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434" r:id="rId2"/>
    <p:sldId id="435" r:id="rId3"/>
    <p:sldId id="284" r:id="rId4"/>
    <p:sldId id="257" r:id="rId5"/>
    <p:sldId id="258" r:id="rId6"/>
    <p:sldId id="259" r:id="rId7"/>
    <p:sldId id="260" r:id="rId8"/>
    <p:sldId id="261" r:id="rId9"/>
    <p:sldId id="262" r:id="rId10"/>
    <p:sldId id="263" r:id="rId11"/>
    <p:sldId id="264" r:id="rId12"/>
    <p:sldId id="265" r:id="rId13"/>
    <p:sldId id="266" r:id="rId14"/>
    <p:sldId id="28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7" r:id="rId31"/>
    <p:sldId id="288" r:id="rId32"/>
    <p:sldId id="289" r:id="rId33"/>
    <p:sldId id="290" r:id="rId34"/>
    <p:sldId id="298" r:id="rId35"/>
    <p:sldId id="299" r:id="rId36"/>
    <p:sldId id="300" r:id="rId37"/>
    <p:sldId id="301" r:id="rId38"/>
    <p:sldId id="292" r:id="rId39"/>
    <p:sldId id="293" r:id="rId40"/>
    <p:sldId id="294" r:id="rId41"/>
    <p:sldId id="295" r:id="rId42"/>
    <p:sldId id="296" r:id="rId43"/>
    <p:sldId id="297" r:id="rId44"/>
    <p:sldId id="302" r:id="rId45"/>
    <p:sldId id="303" r:id="rId46"/>
    <p:sldId id="304" r:id="rId47"/>
    <p:sldId id="305" r:id="rId48"/>
    <p:sldId id="306" r:id="rId49"/>
    <p:sldId id="307" r:id="rId50"/>
    <p:sldId id="308" r:id="rId51"/>
    <p:sldId id="309" r:id="rId52"/>
    <p:sldId id="310" r:id="rId53"/>
    <p:sldId id="313" r:id="rId54"/>
    <p:sldId id="314" r:id="rId55"/>
    <p:sldId id="326" r:id="rId56"/>
    <p:sldId id="327" r:id="rId57"/>
    <p:sldId id="328" r:id="rId58"/>
    <p:sldId id="329" r:id="rId59"/>
    <p:sldId id="330" r:id="rId60"/>
    <p:sldId id="347"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79" r:id="rId93"/>
    <p:sldId id="436" r:id="rId94"/>
    <p:sldId id="437" r:id="rId95"/>
    <p:sldId id="438" r:id="rId96"/>
    <p:sldId id="439" r:id="rId97"/>
    <p:sldId id="440" r:id="rId98"/>
    <p:sldId id="441" r:id="rId99"/>
    <p:sldId id="442" r:id="rId100"/>
    <p:sldId id="443" r:id="rId101"/>
    <p:sldId id="444" r:id="rId102"/>
    <p:sldId id="445" r:id="rId103"/>
    <p:sldId id="446" r:id="rId104"/>
    <p:sldId id="447" r:id="rId105"/>
    <p:sldId id="448" r:id="rId106"/>
    <p:sldId id="449" r:id="rId107"/>
    <p:sldId id="450" r:id="rId108"/>
    <p:sldId id="451" r:id="rId109"/>
    <p:sldId id="452" r:id="rId110"/>
    <p:sldId id="453" r:id="rId111"/>
    <p:sldId id="454" r:id="rId112"/>
    <p:sldId id="455" r:id="rId113"/>
    <p:sldId id="456" r:id="rId114"/>
    <p:sldId id="457" r:id="rId115"/>
    <p:sldId id="458" r:id="rId116"/>
    <p:sldId id="459" r:id="rId117"/>
    <p:sldId id="460" r:id="rId118"/>
    <p:sldId id="461" r:id="rId119"/>
    <p:sldId id="462" r:id="rId120"/>
    <p:sldId id="463" r:id="rId121"/>
    <p:sldId id="464" r:id="rId122"/>
    <p:sldId id="465"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416" r:id="rId143"/>
    <p:sldId id="417" r:id="rId144"/>
    <p:sldId id="418" r:id="rId145"/>
    <p:sldId id="433"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33CC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viewProps" Target="viewProps.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theme" Target="theme/theme1.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slide" Target="slides/slide13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slide" Target="slides/slide139.xml" /><Relationship Id="rId145" Type="http://schemas.openxmlformats.org/officeDocument/2006/relationships/slide" Target="slides/slide144.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slide" Target="slides/slide142.xml" /><Relationship Id="rId148" Type="http://schemas.openxmlformats.org/officeDocument/2006/relationships/presProps" Target="presProps.xml" /><Relationship Id="rId15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3" Type="http://schemas.openxmlformats.org/officeDocument/2006/relationships/slide" Target="slides/slide2.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 /></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9.wmf" /><Relationship Id="rId1" Type="http://schemas.openxmlformats.org/officeDocument/2006/relationships/image" Target="../media/image108.wmf" /></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12.wmf" /><Relationship Id="rId2" Type="http://schemas.openxmlformats.org/officeDocument/2006/relationships/image" Target="../media/image111.wmf" /><Relationship Id="rId1" Type="http://schemas.openxmlformats.org/officeDocument/2006/relationships/image" Target="../media/image110.wmf" /><Relationship Id="rId5" Type="http://schemas.openxmlformats.org/officeDocument/2006/relationships/image" Target="../media/image114.wmf" /><Relationship Id="rId4" Type="http://schemas.openxmlformats.org/officeDocument/2006/relationships/image" Target="../media/image113.w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 /></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2.wmf" /><Relationship Id="rId1" Type="http://schemas.openxmlformats.org/officeDocument/2006/relationships/image" Target="../media/image91.wmf" /></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4.wmf" /><Relationship Id="rId1" Type="http://schemas.openxmlformats.org/officeDocument/2006/relationships/image" Target="../media/image93.wmf" /></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7.wmf" /><Relationship Id="rId1" Type="http://schemas.openxmlformats.org/officeDocument/2006/relationships/image" Target="../media/image96.wmf" /></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9.wmf" /><Relationship Id="rId1" Type="http://schemas.openxmlformats.org/officeDocument/2006/relationships/image" Target="../media/image98.wmf" /></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4.wmf" /></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7.wmf" /><Relationship Id="rId1" Type="http://schemas.openxmlformats.org/officeDocument/2006/relationships/image" Target="../media/image106.w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ACF630-54C5-41E3-AE45-D30335547E32}" type="datetimeFigureOut">
              <a:rPr lang="en-IN" smtClean="0"/>
              <a:t>05-07-2022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0559A-6F98-4705-B4EB-F778A1E12B59}" type="slidenum">
              <a:rPr lang="en-IN" smtClean="0"/>
              <a:t>‹#›</a:t>
            </a:fld>
            <a:endParaRPr lang="en-IN"/>
          </a:p>
        </p:txBody>
      </p:sp>
    </p:spTree>
    <p:extLst>
      <p:ext uri="{BB962C8B-B14F-4D97-AF65-F5344CB8AC3E}">
        <p14:creationId xmlns:p14="http://schemas.microsoft.com/office/powerpoint/2010/main" val="2302192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005ED5-B028-434B-AE0A-24B020649EC5}" type="slidenum">
              <a:rPr lang="en-US" altLang="en-US" smtClean="0"/>
              <a:pPr/>
              <a:t>32</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44272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4FB735-92B4-4029-BECE-52B9011C5FCA}" type="slidenum">
              <a:rPr lang="en-US" altLang="en-US" smtClean="0"/>
              <a:pPr/>
              <a:t>33</a:t>
            </a:fld>
            <a:endParaRPr lang="en-US"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33828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w="9525"/>
        </p:spPr>
        <p:txBody>
          <a:bodyPr/>
          <a:lstStyle/>
          <a:p>
            <a:endParaRPr lang="en-US"/>
          </a:p>
        </p:txBody>
      </p:sp>
    </p:spTree>
    <p:extLst>
      <p:ext uri="{BB962C8B-B14F-4D97-AF65-F5344CB8AC3E}">
        <p14:creationId xmlns:p14="http://schemas.microsoft.com/office/powerpoint/2010/main" val="299119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971925" y="0"/>
            <a:ext cx="3038475" cy="465138"/>
          </a:xfrm>
          <a:prstGeom prst="rect">
            <a:avLst/>
          </a:prstGeom>
          <a:noFill/>
          <a:ln w="12700">
            <a:noFill/>
            <a:miter lim="800000"/>
            <a:headEnd/>
            <a:tailEnd/>
          </a:ln>
        </p:spPr>
        <p:txBody>
          <a:bodyPr wrap="none" anchor="ctr"/>
          <a:lstStyle/>
          <a:p>
            <a:endParaRPr lang="en-US"/>
          </a:p>
        </p:txBody>
      </p:sp>
      <p:sp>
        <p:nvSpPr>
          <p:cNvPr id="50179" name="Rectangle 3"/>
          <p:cNvSpPr>
            <a:spLocks noChangeArrowheads="1"/>
          </p:cNvSpPr>
          <p:nvPr/>
        </p:nvSpPr>
        <p:spPr bwMode="auto">
          <a:xfrm>
            <a:off x="3971925" y="8831263"/>
            <a:ext cx="3038475" cy="465137"/>
          </a:xfrm>
          <a:prstGeom prst="rect">
            <a:avLst/>
          </a:prstGeom>
          <a:noFill/>
          <a:ln w="12700">
            <a:noFill/>
            <a:miter lim="800000"/>
            <a:headEnd/>
            <a:tailEnd/>
          </a:ln>
        </p:spPr>
        <p:txBody>
          <a:bodyPr lIns="92207" tIns="45295" rIns="92207" bIns="45295" anchor="b"/>
          <a:lstStyle/>
          <a:p>
            <a:pPr algn="r" defTabSz="931863"/>
            <a:r>
              <a:rPr lang="en-US" sz="1200"/>
              <a:t>4</a:t>
            </a:r>
          </a:p>
        </p:txBody>
      </p:sp>
      <p:sp>
        <p:nvSpPr>
          <p:cNvPr id="50180" name="Rectangle 4"/>
          <p:cNvSpPr>
            <a:spLocks noChangeArrowheads="1"/>
          </p:cNvSpPr>
          <p:nvPr/>
        </p:nvSpPr>
        <p:spPr bwMode="auto">
          <a:xfrm>
            <a:off x="0" y="8831263"/>
            <a:ext cx="3038475" cy="465137"/>
          </a:xfrm>
          <a:prstGeom prst="rect">
            <a:avLst/>
          </a:prstGeom>
          <a:noFill/>
          <a:ln w="12700">
            <a:noFill/>
            <a:miter lim="800000"/>
            <a:headEnd/>
            <a:tailEnd/>
          </a:ln>
        </p:spPr>
        <p:txBody>
          <a:bodyPr wrap="none" anchor="ctr"/>
          <a:lstStyle/>
          <a:p>
            <a:endParaRPr lang="en-US"/>
          </a:p>
        </p:txBody>
      </p:sp>
      <p:sp>
        <p:nvSpPr>
          <p:cNvPr id="50181" name="Rectangle 5"/>
          <p:cNvSpPr>
            <a:spLocks noChangeArrowheads="1"/>
          </p:cNvSpPr>
          <p:nvPr/>
        </p:nvSpPr>
        <p:spPr bwMode="auto">
          <a:xfrm>
            <a:off x="0" y="0"/>
            <a:ext cx="3038475" cy="465138"/>
          </a:xfrm>
          <a:prstGeom prst="rect">
            <a:avLst/>
          </a:prstGeom>
          <a:noFill/>
          <a:ln w="12700">
            <a:noFill/>
            <a:miter lim="800000"/>
            <a:headEnd/>
            <a:tailEnd/>
          </a:ln>
        </p:spPr>
        <p:txBody>
          <a:bodyPr wrap="none" anchor="ctr"/>
          <a:lstStyle/>
          <a:p>
            <a:endParaRPr lang="en-US"/>
          </a:p>
        </p:txBody>
      </p:sp>
      <p:sp>
        <p:nvSpPr>
          <p:cNvPr id="50182" name="Rectangle 6"/>
          <p:cNvSpPr>
            <a:spLocks noGrp="1" noRot="1" noChangeAspect="1" noChangeArrowheads="1" noTextEdit="1"/>
          </p:cNvSpPr>
          <p:nvPr>
            <p:ph type="sldImg"/>
          </p:nvPr>
        </p:nvSpPr>
        <p:spPr>
          <a:ln cap="flat"/>
        </p:spPr>
      </p:sp>
      <p:sp>
        <p:nvSpPr>
          <p:cNvPr id="50183"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74227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971925" y="0"/>
            <a:ext cx="3038475" cy="465138"/>
          </a:xfrm>
          <a:prstGeom prst="rect">
            <a:avLst/>
          </a:prstGeom>
          <a:noFill/>
          <a:ln w="12700">
            <a:noFill/>
            <a:miter lim="800000"/>
            <a:headEnd/>
            <a:tailEnd/>
          </a:ln>
        </p:spPr>
        <p:txBody>
          <a:bodyPr wrap="none" anchor="ctr"/>
          <a:lstStyle/>
          <a:p>
            <a:endParaRPr lang="en-US"/>
          </a:p>
        </p:txBody>
      </p:sp>
      <p:sp>
        <p:nvSpPr>
          <p:cNvPr id="54275" name="Rectangle 3"/>
          <p:cNvSpPr>
            <a:spLocks noChangeArrowheads="1"/>
          </p:cNvSpPr>
          <p:nvPr/>
        </p:nvSpPr>
        <p:spPr bwMode="auto">
          <a:xfrm>
            <a:off x="3971925" y="8831263"/>
            <a:ext cx="3038475" cy="465137"/>
          </a:xfrm>
          <a:prstGeom prst="rect">
            <a:avLst/>
          </a:prstGeom>
          <a:noFill/>
          <a:ln w="12700">
            <a:noFill/>
            <a:miter lim="800000"/>
            <a:headEnd/>
            <a:tailEnd/>
          </a:ln>
        </p:spPr>
        <p:txBody>
          <a:bodyPr lIns="92207" tIns="45295" rIns="92207" bIns="45295" anchor="b"/>
          <a:lstStyle/>
          <a:p>
            <a:pPr algn="r" defTabSz="931863"/>
            <a:r>
              <a:rPr lang="en-US" sz="1200"/>
              <a:t>5</a:t>
            </a:r>
          </a:p>
        </p:txBody>
      </p:sp>
      <p:sp>
        <p:nvSpPr>
          <p:cNvPr id="54276" name="Rectangle 4"/>
          <p:cNvSpPr>
            <a:spLocks noChangeArrowheads="1"/>
          </p:cNvSpPr>
          <p:nvPr/>
        </p:nvSpPr>
        <p:spPr bwMode="auto">
          <a:xfrm>
            <a:off x="0" y="8831263"/>
            <a:ext cx="3038475" cy="465137"/>
          </a:xfrm>
          <a:prstGeom prst="rect">
            <a:avLst/>
          </a:prstGeom>
          <a:noFill/>
          <a:ln w="12700">
            <a:noFill/>
            <a:miter lim="800000"/>
            <a:headEnd/>
            <a:tailEnd/>
          </a:ln>
        </p:spPr>
        <p:txBody>
          <a:bodyPr wrap="none" anchor="ctr"/>
          <a:lstStyle/>
          <a:p>
            <a:endParaRPr lang="en-US"/>
          </a:p>
        </p:txBody>
      </p:sp>
      <p:sp>
        <p:nvSpPr>
          <p:cNvPr id="54277" name="Rectangle 5"/>
          <p:cNvSpPr>
            <a:spLocks noChangeArrowheads="1"/>
          </p:cNvSpPr>
          <p:nvPr/>
        </p:nvSpPr>
        <p:spPr bwMode="auto">
          <a:xfrm>
            <a:off x="0" y="0"/>
            <a:ext cx="3038475" cy="465138"/>
          </a:xfrm>
          <a:prstGeom prst="rect">
            <a:avLst/>
          </a:prstGeom>
          <a:noFill/>
          <a:ln w="12700">
            <a:noFill/>
            <a:miter lim="800000"/>
            <a:headEnd/>
            <a:tailEnd/>
          </a:ln>
        </p:spPr>
        <p:txBody>
          <a:bodyPr wrap="none" anchor="ctr"/>
          <a:lstStyle/>
          <a:p>
            <a:endParaRPr lang="en-US"/>
          </a:p>
        </p:txBody>
      </p:sp>
      <p:sp>
        <p:nvSpPr>
          <p:cNvPr id="54278" name="Rectangle 6"/>
          <p:cNvSpPr>
            <a:spLocks noGrp="1" noRot="1" noChangeAspect="1" noChangeArrowheads="1" noTextEdit="1"/>
          </p:cNvSpPr>
          <p:nvPr>
            <p:ph type="sldImg"/>
          </p:nvPr>
        </p:nvSpPr>
        <p:spPr>
          <a:ln cap="flat"/>
        </p:spPr>
      </p:sp>
      <p:sp>
        <p:nvSpPr>
          <p:cNvPr id="54279"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21217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971925" y="0"/>
            <a:ext cx="3038475" cy="465138"/>
          </a:xfrm>
          <a:prstGeom prst="rect">
            <a:avLst/>
          </a:prstGeom>
          <a:noFill/>
          <a:ln w="12700">
            <a:noFill/>
            <a:miter lim="800000"/>
            <a:headEnd/>
            <a:tailEnd/>
          </a:ln>
        </p:spPr>
        <p:txBody>
          <a:bodyPr wrap="none" anchor="ctr"/>
          <a:lstStyle/>
          <a:p>
            <a:endParaRPr lang="en-US"/>
          </a:p>
        </p:txBody>
      </p:sp>
      <p:sp>
        <p:nvSpPr>
          <p:cNvPr id="52227" name="Rectangle 3"/>
          <p:cNvSpPr>
            <a:spLocks noChangeArrowheads="1"/>
          </p:cNvSpPr>
          <p:nvPr/>
        </p:nvSpPr>
        <p:spPr bwMode="auto">
          <a:xfrm>
            <a:off x="3971925" y="8831263"/>
            <a:ext cx="3038475" cy="465137"/>
          </a:xfrm>
          <a:prstGeom prst="rect">
            <a:avLst/>
          </a:prstGeom>
          <a:noFill/>
          <a:ln w="12700">
            <a:noFill/>
            <a:miter lim="800000"/>
            <a:headEnd/>
            <a:tailEnd/>
          </a:ln>
        </p:spPr>
        <p:txBody>
          <a:bodyPr lIns="92207" tIns="45295" rIns="92207" bIns="45295" anchor="b"/>
          <a:lstStyle/>
          <a:p>
            <a:pPr algn="r" defTabSz="931863"/>
            <a:r>
              <a:rPr lang="en-US" sz="1200"/>
              <a:t>3</a:t>
            </a:r>
          </a:p>
        </p:txBody>
      </p:sp>
      <p:sp>
        <p:nvSpPr>
          <p:cNvPr id="52228" name="Rectangle 4"/>
          <p:cNvSpPr>
            <a:spLocks noChangeArrowheads="1"/>
          </p:cNvSpPr>
          <p:nvPr/>
        </p:nvSpPr>
        <p:spPr bwMode="auto">
          <a:xfrm>
            <a:off x="0" y="8831263"/>
            <a:ext cx="3038475" cy="465137"/>
          </a:xfrm>
          <a:prstGeom prst="rect">
            <a:avLst/>
          </a:prstGeom>
          <a:noFill/>
          <a:ln w="12700">
            <a:noFill/>
            <a:miter lim="800000"/>
            <a:headEnd/>
            <a:tailEnd/>
          </a:ln>
        </p:spPr>
        <p:txBody>
          <a:bodyPr wrap="none" anchor="ctr"/>
          <a:lstStyle/>
          <a:p>
            <a:endParaRPr lang="en-US"/>
          </a:p>
        </p:txBody>
      </p:sp>
      <p:sp>
        <p:nvSpPr>
          <p:cNvPr id="52229" name="Rectangle 5"/>
          <p:cNvSpPr>
            <a:spLocks noChangeArrowheads="1"/>
          </p:cNvSpPr>
          <p:nvPr/>
        </p:nvSpPr>
        <p:spPr bwMode="auto">
          <a:xfrm>
            <a:off x="0" y="0"/>
            <a:ext cx="3038475" cy="465138"/>
          </a:xfrm>
          <a:prstGeom prst="rect">
            <a:avLst/>
          </a:prstGeom>
          <a:noFill/>
          <a:ln w="12700">
            <a:noFill/>
            <a:miter lim="800000"/>
            <a:headEnd/>
            <a:tailEnd/>
          </a:ln>
        </p:spPr>
        <p:txBody>
          <a:bodyPr wrap="none" anchor="ctr"/>
          <a:lstStyle/>
          <a:p>
            <a:endParaRPr lang="en-US"/>
          </a:p>
        </p:txBody>
      </p:sp>
      <p:sp>
        <p:nvSpPr>
          <p:cNvPr id="52230" name="Rectangle 6"/>
          <p:cNvSpPr>
            <a:spLocks noGrp="1" noRot="1" noChangeAspect="1" noChangeArrowheads="1" noTextEdit="1"/>
          </p:cNvSpPr>
          <p:nvPr>
            <p:ph type="sldImg"/>
          </p:nvPr>
        </p:nvSpPr>
        <p:spPr>
          <a:ln cap="flat"/>
        </p:spPr>
      </p:sp>
      <p:sp>
        <p:nvSpPr>
          <p:cNvPr id="52231" name="Rectangle 7"/>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158428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943C26-F577-4FF4-A4B6-D09A19AE2FF5}"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1027388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943C26-F577-4FF4-A4B6-D09A19AE2FF5}"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397461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943C26-F577-4FF4-A4B6-D09A19AE2FF5}"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3294876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B6198B0-ED5E-4AB1-90DE-50327B43D5FC}" type="slidenum">
              <a:rPr lang="en-US" altLang="en-US"/>
              <a:pPr>
                <a:defRPr/>
              </a:pPr>
              <a:t>‹#›</a:t>
            </a:fld>
            <a:endParaRPr lang="en-US" altLang="en-US"/>
          </a:p>
        </p:txBody>
      </p:sp>
    </p:spTree>
    <p:extLst>
      <p:ext uri="{BB962C8B-B14F-4D97-AF65-F5344CB8AC3E}">
        <p14:creationId xmlns:p14="http://schemas.microsoft.com/office/powerpoint/2010/main" val="34396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485F1B7B-725A-41A7-89B9-A743B509F001}" type="slidenum">
              <a:rPr lang="en-US" altLang="en-US"/>
              <a:pPr>
                <a:defRPr/>
              </a:pPr>
              <a:t>‹#›</a:t>
            </a:fld>
            <a:endParaRPr lang="en-US" altLang="en-US"/>
          </a:p>
        </p:txBody>
      </p:sp>
    </p:spTree>
    <p:extLst>
      <p:ext uri="{BB962C8B-B14F-4D97-AF65-F5344CB8AC3E}">
        <p14:creationId xmlns:p14="http://schemas.microsoft.com/office/powerpoint/2010/main" val="40051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943C26-F577-4FF4-A4B6-D09A19AE2FF5}"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3880253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943C26-F577-4FF4-A4B6-D09A19AE2FF5}"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2739610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943C26-F577-4FF4-A4B6-D09A19AE2FF5}"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3116167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943C26-F577-4FF4-A4B6-D09A19AE2FF5}" type="datetimeFigureOut">
              <a:rPr lang="en-US" smtClean="0"/>
              <a:t>7/5/2022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402387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943C26-F577-4FF4-A4B6-D09A19AE2FF5}" type="datetimeFigureOut">
              <a:rPr lang="en-US" smtClean="0"/>
              <a:t>7/5/2022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181709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943C26-F577-4FF4-A4B6-D09A19AE2FF5}" type="datetimeFigureOut">
              <a:rPr lang="en-US" smtClean="0"/>
              <a:t>7/5/2022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331918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943C26-F577-4FF4-A4B6-D09A19AE2FF5}"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2628493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943C26-F577-4FF4-A4B6-D09A19AE2FF5}"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961915-7114-4FF3-8EA1-19CDA5685A0D}" type="slidenum">
              <a:rPr lang="en-US" smtClean="0"/>
              <a:t>‹#›</a:t>
            </a:fld>
            <a:endParaRPr lang="en-US"/>
          </a:p>
        </p:txBody>
      </p:sp>
    </p:spTree>
    <p:extLst>
      <p:ext uri="{BB962C8B-B14F-4D97-AF65-F5344CB8AC3E}">
        <p14:creationId xmlns:p14="http://schemas.microsoft.com/office/powerpoint/2010/main" val="36763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43C26-F577-4FF4-A4B6-D09A19AE2FF5}" type="datetimeFigureOut">
              <a:rPr lang="en-US" smtClean="0"/>
              <a:t>7/5/2022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961915-7114-4FF3-8EA1-19CDA5685A0D}" type="slidenum">
              <a:rPr lang="en-US" smtClean="0"/>
              <a:t>‹#›</a:t>
            </a:fld>
            <a:endParaRPr lang="en-US"/>
          </a:p>
        </p:txBody>
      </p:sp>
    </p:spTree>
    <p:extLst>
      <p:ext uri="{BB962C8B-B14F-4D97-AF65-F5344CB8AC3E}">
        <p14:creationId xmlns:p14="http://schemas.microsoft.com/office/powerpoint/2010/main" val="1313231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bin" /><Relationship Id="rId2" Type="http://schemas.openxmlformats.org/officeDocument/2006/relationships/slideLayout" Target="../slideLayouts/slideLayout2.xml" /><Relationship Id="rId1" Type="http://schemas.openxmlformats.org/officeDocument/2006/relationships/vmlDrawing" Target="../drawings/vmlDrawing4.vml" /><Relationship Id="rId6" Type="http://schemas.openxmlformats.org/officeDocument/2006/relationships/image" Target="../media/image92.wmf" /><Relationship Id="rId5" Type="http://schemas.openxmlformats.org/officeDocument/2006/relationships/oleObject" Target="../embeddings/oleObject5.bin" /><Relationship Id="rId4" Type="http://schemas.openxmlformats.org/officeDocument/2006/relationships/image" Target="../media/image91.wmf"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6.bin" /><Relationship Id="rId2" Type="http://schemas.openxmlformats.org/officeDocument/2006/relationships/slideLayout" Target="../slideLayouts/slideLayout2.xml" /><Relationship Id="rId1" Type="http://schemas.openxmlformats.org/officeDocument/2006/relationships/vmlDrawing" Target="../drawings/vmlDrawing5.vml" /><Relationship Id="rId6" Type="http://schemas.openxmlformats.org/officeDocument/2006/relationships/image" Target="../media/image94.wmf" /><Relationship Id="rId5" Type="http://schemas.openxmlformats.org/officeDocument/2006/relationships/oleObject" Target="../embeddings/oleObject7.bin" /><Relationship Id="rId4" Type="http://schemas.openxmlformats.org/officeDocument/2006/relationships/image" Target="../media/image93.wmf"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image" Target="../media/image95.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8.bin" /><Relationship Id="rId2" Type="http://schemas.openxmlformats.org/officeDocument/2006/relationships/slideLayout" Target="../slideLayouts/slideLayout2.xml" /><Relationship Id="rId1" Type="http://schemas.openxmlformats.org/officeDocument/2006/relationships/vmlDrawing" Target="../drawings/vmlDrawing6.vml" /><Relationship Id="rId6" Type="http://schemas.openxmlformats.org/officeDocument/2006/relationships/image" Target="../media/image97.wmf" /><Relationship Id="rId5" Type="http://schemas.openxmlformats.org/officeDocument/2006/relationships/oleObject" Target="../embeddings/oleObject9.bin" /><Relationship Id="rId4" Type="http://schemas.openxmlformats.org/officeDocument/2006/relationships/image" Target="../media/image96.wmf"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 /><Relationship Id="rId7" Type="http://schemas.openxmlformats.org/officeDocument/2006/relationships/image" Target="../media/image99.wmf" /><Relationship Id="rId2" Type="http://schemas.openxmlformats.org/officeDocument/2006/relationships/slideLayout" Target="../slideLayouts/slideLayout2.xml" /><Relationship Id="rId1" Type="http://schemas.openxmlformats.org/officeDocument/2006/relationships/vmlDrawing" Target="../drawings/vmlDrawing7.vml" /><Relationship Id="rId6" Type="http://schemas.openxmlformats.org/officeDocument/2006/relationships/oleObject" Target="../embeddings/oleObject11.bin" /><Relationship Id="rId5" Type="http://schemas.openxmlformats.org/officeDocument/2006/relationships/image" Target="../media/image98.wmf" /><Relationship Id="rId4" Type="http://schemas.openxmlformats.org/officeDocument/2006/relationships/oleObject" Target="../embeddings/oleObject10.bin" /></Relationships>
</file>

<file path=ppt/slides/_rels/slide112.xml.rels><?xml version="1.0" encoding="UTF-8" standalone="yes"?>
<Relationships xmlns="http://schemas.openxmlformats.org/package/2006/relationships"><Relationship Id="rId2" Type="http://schemas.openxmlformats.org/officeDocument/2006/relationships/image" Target="../media/image101.wmf"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 /><Relationship Id="rId2" Type="http://schemas.openxmlformats.org/officeDocument/2006/relationships/image" Target="../media/image102.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2.bin" /><Relationship Id="rId2" Type="http://schemas.openxmlformats.org/officeDocument/2006/relationships/slideLayout" Target="../slideLayouts/slideLayout2.xml" /><Relationship Id="rId1" Type="http://schemas.openxmlformats.org/officeDocument/2006/relationships/vmlDrawing" Target="../drawings/vmlDrawing8.vml" /><Relationship Id="rId4" Type="http://schemas.openxmlformats.org/officeDocument/2006/relationships/image" Target="../media/image104.wmf" /></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3.bin" /><Relationship Id="rId2" Type="http://schemas.openxmlformats.org/officeDocument/2006/relationships/slideLayout" Target="../slideLayouts/slideLayout2.xml" /><Relationship Id="rId1" Type="http://schemas.openxmlformats.org/officeDocument/2006/relationships/vmlDrawing" Target="../drawings/vmlDrawing9.vml" /><Relationship Id="rId6" Type="http://schemas.openxmlformats.org/officeDocument/2006/relationships/image" Target="../media/image107.wmf" /><Relationship Id="rId5" Type="http://schemas.openxmlformats.org/officeDocument/2006/relationships/oleObject" Target="../embeddings/oleObject14.bin" /><Relationship Id="rId4" Type="http://schemas.openxmlformats.org/officeDocument/2006/relationships/image" Target="../media/image106.wmf" /></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5.bin" /><Relationship Id="rId2" Type="http://schemas.openxmlformats.org/officeDocument/2006/relationships/slideLayout" Target="../slideLayouts/slideLayout2.xml" /><Relationship Id="rId1" Type="http://schemas.openxmlformats.org/officeDocument/2006/relationships/vmlDrawing" Target="../drawings/vmlDrawing10.vml" /><Relationship Id="rId6" Type="http://schemas.openxmlformats.org/officeDocument/2006/relationships/image" Target="../media/image109.wmf" /><Relationship Id="rId5" Type="http://schemas.openxmlformats.org/officeDocument/2006/relationships/oleObject" Target="../embeddings/oleObject16.bin" /><Relationship Id="rId4" Type="http://schemas.openxmlformats.org/officeDocument/2006/relationships/image" Target="../media/image108.wmf" /></Relationships>
</file>

<file path=ppt/slides/_rels/slide119.xml.rels><?xml version="1.0" encoding="UTF-8" standalone="yes"?>
<Relationships xmlns="http://schemas.openxmlformats.org/package/2006/relationships"><Relationship Id="rId8" Type="http://schemas.openxmlformats.org/officeDocument/2006/relationships/image" Target="../media/image112.wmf" /><Relationship Id="rId13" Type="http://schemas.openxmlformats.org/officeDocument/2006/relationships/image" Target="../media/image114.wmf" /><Relationship Id="rId3" Type="http://schemas.openxmlformats.org/officeDocument/2006/relationships/oleObject" Target="../embeddings/oleObject17.bin" /><Relationship Id="rId7" Type="http://schemas.openxmlformats.org/officeDocument/2006/relationships/oleObject" Target="../embeddings/oleObject19.bin" /><Relationship Id="rId12" Type="http://schemas.openxmlformats.org/officeDocument/2006/relationships/oleObject" Target="../embeddings/oleObject21.bin" /><Relationship Id="rId2" Type="http://schemas.openxmlformats.org/officeDocument/2006/relationships/slideLayout" Target="../slideLayouts/slideLayout2.xml" /><Relationship Id="rId1" Type="http://schemas.openxmlformats.org/officeDocument/2006/relationships/vmlDrawing" Target="../drawings/vmlDrawing11.vml" /><Relationship Id="rId6" Type="http://schemas.openxmlformats.org/officeDocument/2006/relationships/image" Target="../media/image111.wmf" /><Relationship Id="rId11" Type="http://schemas.openxmlformats.org/officeDocument/2006/relationships/image" Target="../media/image113.wmf" /><Relationship Id="rId5" Type="http://schemas.openxmlformats.org/officeDocument/2006/relationships/oleObject" Target="../embeddings/oleObject18.bin" /><Relationship Id="rId10" Type="http://schemas.openxmlformats.org/officeDocument/2006/relationships/oleObject" Target="../embeddings/oleObject20.bin" /><Relationship Id="rId4" Type="http://schemas.openxmlformats.org/officeDocument/2006/relationships/image" Target="../media/image110.wmf" /><Relationship Id="rId9" Type="http://schemas.openxmlformats.org/officeDocument/2006/relationships/image" Target="../media/image115.wmf"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2" Type="http://schemas.openxmlformats.org/officeDocument/2006/relationships/image" Target="../media/image116.wmf"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117.wmf"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8" Type="http://schemas.openxmlformats.org/officeDocument/2006/relationships/image" Target="../media/image124.png" /><Relationship Id="rId3" Type="http://schemas.openxmlformats.org/officeDocument/2006/relationships/image" Target="../media/image119.png" /><Relationship Id="rId7" Type="http://schemas.openxmlformats.org/officeDocument/2006/relationships/image" Target="../media/image123.png" /><Relationship Id="rId2" Type="http://schemas.openxmlformats.org/officeDocument/2006/relationships/image" Target="../media/image118.png" /><Relationship Id="rId1" Type="http://schemas.openxmlformats.org/officeDocument/2006/relationships/slideLayout" Target="../slideLayouts/slideLayout1.xml" /><Relationship Id="rId6" Type="http://schemas.openxmlformats.org/officeDocument/2006/relationships/image" Target="../media/image122.png" /><Relationship Id="rId5" Type="http://schemas.openxmlformats.org/officeDocument/2006/relationships/image" Target="../media/image121.png" /><Relationship Id="rId4" Type="http://schemas.openxmlformats.org/officeDocument/2006/relationships/image" Target="../media/image120.png" /></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 /><Relationship Id="rId7" Type="http://schemas.openxmlformats.org/officeDocument/2006/relationships/image" Target="../media/image125.png" /><Relationship Id="rId2" Type="http://schemas.openxmlformats.org/officeDocument/2006/relationships/image" Target="../media/image120.png" /><Relationship Id="rId1" Type="http://schemas.openxmlformats.org/officeDocument/2006/relationships/slideLayout" Target="../slideLayouts/slideLayout2.xml" /><Relationship Id="rId6" Type="http://schemas.openxmlformats.org/officeDocument/2006/relationships/image" Target="../media/image124.png" /><Relationship Id="rId5" Type="http://schemas.openxmlformats.org/officeDocument/2006/relationships/image" Target="../media/image123.png" /><Relationship Id="rId4" Type="http://schemas.openxmlformats.org/officeDocument/2006/relationships/image" Target="../media/image122.pn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3" Type="http://schemas.openxmlformats.org/officeDocument/2006/relationships/image" Target="../media/image127.png" /><Relationship Id="rId2" Type="http://schemas.openxmlformats.org/officeDocument/2006/relationships/image" Target="../media/image126.png" /><Relationship Id="rId1" Type="http://schemas.openxmlformats.org/officeDocument/2006/relationships/slideLayout" Target="../slideLayouts/slideLayout2.xml" /><Relationship Id="rId5" Type="http://schemas.openxmlformats.org/officeDocument/2006/relationships/image" Target="../media/image129.png" /><Relationship Id="rId4" Type="http://schemas.openxmlformats.org/officeDocument/2006/relationships/image" Target="../media/image128.png" /></Relationships>
</file>

<file path=ppt/slides/_rels/slide127.xml.rels><?xml version="1.0" encoding="UTF-8" standalone="yes"?>
<Relationships xmlns="http://schemas.openxmlformats.org/package/2006/relationships"><Relationship Id="rId3" Type="http://schemas.openxmlformats.org/officeDocument/2006/relationships/image" Target="../media/image126.png" /><Relationship Id="rId2" Type="http://schemas.openxmlformats.org/officeDocument/2006/relationships/image" Target="../media/image128.png" /><Relationship Id="rId1" Type="http://schemas.openxmlformats.org/officeDocument/2006/relationships/slideLayout" Target="../slideLayouts/slideLayout2.xml" /><Relationship Id="rId5" Type="http://schemas.openxmlformats.org/officeDocument/2006/relationships/image" Target="../media/image130.png" /><Relationship Id="rId4" Type="http://schemas.openxmlformats.org/officeDocument/2006/relationships/image" Target="../media/image127.png" /></Relationships>
</file>

<file path=ppt/slides/_rels/slide128.xml.rels><?xml version="1.0" encoding="UTF-8" standalone="yes"?>
<Relationships xmlns="http://schemas.openxmlformats.org/package/2006/relationships"><Relationship Id="rId2" Type="http://schemas.openxmlformats.org/officeDocument/2006/relationships/image" Target="../media/image131.png"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3" Type="http://schemas.openxmlformats.org/officeDocument/2006/relationships/image" Target="../media/image133.png" /><Relationship Id="rId2" Type="http://schemas.openxmlformats.org/officeDocument/2006/relationships/image" Target="../media/image132.png" /><Relationship Id="rId1" Type="http://schemas.openxmlformats.org/officeDocument/2006/relationships/slideLayout" Target="../slideLayouts/slideLayout2.xml" /><Relationship Id="rId6" Type="http://schemas.openxmlformats.org/officeDocument/2006/relationships/image" Target="../media/image136.png" /><Relationship Id="rId5" Type="http://schemas.openxmlformats.org/officeDocument/2006/relationships/image" Target="../media/image135.png" /><Relationship Id="rId4" Type="http://schemas.openxmlformats.org/officeDocument/2006/relationships/image" Target="../media/image134.png" /></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 /><Relationship Id="rId2" Type="http://schemas.openxmlformats.org/officeDocument/2006/relationships/image" Target="../media/image137.png" /><Relationship Id="rId1" Type="http://schemas.openxmlformats.org/officeDocument/2006/relationships/slideLayout" Target="../slideLayouts/slideLayout2.xml" /><Relationship Id="rId4" Type="http://schemas.openxmlformats.org/officeDocument/2006/relationships/image" Target="../media/image13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2" Type="http://schemas.openxmlformats.org/officeDocument/2006/relationships/image" Target="../media/image137.png" /><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2" Type="http://schemas.openxmlformats.org/officeDocument/2006/relationships/image" Target="../media/image139.pn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3" Type="http://schemas.openxmlformats.org/officeDocument/2006/relationships/image" Target="../media/image141.png" /><Relationship Id="rId2" Type="http://schemas.openxmlformats.org/officeDocument/2006/relationships/image" Target="../media/image140.png"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2" Type="http://schemas.openxmlformats.org/officeDocument/2006/relationships/image" Target="../media/image142.png" /><Relationship Id="rId1" Type="http://schemas.openxmlformats.org/officeDocument/2006/relationships/slideLayout" Target="../slideLayouts/slideLayout1.xml"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slideLayout" Target="../slideLayouts/slideLayout2.xml" /><Relationship Id="rId1" Type="http://schemas.openxmlformats.org/officeDocument/2006/relationships/vmlDrawing" Target="../drawings/vmlDrawing1.vml" /><Relationship Id="rId5" Type="http://schemas.openxmlformats.org/officeDocument/2006/relationships/image" Target="../media/image8.wmf" /><Relationship Id="rId4" Type="http://schemas.openxmlformats.org/officeDocument/2006/relationships/oleObject" Target="../embeddings/oleObject1.bin"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0.jp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image" Target="../media/image11.jp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slideLayout" Target="../slideLayouts/slideLayout2.xml" /><Relationship Id="rId1" Type="http://schemas.openxmlformats.org/officeDocument/2006/relationships/vmlDrawing" Target="../drawings/vmlDrawing2.vml" /><Relationship Id="rId5" Type="http://schemas.openxmlformats.org/officeDocument/2006/relationships/image" Target="../media/image14.wmf" /><Relationship Id="rId4" Type="http://schemas.openxmlformats.org/officeDocument/2006/relationships/oleObject" Target="../embeddings/oleObject2.bin" /></Relationships>
</file>

<file path=ppt/slides/_rels/slide31.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xml" /><Relationship Id="rId1" Type="http://schemas.openxmlformats.org/officeDocument/2006/relationships/slideLayout" Target="../slideLayouts/slideLayout12.xml" /></Relationships>
</file>

<file path=ppt/slides/_rels/slide3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2.xml" /><Relationship Id="rId1" Type="http://schemas.openxmlformats.org/officeDocument/2006/relationships/slideLayout" Target="../slideLayouts/slideLayout13.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36.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3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 /><Relationship Id="rId2" Type="http://schemas.openxmlformats.org/officeDocument/2006/relationships/slideLayout" Target="../slideLayouts/slideLayout2.xml" /><Relationship Id="rId1" Type="http://schemas.openxmlformats.org/officeDocument/2006/relationships/vmlDrawing" Target="../drawings/vmlDrawing3.vml" /><Relationship Id="rId4" Type="http://schemas.openxmlformats.org/officeDocument/2006/relationships/image" Target="../media/image24.wmf" /></Relationships>
</file>

<file path=ppt/slides/_rels/slide44.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emf"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27.emf"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2.xml" /><Relationship Id="rId5" Type="http://schemas.openxmlformats.org/officeDocument/2006/relationships/image" Target="../media/image31.png" /><Relationship Id="rId4" Type="http://schemas.openxmlformats.org/officeDocument/2006/relationships/image" Target="../media/image30.png" /></Relationships>
</file>

<file path=ppt/slides/_rels/slide49.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34.emf"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35.emf"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36.emf"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3" Type="http://schemas.openxmlformats.org/officeDocument/2006/relationships/image" Target="../media/image38.emf" /><Relationship Id="rId2" Type="http://schemas.openxmlformats.org/officeDocument/2006/relationships/image" Target="../media/image37.emf"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39.emf"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41.emf" /><Relationship Id="rId1" Type="http://schemas.openxmlformats.org/officeDocument/2006/relationships/slideLayout" Target="../slideLayouts/slideLayout2.xml" /><Relationship Id="rId6" Type="http://schemas.openxmlformats.org/officeDocument/2006/relationships/image" Target="../media/image45.png" /><Relationship Id="rId5" Type="http://schemas.openxmlformats.org/officeDocument/2006/relationships/image" Target="../media/image44.png" /><Relationship Id="rId4" Type="http://schemas.openxmlformats.org/officeDocument/2006/relationships/image" Target="../media/image43.png" /></Relationships>
</file>

<file path=ppt/slides/_rels/slide58.xml.rels><?xml version="1.0" encoding="UTF-8" standalone="yes"?>
<Relationships xmlns="http://schemas.openxmlformats.org/package/2006/relationships"><Relationship Id="rId2" Type="http://schemas.openxmlformats.org/officeDocument/2006/relationships/image" Target="../media/image41.emf"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3" Type="http://schemas.openxmlformats.org/officeDocument/2006/relationships/image" Target="../media/image46.emf" /><Relationship Id="rId2" Type="http://schemas.openxmlformats.org/officeDocument/2006/relationships/image" Target="../media/image41.emf"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47.emf"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48.emf"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49.emf"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50.emf"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51.emf"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image" Target="../media/image52.png" /><Relationship Id="rId1" Type="http://schemas.openxmlformats.org/officeDocument/2006/relationships/slideLayout" Target="../slideLayouts/slideLayout2.xml" /><Relationship Id="rId4" Type="http://schemas.openxmlformats.org/officeDocument/2006/relationships/image" Target="../media/image54.png" /></Relationships>
</file>

<file path=ppt/slides/_rels/slide68.xml.rels><?xml version="1.0" encoding="UTF-8" standalone="yes"?>
<Relationships xmlns="http://schemas.openxmlformats.org/package/2006/relationships"><Relationship Id="rId3" Type="http://schemas.openxmlformats.org/officeDocument/2006/relationships/image" Target="../media/image56.emf" /><Relationship Id="rId7" Type="http://schemas.openxmlformats.org/officeDocument/2006/relationships/image" Target="../media/image60.png" /><Relationship Id="rId2" Type="http://schemas.openxmlformats.org/officeDocument/2006/relationships/image" Target="../media/image55.emf" /><Relationship Id="rId1" Type="http://schemas.openxmlformats.org/officeDocument/2006/relationships/slideLayout" Target="../slideLayouts/slideLayout2.xml" /><Relationship Id="rId6" Type="http://schemas.openxmlformats.org/officeDocument/2006/relationships/image" Target="../media/image59.png" /><Relationship Id="rId5" Type="http://schemas.openxmlformats.org/officeDocument/2006/relationships/image" Target="../media/image58.png" /><Relationship Id="rId4" Type="http://schemas.openxmlformats.org/officeDocument/2006/relationships/image" Target="../media/image57.png" /></Relationships>
</file>

<file path=ppt/slides/_rels/slide69.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image" Target="../media/image47.emf"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63.emf"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image" Target="../media/image48.emf"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image" Target="../media/image48.emf" /><Relationship Id="rId1" Type="http://schemas.openxmlformats.org/officeDocument/2006/relationships/slideLayout" Target="../slideLayouts/slideLayout2.xml" /><Relationship Id="rId4" Type="http://schemas.openxmlformats.org/officeDocument/2006/relationships/image" Target="../media/image65.png" /></Relationships>
</file>

<file path=ppt/slides/_rels/slide74.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66.emf"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68.emf"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image" Target="../media/image69.emf"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71.emf"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72.emf"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image" Target="../media/image74.emf"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76.emf" /><Relationship Id="rId1" Type="http://schemas.openxmlformats.org/officeDocument/2006/relationships/slideLayout" Target="../slideLayouts/slideLayout1.xml" /></Relationships>
</file>

<file path=ppt/slides/_rels/slide82.xml.rels><?xml version="1.0" encoding="UTF-8" standalone="yes"?>
<Relationships xmlns="http://schemas.openxmlformats.org/package/2006/relationships"><Relationship Id="rId2" Type="http://schemas.openxmlformats.org/officeDocument/2006/relationships/image" Target="../media/image77.emf"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image" Target="../media/image78.pn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79.emf"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80.emf"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2" Type="http://schemas.openxmlformats.org/officeDocument/2006/relationships/image" Target="../media/image81.emf"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3" Type="http://schemas.openxmlformats.org/officeDocument/2006/relationships/image" Target="../media/image83.emf" /><Relationship Id="rId2" Type="http://schemas.openxmlformats.org/officeDocument/2006/relationships/image" Target="../media/image82.emf"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84.emf"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3" Type="http://schemas.openxmlformats.org/officeDocument/2006/relationships/image" Target="../media/image85.png" /><Relationship Id="rId2" Type="http://schemas.openxmlformats.org/officeDocument/2006/relationships/image" Target="../media/image84.emf"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86.emf"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87.emf"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88.emf"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2" Type="http://schemas.openxmlformats.org/officeDocument/2006/relationships/image" Target="../media/image89.jpeg"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2" Type="http://schemas.openxmlformats.org/officeDocument/2006/relationships/image" Target="../media/image90.png"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image" Target="../media/image89.jpe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4204" y="2769527"/>
            <a:ext cx="9396547" cy="769441"/>
          </a:xfrm>
          <a:prstGeom prst="rect">
            <a:avLst/>
          </a:prstGeom>
          <a:noFill/>
        </p:spPr>
        <p:txBody>
          <a:bodyPr wrap="none" rtlCol="0">
            <a:spAutoFit/>
          </a:bodyPr>
          <a:lstStyle/>
          <a:p>
            <a:r>
              <a:rPr lang="en-US" sz="4400" b="1" dirty="0">
                <a:solidFill>
                  <a:srgbClr val="0000CC"/>
                </a:solidFill>
                <a:latin typeface="Arial" panose="020B0604020202020204" pitchFamily="34" charset="0"/>
                <a:cs typeface="Arial" panose="020B0604020202020204" pitchFamily="34" charset="0"/>
              </a:rPr>
              <a:t>18ECE322T - OPTOELECTRONICS</a:t>
            </a:r>
          </a:p>
        </p:txBody>
      </p:sp>
    </p:spTree>
    <p:extLst>
      <p:ext uri="{BB962C8B-B14F-4D97-AF65-F5344CB8AC3E}">
        <p14:creationId xmlns:p14="http://schemas.microsoft.com/office/powerpoint/2010/main" val="3718829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73572" y="655639"/>
            <a:ext cx="11981794" cy="5940985"/>
          </a:xfrm>
          <a:prstGeom prst="rect">
            <a:avLst/>
          </a:prstGeom>
        </p:spPr>
        <p:txBody>
          <a:bodyPr vert="horz" wrap="square" lIns="0" tIns="12700" rIns="0" bIns="0" rtlCol="0">
            <a:spAutoFit/>
          </a:bodyPr>
          <a:lstStyle/>
          <a:p>
            <a:pPr marL="50800" algn="just">
              <a:lnSpc>
                <a:spcPct val="100000"/>
              </a:lnSpc>
              <a:spcBef>
                <a:spcPts val="100"/>
              </a:spcBef>
            </a:pPr>
            <a:r>
              <a:rPr sz="3200" dirty="0">
                <a:latin typeface="Times New Roman"/>
                <a:cs typeface="Times New Roman"/>
              </a:rPr>
              <a:t>Direction of propagation is indicated with a vector </a:t>
            </a:r>
            <a:r>
              <a:rPr sz="3200" b="1" dirty="0">
                <a:latin typeface="Times New Roman"/>
                <a:cs typeface="Times New Roman"/>
              </a:rPr>
              <a:t>k</a:t>
            </a:r>
            <a:r>
              <a:rPr sz="3200" dirty="0">
                <a:latin typeface="Times New Roman"/>
                <a:cs typeface="Times New Roman"/>
              </a:rPr>
              <a:t>, called</a:t>
            </a:r>
            <a:r>
              <a:rPr sz="3200" spc="-245" dirty="0">
                <a:latin typeface="Times New Roman"/>
                <a:cs typeface="Times New Roman"/>
              </a:rPr>
              <a:t> </a:t>
            </a:r>
            <a:r>
              <a:rPr sz="3200" dirty="0">
                <a:latin typeface="Times New Roman"/>
                <a:cs typeface="Times New Roman"/>
              </a:rPr>
              <a:t>the</a:t>
            </a:r>
            <a:r>
              <a:rPr lang="en-US" sz="3200" dirty="0">
                <a:latin typeface="Times New Roman"/>
                <a:cs typeface="Times New Roman"/>
              </a:rPr>
              <a:t> </a:t>
            </a:r>
            <a:r>
              <a:rPr sz="3200" b="1" spc="-5" dirty="0">
                <a:solidFill>
                  <a:srgbClr val="0032CC"/>
                </a:solidFill>
                <a:latin typeface="Times New Roman"/>
                <a:cs typeface="Times New Roman"/>
              </a:rPr>
              <a:t>wave </a:t>
            </a:r>
            <a:r>
              <a:rPr sz="3200" b="1" dirty="0">
                <a:solidFill>
                  <a:srgbClr val="0032CC"/>
                </a:solidFill>
                <a:latin typeface="Times New Roman"/>
                <a:cs typeface="Times New Roman"/>
              </a:rPr>
              <a:t>vector</a:t>
            </a:r>
            <a:r>
              <a:rPr sz="3200" dirty="0">
                <a:latin typeface="Times New Roman"/>
                <a:cs typeface="Times New Roman"/>
              </a:rPr>
              <a:t>, </a:t>
            </a:r>
            <a:r>
              <a:rPr sz="3200" spc="-5" dirty="0">
                <a:latin typeface="Times New Roman"/>
                <a:cs typeface="Times New Roman"/>
              </a:rPr>
              <a:t>whose magnitude </a:t>
            </a:r>
            <a:r>
              <a:rPr sz="3200" dirty="0">
                <a:latin typeface="Times New Roman"/>
                <a:cs typeface="Times New Roman"/>
              </a:rPr>
              <a:t>is the </a:t>
            </a:r>
            <a:r>
              <a:rPr sz="3200" i="1" dirty="0">
                <a:latin typeface="Times New Roman"/>
                <a:cs typeface="Times New Roman"/>
              </a:rPr>
              <a:t>propagation </a:t>
            </a:r>
            <a:r>
              <a:rPr sz="3200" i="1" spc="-5" dirty="0">
                <a:latin typeface="Times New Roman"/>
                <a:cs typeface="Times New Roman"/>
              </a:rPr>
              <a:t>constant</a:t>
            </a:r>
            <a:r>
              <a:rPr sz="3200" spc="-5" dirty="0">
                <a:latin typeface="Times New Roman"/>
                <a:cs typeface="Times New Roman"/>
              </a:rPr>
              <a:t>,</a:t>
            </a:r>
            <a:r>
              <a:rPr sz="3200" spc="-45" dirty="0">
                <a:latin typeface="Times New Roman"/>
                <a:cs typeface="Times New Roman"/>
              </a:rPr>
              <a:t> </a:t>
            </a:r>
            <a:r>
              <a:rPr sz="3200" i="1" dirty="0">
                <a:latin typeface="Times New Roman"/>
                <a:cs typeface="Times New Roman"/>
              </a:rPr>
              <a:t>k</a:t>
            </a:r>
            <a:r>
              <a:rPr lang="en-US" sz="3200" dirty="0">
                <a:latin typeface="Times New Roman"/>
                <a:cs typeface="Times New Roman"/>
              </a:rPr>
              <a:t> </a:t>
            </a:r>
            <a:r>
              <a:rPr sz="3200" i="1" dirty="0">
                <a:latin typeface="Times New Roman"/>
                <a:cs typeface="Times New Roman"/>
              </a:rPr>
              <a:t>= </a:t>
            </a:r>
            <a:r>
              <a:rPr sz="3200" spc="-15" dirty="0">
                <a:latin typeface="Times New Roman"/>
                <a:cs typeface="Times New Roman"/>
              </a:rPr>
              <a:t>2</a:t>
            </a:r>
            <a:r>
              <a:rPr sz="3200" spc="-15" dirty="0">
                <a:latin typeface="Symbol"/>
                <a:cs typeface="Symbol"/>
              </a:rPr>
              <a:t></a:t>
            </a:r>
            <a:r>
              <a:rPr sz="3200" spc="-15" dirty="0">
                <a:latin typeface="Times New Roman"/>
                <a:cs typeface="Times New Roman"/>
              </a:rPr>
              <a:t>/</a:t>
            </a:r>
            <a:r>
              <a:rPr sz="3200" i="1" spc="-15" dirty="0">
                <a:latin typeface="Symbol"/>
                <a:cs typeface="Symbol"/>
              </a:rPr>
              <a:t></a:t>
            </a:r>
            <a:r>
              <a:rPr sz="3200" spc="-15" dirty="0">
                <a:latin typeface="Times New Roman"/>
                <a:cs typeface="Times New Roman"/>
              </a:rPr>
              <a:t>. </a:t>
            </a:r>
            <a:r>
              <a:rPr sz="3200" b="1" spc="-5" dirty="0">
                <a:latin typeface="Times New Roman"/>
                <a:cs typeface="Times New Roman"/>
              </a:rPr>
              <a:t>k </a:t>
            </a:r>
            <a:r>
              <a:rPr sz="3200" dirty="0">
                <a:latin typeface="Times New Roman"/>
                <a:cs typeface="Times New Roman"/>
              </a:rPr>
              <a:t>is </a:t>
            </a:r>
            <a:r>
              <a:rPr sz="3200" i="1" dirty="0">
                <a:latin typeface="Times New Roman"/>
                <a:cs typeface="Times New Roman"/>
              </a:rPr>
              <a:t>perpendicular </a:t>
            </a:r>
            <a:r>
              <a:rPr sz="3200" dirty="0">
                <a:latin typeface="Times New Roman"/>
                <a:cs typeface="Times New Roman"/>
              </a:rPr>
              <a:t>to constant phase</a:t>
            </a:r>
            <a:r>
              <a:rPr sz="3200" spc="-95" dirty="0">
                <a:latin typeface="Times New Roman"/>
                <a:cs typeface="Times New Roman"/>
              </a:rPr>
              <a:t> </a:t>
            </a:r>
            <a:r>
              <a:rPr sz="3200" dirty="0">
                <a:latin typeface="Times New Roman"/>
                <a:cs typeface="Times New Roman"/>
              </a:rPr>
              <a:t>planes.</a:t>
            </a:r>
          </a:p>
          <a:p>
            <a:pPr algn="just">
              <a:lnSpc>
                <a:spcPct val="100000"/>
              </a:lnSpc>
              <a:spcBef>
                <a:spcPts val="30"/>
              </a:spcBef>
            </a:pPr>
            <a:endParaRPr sz="3200" dirty="0">
              <a:latin typeface="Times New Roman"/>
              <a:cs typeface="Times New Roman"/>
            </a:endParaRPr>
          </a:p>
          <a:p>
            <a:pPr marL="50165" marR="519430" algn="just">
              <a:lnSpc>
                <a:spcPct val="100000"/>
              </a:lnSpc>
            </a:pPr>
            <a:r>
              <a:rPr sz="3200" spc="-5" dirty="0">
                <a:latin typeface="Times New Roman"/>
                <a:cs typeface="Times New Roman"/>
              </a:rPr>
              <a:t>When </a:t>
            </a:r>
            <a:r>
              <a:rPr sz="3200" dirty="0">
                <a:latin typeface="Times New Roman"/>
                <a:cs typeface="Times New Roman"/>
              </a:rPr>
              <a:t>the </a:t>
            </a:r>
            <a:r>
              <a:rPr sz="3200" spc="-5" dirty="0">
                <a:latin typeface="Times New Roman"/>
                <a:cs typeface="Times New Roman"/>
              </a:rPr>
              <a:t>electromagnetic </a:t>
            </a:r>
            <a:r>
              <a:rPr sz="3200" dirty="0">
                <a:latin typeface="Times New Roman"/>
                <a:cs typeface="Times New Roman"/>
              </a:rPr>
              <a:t>(EM) </a:t>
            </a:r>
            <a:r>
              <a:rPr sz="3200" spc="-5" dirty="0">
                <a:latin typeface="Times New Roman"/>
                <a:cs typeface="Times New Roman"/>
              </a:rPr>
              <a:t>wave </a:t>
            </a:r>
            <a:r>
              <a:rPr sz="3200" dirty="0">
                <a:latin typeface="Times New Roman"/>
                <a:cs typeface="Times New Roman"/>
              </a:rPr>
              <a:t>is propagating along  </a:t>
            </a:r>
            <a:r>
              <a:rPr sz="3200" spc="-5" dirty="0">
                <a:latin typeface="Times New Roman"/>
                <a:cs typeface="Times New Roman"/>
              </a:rPr>
              <a:t>some </a:t>
            </a:r>
            <a:r>
              <a:rPr sz="3200" dirty="0">
                <a:latin typeface="Times New Roman"/>
                <a:cs typeface="Times New Roman"/>
              </a:rPr>
              <a:t>arbitrary direction </a:t>
            </a:r>
            <a:r>
              <a:rPr sz="3200" b="1" dirty="0">
                <a:latin typeface="Times New Roman"/>
                <a:cs typeface="Times New Roman"/>
              </a:rPr>
              <a:t>k</a:t>
            </a:r>
            <a:r>
              <a:rPr sz="3200" dirty="0">
                <a:latin typeface="Times New Roman"/>
                <a:cs typeface="Times New Roman"/>
              </a:rPr>
              <a:t>, then the electric field </a:t>
            </a:r>
            <a:r>
              <a:rPr sz="3200" i="1" spc="-5" dirty="0">
                <a:latin typeface="Times New Roman"/>
                <a:cs typeface="Times New Roman"/>
              </a:rPr>
              <a:t>E</a:t>
            </a:r>
            <a:r>
              <a:rPr sz="3200" spc="-5" dirty="0">
                <a:latin typeface="Times New Roman"/>
                <a:cs typeface="Times New Roman"/>
              </a:rPr>
              <a:t>(</a:t>
            </a:r>
            <a:r>
              <a:rPr sz="3200" b="1" spc="-5" dirty="0">
                <a:latin typeface="Times New Roman"/>
                <a:cs typeface="Times New Roman"/>
              </a:rPr>
              <a:t>r</a:t>
            </a:r>
            <a:r>
              <a:rPr sz="3200" spc="-5" dirty="0">
                <a:latin typeface="Times New Roman"/>
                <a:cs typeface="Times New Roman"/>
              </a:rPr>
              <a:t>,</a:t>
            </a:r>
            <a:r>
              <a:rPr sz="3200" i="1" spc="-5" dirty="0">
                <a:latin typeface="Times New Roman"/>
                <a:cs typeface="Times New Roman"/>
              </a:rPr>
              <a:t>t</a:t>
            </a:r>
            <a:r>
              <a:rPr sz="3200" spc="-5" dirty="0">
                <a:latin typeface="Times New Roman"/>
                <a:cs typeface="Times New Roman"/>
              </a:rPr>
              <a:t>) </a:t>
            </a:r>
            <a:r>
              <a:rPr sz="3200" dirty="0">
                <a:latin typeface="Times New Roman"/>
                <a:cs typeface="Times New Roman"/>
              </a:rPr>
              <a:t>at a  point </a:t>
            </a:r>
            <a:r>
              <a:rPr sz="3200" b="1" dirty="0">
                <a:latin typeface="Times New Roman"/>
                <a:cs typeface="Times New Roman"/>
              </a:rPr>
              <a:t>r </a:t>
            </a:r>
            <a:r>
              <a:rPr sz="3200" dirty="0">
                <a:latin typeface="Times New Roman"/>
                <a:cs typeface="Times New Roman"/>
              </a:rPr>
              <a:t>on a plane perpendicular to </a:t>
            </a:r>
            <a:r>
              <a:rPr sz="3200" b="1" spc="-5" dirty="0">
                <a:latin typeface="Times New Roman"/>
                <a:cs typeface="Times New Roman"/>
              </a:rPr>
              <a:t>k</a:t>
            </a:r>
            <a:r>
              <a:rPr sz="3200" b="1" spc="-114" dirty="0">
                <a:latin typeface="Times New Roman"/>
                <a:cs typeface="Times New Roman"/>
              </a:rPr>
              <a:t> </a:t>
            </a:r>
            <a:r>
              <a:rPr sz="3200" dirty="0">
                <a:latin typeface="Times New Roman"/>
                <a:cs typeface="Times New Roman"/>
              </a:rPr>
              <a:t>is</a:t>
            </a:r>
            <a:endParaRPr sz="2800" dirty="0">
              <a:latin typeface="Times New Roman"/>
              <a:cs typeface="Times New Roman"/>
            </a:endParaRPr>
          </a:p>
          <a:p>
            <a:pPr marL="100965" algn="ctr">
              <a:lnSpc>
                <a:spcPct val="100000"/>
              </a:lnSpc>
              <a:spcBef>
                <a:spcPts val="5"/>
              </a:spcBef>
            </a:pPr>
            <a:r>
              <a:rPr sz="3600" b="1" i="1" spc="-5" dirty="0">
                <a:solidFill>
                  <a:srgbClr val="0032CC"/>
                </a:solidFill>
                <a:latin typeface="Times New Roman"/>
                <a:cs typeface="Times New Roman"/>
              </a:rPr>
              <a:t>E </a:t>
            </a:r>
            <a:r>
              <a:rPr sz="3600" b="1" spc="-5" dirty="0">
                <a:solidFill>
                  <a:srgbClr val="0032CC"/>
                </a:solidFill>
                <a:latin typeface="Times New Roman"/>
                <a:cs typeface="Times New Roman"/>
              </a:rPr>
              <a:t>(r,</a:t>
            </a:r>
            <a:r>
              <a:rPr sz="3600" b="1" i="1" spc="-5" dirty="0">
                <a:solidFill>
                  <a:srgbClr val="0032CC"/>
                </a:solidFill>
                <a:latin typeface="Times New Roman"/>
                <a:cs typeface="Times New Roman"/>
              </a:rPr>
              <a:t>t</a:t>
            </a:r>
            <a:r>
              <a:rPr sz="3600" b="1" spc="-5" dirty="0">
                <a:solidFill>
                  <a:srgbClr val="0032CC"/>
                </a:solidFill>
                <a:latin typeface="Times New Roman"/>
                <a:cs typeface="Times New Roman"/>
              </a:rPr>
              <a:t>) = </a:t>
            </a:r>
            <a:r>
              <a:rPr sz="3600" b="1" i="1" spc="-20" dirty="0">
                <a:solidFill>
                  <a:srgbClr val="0032CC"/>
                </a:solidFill>
                <a:latin typeface="Times New Roman"/>
                <a:cs typeface="Times New Roman"/>
              </a:rPr>
              <a:t>E</a:t>
            </a:r>
            <a:r>
              <a:rPr sz="3200" b="1" i="1" spc="-30" baseline="-21021" dirty="0">
                <a:solidFill>
                  <a:srgbClr val="0032CC"/>
                </a:solidFill>
                <a:latin typeface="Times New Roman"/>
                <a:cs typeface="Times New Roman"/>
              </a:rPr>
              <a:t>o</a:t>
            </a:r>
            <a:r>
              <a:rPr sz="3600" b="1" spc="-20" dirty="0">
                <a:solidFill>
                  <a:srgbClr val="0032CC"/>
                </a:solidFill>
                <a:latin typeface="Times New Roman"/>
                <a:cs typeface="Times New Roman"/>
              </a:rPr>
              <a:t>cos(</a:t>
            </a:r>
            <a:r>
              <a:rPr sz="3600" b="1" i="1" spc="-20" dirty="0">
                <a:solidFill>
                  <a:srgbClr val="0032CC"/>
                </a:solidFill>
                <a:latin typeface="Symbol"/>
                <a:cs typeface="Symbol"/>
              </a:rPr>
              <a:t></a:t>
            </a:r>
            <a:r>
              <a:rPr sz="3600" b="1" i="1" spc="-20" dirty="0">
                <a:solidFill>
                  <a:srgbClr val="0032CC"/>
                </a:solidFill>
                <a:latin typeface="Times New Roman"/>
                <a:cs typeface="Times New Roman"/>
              </a:rPr>
              <a:t>t </a:t>
            </a:r>
            <a:r>
              <a:rPr sz="3600" b="1" spc="-5" dirty="0">
                <a:solidFill>
                  <a:srgbClr val="0032CC"/>
                </a:solidFill>
                <a:latin typeface="Symbol"/>
                <a:cs typeface="Symbol"/>
              </a:rPr>
              <a:t></a:t>
            </a:r>
            <a:r>
              <a:rPr sz="3600" b="1" spc="-5" dirty="0">
                <a:solidFill>
                  <a:srgbClr val="0032CC"/>
                </a:solidFill>
                <a:latin typeface="Times New Roman"/>
                <a:cs typeface="Times New Roman"/>
              </a:rPr>
              <a:t> </a:t>
            </a:r>
            <a:r>
              <a:rPr sz="3600" b="1" spc="-10" dirty="0">
                <a:solidFill>
                  <a:srgbClr val="0032CC"/>
                </a:solidFill>
                <a:latin typeface="Times New Roman"/>
                <a:cs typeface="Times New Roman"/>
              </a:rPr>
              <a:t>k</a:t>
            </a:r>
            <a:r>
              <a:rPr sz="3600" b="1" spc="-10" dirty="0">
                <a:solidFill>
                  <a:srgbClr val="0032CC"/>
                </a:solidFill>
                <a:latin typeface="Symbol"/>
                <a:cs typeface="Symbol"/>
              </a:rPr>
              <a:t></a:t>
            </a:r>
            <a:r>
              <a:rPr sz="3600" b="1" spc="-10" dirty="0">
                <a:solidFill>
                  <a:srgbClr val="0032CC"/>
                </a:solidFill>
                <a:latin typeface="Times New Roman"/>
                <a:cs typeface="Times New Roman"/>
              </a:rPr>
              <a:t>r </a:t>
            </a:r>
            <a:r>
              <a:rPr sz="3600" b="1" spc="-5" dirty="0">
                <a:solidFill>
                  <a:srgbClr val="0032CC"/>
                </a:solidFill>
                <a:latin typeface="Times New Roman"/>
                <a:cs typeface="Times New Roman"/>
              </a:rPr>
              <a:t>+</a:t>
            </a:r>
            <a:r>
              <a:rPr sz="3600" b="1" spc="-185" dirty="0">
                <a:solidFill>
                  <a:srgbClr val="0032CC"/>
                </a:solidFill>
                <a:latin typeface="Times New Roman"/>
                <a:cs typeface="Times New Roman"/>
              </a:rPr>
              <a:t> </a:t>
            </a:r>
            <a:r>
              <a:rPr sz="3600" b="1" i="1" spc="-25" dirty="0">
                <a:solidFill>
                  <a:srgbClr val="0032CC"/>
                </a:solidFill>
                <a:latin typeface="Symbol"/>
                <a:cs typeface="Symbol"/>
              </a:rPr>
              <a:t></a:t>
            </a:r>
            <a:r>
              <a:rPr sz="3200" b="1" spc="-37" baseline="-21021" dirty="0">
                <a:solidFill>
                  <a:srgbClr val="0032CC"/>
                </a:solidFill>
                <a:latin typeface="Symbol"/>
                <a:cs typeface="Symbol"/>
              </a:rPr>
              <a:t></a:t>
            </a:r>
            <a:r>
              <a:rPr sz="3600" b="1" spc="-25" dirty="0">
                <a:solidFill>
                  <a:srgbClr val="0032CC"/>
                </a:solidFill>
                <a:latin typeface="Times New Roman"/>
                <a:cs typeface="Times New Roman"/>
              </a:rPr>
              <a:t>)</a:t>
            </a:r>
            <a:endParaRPr sz="3600" b="1" dirty="0">
              <a:latin typeface="Times New Roman"/>
              <a:cs typeface="Times New Roman"/>
            </a:endParaRPr>
          </a:p>
          <a:p>
            <a:pPr marL="50800" marR="325120" indent="-635" algn="just">
              <a:lnSpc>
                <a:spcPct val="106900"/>
              </a:lnSpc>
              <a:spcBef>
                <a:spcPts val="2665"/>
              </a:spcBef>
            </a:pPr>
            <a:r>
              <a:rPr sz="3200" dirty="0">
                <a:latin typeface="Times New Roman"/>
                <a:cs typeface="Times New Roman"/>
              </a:rPr>
              <a:t>If propagation is along </a:t>
            </a:r>
            <a:r>
              <a:rPr sz="3200" i="1" spc="-5" dirty="0">
                <a:latin typeface="Times New Roman"/>
                <a:cs typeface="Times New Roman"/>
              </a:rPr>
              <a:t>z, </a:t>
            </a:r>
            <a:r>
              <a:rPr sz="3200" b="1" dirty="0">
                <a:latin typeface="Times New Roman"/>
                <a:cs typeface="Times New Roman"/>
              </a:rPr>
              <a:t>k</a:t>
            </a:r>
            <a:r>
              <a:rPr sz="3200" dirty="0">
                <a:latin typeface="Symbol"/>
                <a:cs typeface="Symbol"/>
              </a:rPr>
              <a:t></a:t>
            </a:r>
            <a:r>
              <a:rPr sz="3200" b="1" dirty="0">
                <a:latin typeface="Times New Roman"/>
                <a:cs typeface="Times New Roman"/>
              </a:rPr>
              <a:t>r </a:t>
            </a:r>
            <a:r>
              <a:rPr sz="3200" spc="-5" dirty="0">
                <a:latin typeface="Times New Roman"/>
                <a:cs typeface="Times New Roman"/>
              </a:rPr>
              <a:t>becomes </a:t>
            </a:r>
            <a:r>
              <a:rPr sz="3200" i="1" dirty="0">
                <a:latin typeface="Times New Roman"/>
                <a:cs typeface="Times New Roman"/>
              </a:rPr>
              <a:t>kz</a:t>
            </a:r>
            <a:r>
              <a:rPr sz="3200" dirty="0">
                <a:latin typeface="Times New Roman"/>
                <a:cs typeface="Times New Roman"/>
              </a:rPr>
              <a:t>. In general, if </a:t>
            </a:r>
            <a:r>
              <a:rPr sz="3200" b="1" spc="-5" dirty="0">
                <a:latin typeface="Times New Roman"/>
                <a:cs typeface="Times New Roman"/>
              </a:rPr>
              <a:t>k</a:t>
            </a:r>
            <a:r>
              <a:rPr sz="3200" b="1" spc="-155" dirty="0">
                <a:latin typeface="Times New Roman"/>
                <a:cs typeface="Times New Roman"/>
              </a:rPr>
              <a:t> </a:t>
            </a:r>
            <a:r>
              <a:rPr sz="3200" dirty="0">
                <a:latin typeface="Times New Roman"/>
                <a:cs typeface="Times New Roman"/>
              </a:rPr>
              <a:t>has  </a:t>
            </a:r>
            <a:r>
              <a:rPr sz="3200" spc="-5" dirty="0">
                <a:latin typeface="Times New Roman"/>
                <a:cs typeface="Times New Roman"/>
              </a:rPr>
              <a:t>components </a:t>
            </a:r>
            <a:r>
              <a:rPr sz="3200" i="1" spc="-5" dirty="0">
                <a:latin typeface="Times New Roman"/>
                <a:cs typeface="Times New Roman"/>
              </a:rPr>
              <a:t>k</a:t>
            </a:r>
            <a:r>
              <a:rPr sz="3200" i="1" spc="-7" baseline="-20833" dirty="0">
                <a:latin typeface="Times New Roman"/>
                <a:cs typeface="Times New Roman"/>
              </a:rPr>
              <a:t>x</a:t>
            </a:r>
            <a:r>
              <a:rPr sz="3200" i="1" spc="-5" dirty="0">
                <a:latin typeface="Times New Roman"/>
                <a:cs typeface="Times New Roman"/>
              </a:rPr>
              <a:t>, </a:t>
            </a:r>
            <a:r>
              <a:rPr sz="3200" i="1" dirty="0">
                <a:latin typeface="Times New Roman"/>
                <a:cs typeface="Times New Roman"/>
              </a:rPr>
              <a:t>k</a:t>
            </a:r>
            <a:r>
              <a:rPr sz="3200" i="1" baseline="-20833" dirty="0">
                <a:latin typeface="Times New Roman"/>
                <a:cs typeface="Times New Roman"/>
              </a:rPr>
              <a:t>y </a:t>
            </a:r>
            <a:r>
              <a:rPr sz="3200" dirty="0">
                <a:latin typeface="Times New Roman"/>
                <a:cs typeface="Times New Roman"/>
              </a:rPr>
              <a:t>and </a:t>
            </a:r>
            <a:r>
              <a:rPr sz="3200" i="1" spc="-5" dirty="0">
                <a:latin typeface="Times New Roman"/>
                <a:cs typeface="Times New Roman"/>
              </a:rPr>
              <a:t>k</a:t>
            </a:r>
            <a:r>
              <a:rPr sz="3200" i="1" spc="-7" baseline="-20833" dirty="0">
                <a:latin typeface="Times New Roman"/>
                <a:cs typeface="Times New Roman"/>
              </a:rPr>
              <a:t>z </a:t>
            </a:r>
            <a:r>
              <a:rPr sz="3200" dirty="0">
                <a:latin typeface="Times New Roman"/>
                <a:cs typeface="Times New Roman"/>
              </a:rPr>
              <a:t>along </a:t>
            </a:r>
            <a:r>
              <a:rPr sz="3200" i="1" dirty="0">
                <a:latin typeface="Times New Roman"/>
                <a:cs typeface="Times New Roman"/>
              </a:rPr>
              <a:t>x, y </a:t>
            </a:r>
            <a:r>
              <a:rPr sz="3200" dirty="0">
                <a:latin typeface="Times New Roman"/>
                <a:cs typeface="Times New Roman"/>
              </a:rPr>
              <a:t>and </a:t>
            </a:r>
            <a:r>
              <a:rPr sz="3200" i="1" spc="-5" dirty="0">
                <a:latin typeface="Times New Roman"/>
                <a:cs typeface="Times New Roman"/>
              </a:rPr>
              <a:t>z, </a:t>
            </a:r>
            <a:r>
              <a:rPr sz="3200" dirty="0">
                <a:latin typeface="Times New Roman"/>
                <a:cs typeface="Times New Roman"/>
              </a:rPr>
              <a:t>then from the  definition of the dot product, </a:t>
            </a:r>
            <a:r>
              <a:rPr sz="3200" b="1" dirty="0">
                <a:latin typeface="Times New Roman"/>
                <a:cs typeface="Times New Roman"/>
              </a:rPr>
              <a:t>k</a:t>
            </a:r>
            <a:r>
              <a:rPr sz="3200" dirty="0">
                <a:latin typeface="Symbol"/>
                <a:cs typeface="Symbol"/>
              </a:rPr>
              <a:t></a:t>
            </a:r>
            <a:r>
              <a:rPr sz="3200" b="1" dirty="0">
                <a:latin typeface="Times New Roman"/>
                <a:cs typeface="Times New Roman"/>
              </a:rPr>
              <a:t>r </a:t>
            </a:r>
            <a:r>
              <a:rPr sz="3200" dirty="0">
                <a:latin typeface="Times New Roman"/>
                <a:cs typeface="Times New Roman"/>
              </a:rPr>
              <a:t>= </a:t>
            </a:r>
            <a:r>
              <a:rPr sz="3200" i="1" spc="-5" dirty="0">
                <a:latin typeface="Times New Roman"/>
                <a:cs typeface="Times New Roman"/>
              </a:rPr>
              <a:t>k</a:t>
            </a:r>
            <a:r>
              <a:rPr sz="3200" i="1" spc="-7" baseline="-20833" dirty="0">
                <a:latin typeface="Times New Roman"/>
                <a:cs typeface="Times New Roman"/>
              </a:rPr>
              <a:t>x</a:t>
            </a:r>
            <a:r>
              <a:rPr sz="3200" i="1" spc="-5" dirty="0">
                <a:latin typeface="Times New Roman"/>
                <a:cs typeface="Times New Roman"/>
              </a:rPr>
              <a:t>x </a:t>
            </a:r>
            <a:r>
              <a:rPr sz="3200" dirty="0">
                <a:latin typeface="Times New Roman"/>
                <a:cs typeface="Times New Roman"/>
              </a:rPr>
              <a:t>+ </a:t>
            </a:r>
            <a:r>
              <a:rPr sz="3200" i="1" spc="-5" dirty="0">
                <a:latin typeface="Times New Roman"/>
                <a:cs typeface="Times New Roman"/>
              </a:rPr>
              <a:t>k</a:t>
            </a:r>
            <a:r>
              <a:rPr sz="3200" i="1" spc="-7" baseline="-20833" dirty="0">
                <a:latin typeface="Times New Roman"/>
                <a:cs typeface="Times New Roman"/>
              </a:rPr>
              <a:t>y</a:t>
            </a:r>
            <a:r>
              <a:rPr sz="3200" i="1" spc="-5" dirty="0">
                <a:latin typeface="Times New Roman"/>
                <a:cs typeface="Times New Roman"/>
              </a:rPr>
              <a:t>y </a:t>
            </a:r>
            <a:r>
              <a:rPr sz="3200" dirty="0">
                <a:latin typeface="Times New Roman"/>
                <a:cs typeface="Times New Roman"/>
              </a:rPr>
              <a:t>+</a:t>
            </a:r>
            <a:r>
              <a:rPr sz="3200" spc="-125" dirty="0">
                <a:latin typeface="Times New Roman"/>
                <a:cs typeface="Times New Roman"/>
              </a:rPr>
              <a:t> </a:t>
            </a:r>
            <a:r>
              <a:rPr sz="3200" i="1" spc="-5" dirty="0">
                <a:latin typeface="Times New Roman"/>
                <a:cs typeface="Times New Roman"/>
              </a:rPr>
              <a:t>k</a:t>
            </a:r>
            <a:r>
              <a:rPr sz="3200" i="1" spc="-7" baseline="-20833" dirty="0">
                <a:latin typeface="Times New Roman"/>
                <a:cs typeface="Times New Roman"/>
              </a:rPr>
              <a:t>z</a:t>
            </a:r>
            <a:r>
              <a:rPr sz="3200" i="1" spc="-5" dirty="0">
                <a:latin typeface="Times New Roman"/>
                <a:cs typeface="Times New Roman"/>
              </a:rPr>
              <a:t>z</a:t>
            </a:r>
            <a:r>
              <a:rPr sz="3200" spc="-5" dirty="0">
                <a:latin typeface="Times New Roman"/>
                <a:cs typeface="Times New Roman"/>
              </a:rPr>
              <a:t>.</a:t>
            </a:r>
            <a:endParaRPr sz="3200" dirty="0">
              <a:latin typeface="Times New Roman"/>
              <a:cs typeface="Times New Roman"/>
            </a:endParaRPr>
          </a:p>
        </p:txBody>
      </p:sp>
      <p:sp>
        <p:nvSpPr>
          <p:cNvPr id="5" name="object 3"/>
          <p:cNvSpPr txBox="1">
            <a:spLocks noGrp="1"/>
          </p:cNvSpPr>
          <p:nvPr>
            <p:ph type="title"/>
          </p:nvPr>
        </p:nvSpPr>
        <p:spPr>
          <a:xfrm>
            <a:off x="2504001" y="0"/>
            <a:ext cx="7873365" cy="566822"/>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C00000"/>
                </a:solidFill>
                <a:latin typeface="Arial" panose="020B0604020202020204" pitchFamily="34" charset="0"/>
                <a:cs typeface="Arial" panose="020B0604020202020204" pitchFamily="34" charset="0"/>
              </a:rPr>
              <a:t>Wave Vector </a:t>
            </a:r>
            <a:r>
              <a:rPr sz="3600" b="1" dirty="0">
                <a:solidFill>
                  <a:srgbClr val="C00000"/>
                </a:solidFill>
                <a:latin typeface="Arial" panose="020B0604020202020204" pitchFamily="34" charset="0"/>
                <a:cs typeface="Arial" panose="020B0604020202020204" pitchFamily="34" charset="0"/>
              </a:rPr>
              <a:t>or </a:t>
            </a:r>
            <a:r>
              <a:rPr sz="3600" b="1" spc="-10" dirty="0">
                <a:solidFill>
                  <a:srgbClr val="C00000"/>
                </a:solidFill>
                <a:latin typeface="Arial" panose="020B0604020202020204" pitchFamily="34" charset="0"/>
                <a:cs typeface="Arial" panose="020B0604020202020204" pitchFamily="34" charset="0"/>
              </a:rPr>
              <a:t>Propagation</a:t>
            </a:r>
            <a:r>
              <a:rPr sz="3600" b="1" spc="-165" dirty="0">
                <a:solidFill>
                  <a:srgbClr val="C00000"/>
                </a:solidFill>
                <a:latin typeface="Arial" panose="020B0604020202020204" pitchFamily="34" charset="0"/>
                <a:cs typeface="Arial" panose="020B0604020202020204" pitchFamily="34" charset="0"/>
              </a:rPr>
              <a:t> </a:t>
            </a:r>
            <a:r>
              <a:rPr sz="3600" b="1" spc="-55" dirty="0">
                <a:solidFill>
                  <a:srgbClr val="C00000"/>
                </a:solidFill>
                <a:latin typeface="Arial" panose="020B0604020202020204" pitchFamily="34" charset="0"/>
                <a:cs typeface="Arial" panose="020B0604020202020204" pitchFamily="34" charset="0"/>
              </a:rPr>
              <a:t>Vector</a:t>
            </a:r>
            <a:endParaRPr sz="36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8212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2499418" y="14649"/>
            <a:ext cx="6337011" cy="56515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Energy-momentum relations</a:t>
            </a:r>
          </a:p>
        </p:txBody>
      </p:sp>
      <p:graphicFrame>
        <p:nvGraphicFramePr>
          <p:cNvPr id="5" name="Object 3"/>
          <p:cNvGraphicFramePr>
            <a:graphicFrameLocks noChangeAspect="1"/>
          </p:cNvGraphicFramePr>
          <p:nvPr/>
        </p:nvGraphicFramePr>
        <p:xfrm>
          <a:off x="4044459" y="1103156"/>
          <a:ext cx="2265362" cy="1006475"/>
        </p:xfrm>
        <a:graphic>
          <a:graphicData uri="http://schemas.openxmlformats.org/presentationml/2006/ole">
            <mc:AlternateContent xmlns:mc="http://schemas.openxmlformats.org/markup-compatibility/2006">
              <mc:Choice xmlns:v="urn:schemas-microsoft-com:vml" Requires="v">
                <p:oleObj spid="_x0000_s4097" name="Equation" r:id="rId3" imgW="1028700" imgH="457200" progId="Equation.DSMT4">
                  <p:embed/>
                </p:oleObj>
              </mc:Choice>
              <mc:Fallback>
                <p:oleObj name="Equation" r:id="rId3" imgW="1028700" imgH="457200" progId="Equation.DSMT4">
                  <p:embed/>
                  <p:pic>
                    <p:nvPicPr>
                      <p:cNvPr id="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459" y="1103156"/>
                        <a:ext cx="2265362" cy="1006475"/>
                      </a:xfrm>
                      <a:prstGeom prst="rect">
                        <a:avLst/>
                      </a:prstGeom>
                      <a:solidFill>
                        <a:srgbClr val="D60093">
                          <a:alpha val="35001"/>
                        </a:srgbClr>
                      </a:solidFill>
                    </p:spPr>
                  </p:pic>
                </p:oleObj>
              </mc:Fallback>
            </mc:AlternateContent>
          </a:graphicData>
        </a:graphic>
      </p:graphicFrame>
      <p:sp>
        <p:nvSpPr>
          <p:cNvPr id="6" name="Rectangle 6"/>
          <p:cNvSpPr>
            <a:spLocks noChangeArrowheads="1"/>
          </p:cNvSpPr>
          <p:nvPr/>
        </p:nvSpPr>
        <p:spPr bwMode="auto">
          <a:xfrm>
            <a:off x="2857355" y="2632989"/>
            <a:ext cx="549693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i="1" dirty="0">
                <a:cs typeface="Times New Roman" panose="02020603050405020304" pitchFamily="18" charset="0"/>
              </a:rPr>
              <a:t>p</a:t>
            </a:r>
            <a:r>
              <a:rPr lang="en-US" altLang="zh-CN" sz="2300" dirty="0">
                <a:cs typeface="Times New Roman" panose="02020603050405020304" pitchFamily="18" charset="0"/>
              </a:rPr>
              <a:t> is the magnitude of the momentum</a:t>
            </a:r>
          </a:p>
        </p:txBody>
      </p:sp>
      <p:graphicFrame>
        <p:nvGraphicFramePr>
          <p:cNvPr id="7" name="Object 4"/>
          <p:cNvGraphicFramePr>
            <a:graphicFrameLocks noChangeAspect="1"/>
          </p:cNvGraphicFramePr>
          <p:nvPr/>
        </p:nvGraphicFramePr>
        <p:xfrm>
          <a:off x="4804612" y="3620321"/>
          <a:ext cx="969962" cy="923925"/>
        </p:xfrm>
        <a:graphic>
          <a:graphicData uri="http://schemas.openxmlformats.org/presentationml/2006/ole">
            <mc:AlternateContent xmlns:mc="http://schemas.openxmlformats.org/markup-compatibility/2006">
              <mc:Choice xmlns:v="urn:schemas-microsoft-com:vml" Requires="v">
                <p:oleObj spid="_x0000_s4098" name="Equation" r:id="rId5" imgW="406048" imgH="393359" progId="Equation.DSMT4">
                  <p:embed/>
                </p:oleObj>
              </mc:Choice>
              <mc:Fallback>
                <p:oleObj name="Equation" r:id="rId5" imgW="406048" imgH="393359" progId="Equation.DSMT4">
                  <p:embed/>
                  <p:pic>
                    <p:nvPicPr>
                      <p:cNvPr id="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4612" y="3620321"/>
                        <a:ext cx="969962" cy="923925"/>
                      </a:xfrm>
                      <a:prstGeom prst="rect">
                        <a:avLst/>
                      </a:prstGeom>
                      <a:solidFill>
                        <a:schemeClr val="accent1"/>
                      </a:solidFill>
                    </p:spPr>
                  </p:pic>
                </p:oleObj>
              </mc:Fallback>
            </mc:AlternateContent>
          </a:graphicData>
        </a:graphic>
      </p:graphicFrame>
      <p:sp>
        <p:nvSpPr>
          <p:cNvPr id="8" name="Rectangle 7"/>
          <p:cNvSpPr>
            <a:spLocks noChangeArrowheads="1"/>
          </p:cNvSpPr>
          <p:nvPr/>
        </p:nvSpPr>
        <p:spPr bwMode="auto">
          <a:xfrm>
            <a:off x="665018" y="4887853"/>
            <a:ext cx="1092292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300" b="1" i="1" dirty="0">
                <a:cs typeface="Times New Roman" panose="02020603050405020304" pitchFamily="18" charset="0"/>
              </a:rPr>
              <a:t>k</a:t>
            </a:r>
            <a:r>
              <a:rPr lang="en-US" altLang="zh-CN" sz="2300" dirty="0">
                <a:cs typeface="Times New Roman" panose="02020603050405020304" pitchFamily="18" charset="0"/>
              </a:rPr>
              <a:t> is the magnitude of the wave vector associated with the electron’s wave function</a:t>
            </a:r>
          </a:p>
          <a:p>
            <a:pPr algn="ctr"/>
            <a:r>
              <a:rPr lang="en-US" altLang="zh-CN" sz="2300" b="1" dirty="0">
                <a:cs typeface="Times New Roman" panose="02020603050405020304" pitchFamily="18" charset="0"/>
              </a:rPr>
              <a:t>m</a:t>
            </a:r>
            <a:r>
              <a:rPr lang="en-US" altLang="zh-CN" sz="2300" b="1" baseline="-30000" dirty="0">
                <a:cs typeface="Times New Roman" panose="02020603050405020304" pitchFamily="18" charset="0"/>
              </a:rPr>
              <a:t>0</a:t>
            </a:r>
            <a:r>
              <a:rPr lang="en-US" altLang="zh-CN" sz="2300" dirty="0">
                <a:cs typeface="Times New Roman" panose="02020603050405020304" pitchFamily="18" charset="0"/>
              </a:rPr>
              <a:t> is the electron mass</a:t>
            </a:r>
          </a:p>
        </p:txBody>
      </p:sp>
    </p:spTree>
    <p:extLst>
      <p:ext uri="{BB962C8B-B14F-4D97-AF65-F5344CB8AC3E}">
        <p14:creationId xmlns:p14="http://schemas.microsoft.com/office/powerpoint/2010/main" val="2089594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45"/>
          <p:cNvGrpSpPr>
            <a:grpSpLocks/>
          </p:cNvGrpSpPr>
          <p:nvPr/>
        </p:nvGrpSpPr>
        <p:grpSpPr bwMode="auto">
          <a:xfrm>
            <a:off x="2355474" y="277091"/>
            <a:ext cx="6713711" cy="5209309"/>
            <a:chOff x="912" y="380"/>
            <a:chExt cx="4031" cy="2922"/>
          </a:xfrm>
        </p:grpSpPr>
        <p:grpSp>
          <p:nvGrpSpPr>
            <p:cNvPr id="5" name="Group 4"/>
            <p:cNvGrpSpPr>
              <a:grpSpLocks/>
            </p:cNvGrpSpPr>
            <p:nvPr/>
          </p:nvGrpSpPr>
          <p:grpSpPr bwMode="auto">
            <a:xfrm>
              <a:off x="912" y="494"/>
              <a:ext cx="1566" cy="475"/>
              <a:chOff x="1536" y="720"/>
              <a:chExt cx="2023" cy="878"/>
            </a:xfrm>
          </p:grpSpPr>
          <p:sp>
            <p:nvSpPr>
              <p:cNvPr id="646" name="Rectangle 5"/>
              <p:cNvSpPr>
                <a:spLocks noChangeArrowheads="1"/>
              </p:cNvSpPr>
              <p:nvPr/>
            </p:nvSpPr>
            <p:spPr bwMode="auto">
              <a:xfrm>
                <a:off x="1537" y="721"/>
                <a:ext cx="2022" cy="877"/>
              </a:xfrm>
              <a:prstGeom prst="rect">
                <a:avLst/>
              </a:prstGeom>
              <a:solidFill>
                <a:srgbClr val="BBE0E3"/>
              </a:solidFill>
              <a:ln w="25400">
                <a:solidFill>
                  <a:srgbClr val="0000FF"/>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7" name="Oval 6"/>
              <p:cNvSpPr>
                <a:spLocks noChangeArrowheads="1"/>
              </p:cNvSpPr>
              <p:nvPr/>
            </p:nvSpPr>
            <p:spPr bwMode="auto">
              <a:xfrm>
                <a:off x="153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8" name="Oval 7"/>
              <p:cNvSpPr>
                <a:spLocks noChangeArrowheads="1"/>
              </p:cNvSpPr>
              <p:nvPr/>
            </p:nvSpPr>
            <p:spPr bwMode="auto">
              <a:xfrm>
                <a:off x="163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9" name="Oval 8"/>
              <p:cNvSpPr>
                <a:spLocks noChangeArrowheads="1"/>
              </p:cNvSpPr>
              <p:nvPr/>
            </p:nvSpPr>
            <p:spPr bwMode="auto">
              <a:xfrm>
                <a:off x="172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0" name="Oval 9"/>
              <p:cNvSpPr>
                <a:spLocks noChangeArrowheads="1"/>
              </p:cNvSpPr>
              <p:nvPr/>
            </p:nvSpPr>
            <p:spPr bwMode="auto">
              <a:xfrm>
                <a:off x="182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1" name="Oval 10"/>
              <p:cNvSpPr>
                <a:spLocks noChangeArrowheads="1"/>
              </p:cNvSpPr>
              <p:nvPr/>
            </p:nvSpPr>
            <p:spPr bwMode="auto">
              <a:xfrm>
                <a:off x="192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2" name="Oval 11"/>
              <p:cNvSpPr>
                <a:spLocks noChangeArrowheads="1"/>
              </p:cNvSpPr>
              <p:nvPr/>
            </p:nvSpPr>
            <p:spPr bwMode="auto">
              <a:xfrm>
                <a:off x="201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3" name="Oval 12"/>
              <p:cNvSpPr>
                <a:spLocks noChangeArrowheads="1"/>
              </p:cNvSpPr>
              <p:nvPr/>
            </p:nvSpPr>
            <p:spPr bwMode="auto">
              <a:xfrm>
                <a:off x="211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4" name="Oval 13"/>
              <p:cNvSpPr>
                <a:spLocks noChangeArrowheads="1"/>
              </p:cNvSpPr>
              <p:nvPr/>
            </p:nvSpPr>
            <p:spPr bwMode="auto">
              <a:xfrm>
                <a:off x="220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 name="Oval 14"/>
              <p:cNvSpPr>
                <a:spLocks noChangeArrowheads="1"/>
              </p:cNvSpPr>
              <p:nvPr/>
            </p:nvSpPr>
            <p:spPr bwMode="auto">
              <a:xfrm>
                <a:off x="230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6" name="Oval 15"/>
              <p:cNvSpPr>
                <a:spLocks noChangeArrowheads="1"/>
              </p:cNvSpPr>
              <p:nvPr/>
            </p:nvSpPr>
            <p:spPr bwMode="auto">
              <a:xfrm>
                <a:off x="240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7" name="Oval 16"/>
              <p:cNvSpPr>
                <a:spLocks noChangeArrowheads="1"/>
              </p:cNvSpPr>
              <p:nvPr/>
            </p:nvSpPr>
            <p:spPr bwMode="auto">
              <a:xfrm>
                <a:off x="249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8" name="Oval 17"/>
              <p:cNvSpPr>
                <a:spLocks noChangeArrowheads="1"/>
              </p:cNvSpPr>
              <p:nvPr/>
            </p:nvSpPr>
            <p:spPr bwMode="auto">
              <a:xfrm>
                <a:off x="259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9" name="Oval 18"/>
              <p:cNvSpPr>
                <a:spLocks noChangeArrowheads="1"/>
              </p:cNvSpPr>
              <p:nvPr/>
            </p:nvSpPr>
            <p:spPr bwMode="auto">
              <a:xfrm>
                <a:off x="268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0" name="Oval 19"/>
              <p:cNvSpPr>
                <a:spLocks noChangeArrowheads="1"/>
              </p:cNvSpPr>
              <p:nvPr/>
            </p:nvSpPr>
            <p:spPr bwMode="auto">
              <a:xfrm>
                <a:off x="278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1" name="Oval 20"/>
              <p:cNvSpPr>
                <a:spLocks noChangeArrowheads="1"/>
              </p:cNvSpPr>
              <p:nvPr/>
            </p:nvSpPr>
            <p:spPr bwMode="auto">
              <a:xfrm>
                <a:off x="288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2" name="Oval 21"/>
              <p:cNvSpPr>
                <a:spLocks noChangeArrowheads="1"/>
              </p:cNvSpPr>
              <p:nvPr/>
            </p:nvSpPr>
            <p:spPr bwMode="auto">
              <a:xfrm>
                <a:off x="297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3" name="Oval 22"/>
              <p:cNvSpPr>
                <a:spLocks noChangeArrowheads="1"/>
              </p:cNvSpPr>
              <p:nvPr/>
            </p:nvSpPr>
            <p:spPr bwMode="auto">
              <a:xfrm>
                <a:off x="153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4" name="Oval 23"/>
              <p:cNvSpPr>
                <a:spLocks noChangeArrowheads="1"/>
              </p:cNvSpPr>
              <p:nvPr/>
            </p:nvSpPr>
            <p:spPr bwMode="auto">
              <a:xfrm>
                <a:off x="163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5" name="Oval 24"/>
              <p:cNvSpPr>
                <a:spLocks noChangeArrowheads="1"/>
              </p:cNvSpPr>
              <p:nvPr/>
            </p:nvSpPr>
            <p:spPr bwMode="auto">
              <a:xfrm>
                <a:off x="172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6" name="Oval 25"/>
              <p:cNvSpPr>
                <a:spLocks noChangeArrowheads="1"/>
              </p:cNvSpPr>
              <p:nvPr/>
            </p:nvSpPr>
            <p:spPr bwMode="auto">
              <a:xfrm>
                <a:off x="182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7" name="Oval 26"/>
              <p:cNvSpPr>
                <a:spLocks noChangeArrowheads="1"/>
              </p:cNvSpPr>
              <p:nvPr/>
            </p:nvSpPr>
            <p:spPr bwMode="auto">
              <a:xfrm>
                <a:off x="192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8" name="Oval 27"/>
              <p:cNvSpPr>
                <a:spLocks noChangeArrowheads="1"/>
              </p:cNvSpPr>
              <p:nvPr/>
            </p:nvSpPr>
            <p:spPr bwMode="auto">
              <a:xfrm>
                <a:off x="201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9" name="Oval 28"/>
              <p:cNvSpPr>
                <a:spLocks noChangeArrowheads="1"/>
              </p:cNvSpPr>
              <p:nvPr/>
            </p:nvSpPr>
            <p:spPr bwMode="auto">
              <a:xfrm>
                <a:off x="211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0" name="Oval 29"/>
              <p:cNvSpPr>
                <a:spLocks noChangeArrowheads="1"/>
              </p:cNvSpPr>
              <p:nvPr/>
            </p:nvSpPr>
            <p:spPr bwMode="auto">
              <a:xfrm>
                <a:off x="220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1" name="Oval 30"/>
              <p:cNvSpPr>
                <a:spLocks noChangeArrowheads="1"/>
              </p:cNvSpPr>
              <p:nvPr/>
            </p:nvSpPr>
            <p:spPr bwMode="auto">
              <a:xfrm>
                <a:off x="230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2" name="Oval 31"/>
              <p:cNvSpPr>
                <a:spLocks noChangeArrowheads="1"/>
              </p:cNvSpPr>
              <p:nvPr/>
            </p:nvSpPr>
            <p:spPr bwMode="auto">
              <a:xfrm>
                <a:off x="240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3" name="Oval 32"/>
              <p:cNvSpPr>
                <a:spLocks noChangeArrowheads="1"/>
              </p:cNvSpPr>
              <p:nvPr/>
            </p:nvSpPr>
            <p:spPr bwMode="auto">
              <a:xfrm>
                <a:off x="249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4" name="Oval 33"/>
              <p:cNvSpPr>
                <a:spLocks noChangeArrowheads="1"/>
              </p:cNvSpPr>
              <p:nvPr/>
            </p:nvSpPr>
            <p:spPr bwMode="auto">
              <a:xfrm>
                <a:off x="259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5" name="Oval 34"/>
              <p:cNvSpPr>
                <a:spLocks noChangeArrowheads="1"/>
              </p:cNvSpPr>
              <p:nvPr/>
            </p:nvSpPr>
            <p:spPr bwMode="auto">
              <a:xfrm>
                <a:off x="268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 name="Oval 35"/>
              <p:cNvSpPr>
                <a:spLocks noChangeArrowheads="1"/>
              </p:cNvSpPr>
              <p:nvPr/>
            </p:nvSpPr>
            <p:spPr bwMode="auto">
              <a:xfrm>
                <a:off x="278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7" name="Oval 36"/>
              <p:cNvSpPr>
                <a:spLocks noChangeArrowheads="1"/>
              </p:cNvSpPr>
              <p:nvPr/>
            </p:nvSpPr>
            <p:spPr bwMode="auto">
              <a:xfrm>
                <a:off x="288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8" name="Oval 37"/>
              <p:cNvSpPr>
                <a:spLocks noChangeArrowheads="1"/>
              </p:cNvSpPr>
              <p:nvPr/>
            </p:nvSpPr>
            <p:spPr bwMode="auto">
              <a:xfrm>
                <a:off x="297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9" name="Oval 38"/>
              <p:cNvSpPr>
                <a:spLocks noChangeArrowheads="1"/>
              </p:cNvSpPr>
              <p:nvPr/>
            </p:nvSpPr>
            <p:spPr bwMode="auto">
              <a:xfrm>
                <a:off x="153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0" name="Oval 39"/>
              <p:cNvSpPr>
                <a:spLocks noChangeArrowheads="1"/>
              </p:cNvSpPr>
              <p:nvPr/>
            </p:nvSpPr>
            <p:spPr bwMode="auto">
              <a:xfrm>
                <a:off x="163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1" name="Oval 40"/>
              <p:cNvSpPr>
                <a:spLocks noChangeArrowheads="1"/>
              </p:cNvSpPr>
              <p:nvPr/>
            </p:nvSpPr>
            <p:spPr bwMode="auto">
              <a:xfrm>
                <a:off x="172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2" name="Oval 41"/>
              <p:cNvSpPr>
                <a:spLocks noChangeArrowheads="1"/>
              </p:cNvSpPr>
              <p:nvPr/>
            </p:nvSpPr>
            <p:spPr bwMode="auto">
              <a:xfrm>
                <a:off x="182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3" name="Oval 42"/>
              <p:cNvSpPr>
                <a:spLocks noChangeArrowheads="1"/>
              </p:cNvSpPr>
              <p:nvPr/>
            </p:nvSpPr>
            <p:spPr bwMode="auto">
              <a:xfrm>
                <a:off x="192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4" name="Oval 43"/>
              <p:cNvSpPr>
                <a:spLocks noChangeArrowheads="1"/>
              </p:cNvSpPr>
              <p:nvPr/>
            </p:nvSpPr>
            <p:spPr bwMode="auto">
              <a:xfrm>
                <a:off x="201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5" name="Oval 44"/>
              <p:cNvSpPr>
                <a:spLocks noChangeArrowheads="1"/>
              </p:cNvSpPr>
              <p:nvPr/>
            </p:nvSpPr>
            <p:spPr bwMode="auto">
              <a:xfrm>
                <a:off x="211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 name="Oval 45"/>
              <p:cNvSpPr>
                <a:spLocks noChangeArrowheads="1"/>
              </p:cNvSpPr>
              <p:nvPr/>
            </p:nvSpPr>
            <p:spPr bwMode="auto">
              <a:xfrm>
                <a:off x="220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7" name="Oval 46"/>
              <p:cNvSpPr>
                <a:spLocks noChangeArrowheads="1"/>
              </p:cNvSpPr>
              <p:nvPr/>
            </p:nvSpPr>
            <p:spPr bwMode="auto">
              <a:xfrm>
                <a:off x="230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8" name="Oval 47"/>
              <p:cNvSpPr>
                <a:spLocks noChangeArrowheads="1"/>
              </p:cNvSpPr>
              <p:nvPr/>
            </p:nvSpPr>
            <p:spPr bwMode="auto">
              <a:xfrm>
                <a:off x="240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9" name="Oval 48"/>
              <p:cNvSpPr>
                <a:spLocks noChangeArrowheads="1"/>
              </p:cNvSpPr>
              <p:nvPr/>
            </p:nvSpPr>
            <p:spPr bwMode="auto">
              <a:xfrm>
                <a:off x="249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0" name="Oval 49"/>
              <p:cNvSpPr>
                <a:spLocks noChangeArrowheads="1"/>
              </p:cNvSpPr>
              <p:nvPr/>
            </p:nvSpPr>
            <p:spPr bwMode="auto">
              <a:xfrm>
                <a:off x="259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1" name="Oval 50"/>
              <p:cNvSpPr>
                <a:spLocks noChangeArrowheads="1"/>
              </p:cNvSpPr>
              <p:nvPr/>
            </p:nvSpPr>
            <p:spPr bwMode="auto">
              <a:xfrm>
                <a:off x="268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2" name="Oval 51"/>
              <p:cNvSpPr>
                <a:spLocks noChangeArrowheads="1"/>
              </p:cNvSpPr>
              <p:nvPr/>
            </p:nvSpPr>
            <p:spPr bwMode="auto">
              <a:xfrm>
                <a:off x="278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3" name="Oval 52"/>
              <p:cNvSpPr>
                <a:spLocks noChangeArrowheads="1"/>
              </p:cNvSpPr>
              <p:nvPr/>
            </p:nvSpPr>
            <p:spPr bwMode="auto">
              <a:xfrm>
                <a:off x="288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4" name="Oval 53"/>
              <p:cNvSpPr>
                <a:spLocks noChangeArrowheads="1"/>
              </p:cNvSpPr>
              <p:nvPr/>
            </p:nvSpPr>
            <p:spPr bwMode="auto">
              <a:xfrm>
                <a:off x="297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5" name="Oval 54"/>
              <p:cNvSpPr>
                <a:spLocks noChangeArrowheads="1"/>
              </p:cNvSpPr>
              <p:nvPr/>
            </p:nvSpPr>
            <p:spPr bwMode="auto">
              <a:xfrm>
                <a:off x="153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6" name="Oval 55"/>
              <p:cNvSpPr>
                <a:spLocks noChangeArrowheads="1"/>
              </p:cNvSpPr>
              <p:nvPr/>
            </p:nvSpPr>
            <p:spPr bwMode="auto">
              <a:xfrm>
                <a:off x="163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7" name="Oval 56"/>
              <p:cNvSpPr>
                <a:spLocks noChangeArrowheads="1"/>
              </p:cNvSpPr>
              <p:nvPr/>
            </p:nvSpPr>
            <p:spPr bwMode="auto">
              <a:xfrm>
                <a:off x="172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8" name="Oval 57"/>
              <p:cNvSpPr>
                <a:spLocks noChangeArrowheads="1"/>
              </p:cNvSpPr>
              <p:nvPr/>
            </p:nvSpPr>
            <p:spPr bwMode="auto">
              <a:xfrm>
                <a:off x="182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9" name="Oval 58"/>
              <p:cNvSpPr>
                <a:spLocks noChangeArrowheads="1"/>
              </p:cNvSpPr>
              <p:nvPr/>
            </p:nvSpPr>
            <p:spPr bwMode="auto">
              <a:xfrm>
                <a:off x="192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0" name="Oval 59"/>
              <p:cNvSpPr>
                <a:spLocks noChangeArrowheads="1"/>
              </p:cNvSpPr>
              <p:nvPr/>
            </p:nvSpPr>
            <p:spPr bwMode="auto">
              <a:xfrm>
                <a:off x="201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1" name="Oval 60"/>
              <p:cNvSpPr>
                <a:spLocks noChangeArrowheads="1"/>
              </p:cNvSpPr>
              <p:nvPr/>
            </p:nvSpPr>
            <p:spPr bwMode="auto">
              <a:xfrm>
                <a:off x="211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2" name="Oval 61"/>
              <p:cNvSpPr>
                <a:spLocks noChangeArrowheads="1"/>
              </p:cNvSpPr>
              <p:nvPr/>
            </p:nvSpPr>
            <p:spPr bwMode="auto">
              <a:xfrm>
                <a:off x="220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3" name="Oval 62"/>
              <p:cNvSpPr>
                <a:spLocks noChangeArrowheads="1"/>
              </p:cNvSpPr>
              <p:nvPr/>
            </p:nvSpPr>
            <p:spPr bwMode="auto">
              <a:xfrm>
                <a:off x="230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4" name="Oval 63"/>
              <p:cNvSpPr>
                <a:spLocks noChangeArrowheads="1"/>
              </p:cNvSpPr>
              <p:nvPr/>
            </p:nvSpPr>
            <p:spPr bwMode="auto">
              <a:xfrm>
                <a:off x="240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5" name="Oval 64"/>
              <p:cNvSpPr>
                <a:spLocks noChangeArrowheads="1"/>
              </p:cNvSpPr>
              <p:nvPr/>
            </p:nvSpPr>
            <p:spPr bwMode="auto">
              <a:xfrm>
                <a:off x="249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 name="Oval 65"/>
              <p:cNvSpPr>
                <a:spLocks noChangeArrowheads="1"/>
              </p:cNvSpPr>
              <p:nvPr/>
            </p:nvSpPr>
            <p:spPr bwMode="auto">
              <a:xfrm>
                <a:off x="259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7" name="Oval 66"/>
              <p:cNvSpPr>
                <a:spLocks noChangeArrowheads="1"/>
              </p:cNvSpPr>
              <p:nvPr/>
            </p:nvSpPr>
            <p:spPr bwMode="auto">
              <a:xfrm>
                <a:off x="268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8" name="Oval 67"/>
              <p:cNvSpPr>
                <a:spLocks noChangeArrowheads="1"/>
              </p:cNvSpPr>
              <p:nvPr/>
            </p:nvSpPr>
            <p:spPr bwMode="auto">
              <a:xfrm>
                <a:off x="278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9" name="Oval 68"/>
              <p:cNvSpPr>
                <a:spLocks noChangeArrowheads="1"/>
              </p:cNvSpPr>
              <p:nvPr/>
            </p:nvSpPr>
            <p:spPr bwMode="auto">
              <a:xfrm>
                <a:off x="288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0" name="Oval 69"/>
              <p:cNvSpPr>
                <a:spLocks noChangeArrowheads="1"/>
              </p:cNvSpPr>
              <p:nvPr/>
            </p:nvSpPr>
            <p:spPr bwMode="auto">
              <a:xfrm>
                <a:off x="297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1" name="Oval 70"/>
              <p:cNvSpPr>
                <a:spLocks noChangeArrowheads="1"/>
              </p:cNvSpPr>
              <p:nvPr/>
            </p:nvSpPr>
            <p:spPr bwMode="auto">
              <a:xfrm>
                <a:off x="153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2" name="Oval 71"/>
              <p:cNvSpPr>
                <a:spLocks noChangeArrowheads="1"/>
              </p:cNvSpPr>
              <p:nvPr/>
            </p:nvSpPr>
            <p:spPr bwMode="auto">
              <a:xfrm>
                <a:off x="163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3" name="Oval 72"/>
              <p:cNvSpPr>
                <a:spLocks noChangeArrowheads="1"/>
              </p:cNvSpPr>
              <p:nvPr/>
            </p:nvSpPr>
            <p:spPr bwMode="auto">
              <a:xfrm>
                <a:off x="172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4" name="Oval 73"/>
              <p:cNvSpPr>
                <a:spLocks noChangeArrowheads="1"/>
              </p:cNvSpPr>
              <p:nvPr/>
            </p:nvSpPr>
            <p:spPr bwMode="auto">
              <a:xfrm>
                <a:off x="182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5" name="Oval 74"/>
              <p:cNvSpPr>
                <a:spLocks noChangeArrowheads="1"/>
              </p:cNvSpPr>
              <p:nvPr/>
            </p:nvSpPr>
            <p:spPr bwMode="auto">
              <a:xfrm>
                <a:off x="192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6" name="Oval 75"/>
              <p:cNvSpPr>
                <a:spLocks noChangeArrowheads="1"/>
              </p:cNvSpPr>
              <p:nvPr/>
            </p:nvSpPr>
            <p:spPr bwMode="auto">
              <a:xfrm>
                <a:off x="201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 name="Oval 76"/>
              <p:cNvSpPr>
                <a:spLocks noChangeArrowheads="1"/>
              </p:cNvSpPr>
              <p:nvPr/>
            </p:nvSpPr>
            <p:spPr bwMode="auto">
              <a:xfrm>
                <a:off x="211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8" name="Oval 77"/>
              <p:cNvSpPr>
                <a:spLocks noChangeArrowheads="1"/>
              </p:cNvSpPr>
              <p:nvPr/>
            </p:nvSpPr>
            <p:spPr bwMode="auto">
              <a:xfrm>
                <a:off x="220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9" name="Oval 78"/>
              <p:cNvSpPr>
                <a:spLocks noChangeArrowheads="1"/>
              </p:cNvSpPr>
              <p:nvPr/>
            </p:nvSpPr>
            <p:spPr bwMode="auto">
              <a:xfrm>
                <a:off x="230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0" name="Oval 79"/>
              <p:cNvSpPr>
                <a:spLocks noChangeArrowheads="1"/>
              </p:cNvSpPr>
              <p:nvPr/>
            </p:nvSpPr>
            <p:spPr bwMode="auto">
              <a:xfrm>
                <a:off x="240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1" name="Oval 80"/>
              <p:cNvSpPr>
                <a:spLocks noChangeArrowheads="1"/>
              </p:cNvSpPr>
              <p:nvPr/>
            </p:nvSpPr>
            <p:spPr bwMode="auto">
              <a:xfrm>
                <a:off x="249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 name="Oval 81"/>
              <p:cNvSpPr>
                <a:spLocks noChangeArrowheads="1"/>
              </p:cNvSpPr>
              <p:nvPr/>
            </p:nvSpPr>
            <p:spPr bwMode="auto">
              <a:xfrm>
                <a:off x="259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3" name="Oval 82"/>
              <p:cNvSpPr>
                <a:spLocks noChangeArrowheads="1"/>
              </p:cNvSpPr>
              <p:nvPr/>
            </p:nvSpPr>
            <p:spPr bwMode="auto">
              <a:xfrm>
                <a:off x="268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4" name="Oval 83"/>
              <p:cNvSpPr>
                <a:spLocks noChangeArrowheads="1"/>
              </p:cNvSpPr>
              <p:nvPr/>
            </p:nvSpPr>
            <p:spPr bwMode="auto">
              <a:xfrm>
                <a:off x="278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5" name="Oval 84"/>
              <p:cNvSpPr>
                <a:spLocks noChangeArrowheads="1"/>
              </p:cNvSpPr>
              <p:nvPr/>
            </p:nvSpPr>
            <p:spPr bwMode="auto">
              <a:xfrm>
                <a:off x="288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 name="Oval 85"/>
              <p:cNvSpPr>
                <a:spLocks noChangeArrowheads="1"/>
              </p:cNvSpPr>
              <p:nvPr/>
            </p:nvSpPr>
            <p:spPr bwMode="auto">
              <a:xfrm>
                <a:off x="297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 name="Oval 86"/>
              <p:cNvSpPr>
                <a:spLocks noChangeArrowheads="1"/>
              </p:cNvSpPr>
              <p:nvPr/>
            </p:nvSpPr>
            <p:spPr bwMode="auto">
              <a:xfrm>
                <a:off x="153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8" name="Oval 87"/>
              <p:cNvSpPr>
                <a:spLocks noChangeArrowheads="1"/>
              </p:cNvSpPr>
              <p:nvPr/>
            </p:nvSpPr>
            <p:spPr bwMode="auto">
              <a:xfrm>
                <a:off x="163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 name="Oval 88"/>
              <p:cNvSpPr>
                <a:spLocks noChangeArrowheads="1"/>
              </p:cNvSpPr>
              <p:nvPr/>
            </p:nvSpPr>
            <p:spPr bwMode="auto">
              <a:xfrm>
                <a:off x="172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0" name="Oval 89"/>
              <p:cNvSpPr>
                <a:spLocks noChangeArrowheads="1"/>
              </p:cNvSpPr>
              <p:nvPr/>
            </p:nvSpPr>
            <p:spPr bwMode="auto">
              <a:xfrm>
                <a:off x="182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1" name="Oval 90"/>
              <p:cNvSpPr>
                <a:spLocks noChangeArrowheads="1"/>
              </p:cNvSpPr>
              <p:nvPr/>
            </p:nvSpPr>
            <p:spPr bwMode="auto">
              <a:xfrm>
                <a:off x="192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2" name="Oval 91"/>
              <p:cNvSpPr>
                <a:spLocks noChangeArrowheads="1"/>
              </p:cNvSpPr>
              <p:nvPr/>
            </p:nvSpPr>
            <p:spPr bwMode="auto">
              <a:xfrm>
                <a:off x="201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3" name="Oval 92"/>
              <p:cNvSpPr>
                <a:spLocks noChangeArrowheads="1"/>
              </p:cNvSpPr>
              <p:nvPr/>
            </p:nvSpPr>
            <p:spPr bwMode="auto">
              <a:xfrm>
                <a:off x="211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4" name="Oval 93"/>
              <p:cNvSpPr>
                <a:spLocks noChangeArrowheads="1"/>
              </p:cNvSpPr>
              <p:nvPr/>
            </p:nvSpPr>
            <p:spPr bwMode="auto">
              <a:xfrm>
                <a:off x="220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5" name="Oval 94"/>
              <p:cNvSpPr>
                <a:spLocks noChangeArrowheads="1"/>
              </p:cNvSpPr>
              <p:nvPr/>
            </p:nvSpPr>
            <p:spPr bwMode="auto">
              <a:xfrm>
                <a:off x="230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6" name="Oval 95"/>
              <p:cNvSpPr>
                <a:spLocks noChangeArrowheads="1"/>
              </p:cNvSpPr>
              <p:nvPr/>
            </p:nvSpPr>
            <p:spPr bwMode="auto">
              <a:xfrm>
                <a:off x="240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7" name="Oval 96"/>
              <p:cNvSpPr>
                <a:spLocks noChangeArrowheads="1"/>
              </p:cNvSpPr>
              <p:nvPr/>
            </p:nvSpPr>
            <p:spPr bwMode="auto">
              <a:xfrm>
                <a:off x="249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8" name="Oval 97"/>
              <p:cNvSpPr>
                <a:spLocks noChangeArrowheads="1"/>
              </p:cNvSpPr>
              <p:nvPr/>
            </p:nvSpPr>
            <p:spPr bwMode="auto">
              <a:xfrm>
                <a:off x="259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9" name="Oval 98"/>
              <p:cNvSpPr>
                <a:spLocks noChangeArrowheads="1"/>
              </p:cNvSpPr>
              <p:nvPr/>
            </p:nvSpPr>
            <p:spPr bwMode="auto">
              <a:xfrm>
                <a:off x="268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0" name="Oval 99"/>
              <p:cNvSpPr>
                <a:spLocks noChangeArrowheads="1"/>
              </p:cNvSpPr>
              <p:nvPr/>
            </p:nvSpPr>
            <p:spPr bwMode="auto">
              <a:xfrm>
                <a:off x="278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1" name="Oval 100"/>
              <p:cNvSpPr>
                <a:spLocks noChangeArrowheads="1"/>
              </p:cNvSpPr>
              <p:nvPr/>
            </p:nvSpPr>
            <p:spPr bwMode="auto">
              <a:xfrm>
                <a:off x="288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2" name="Oval 101"/>
              <p:cNvSpPr>
                <a:spLocks noChangeArrowheads="1"/>
              </p:cNvSpPr>
              <p:nvPr/>
            </p:nvSpPr>
            <p:spPr bwMode="auto">
              <a:xfrm>
                <a:off x="297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3" name="Oval 102"/>
              <p:cNvSpPr>
                <a:spLocks noChangeArrowheads="1"/>
              </p:cNvSpPr>
              <p:nvPr/>
            </p:nvSpPr>
            <p:spPr bwMode="auto">
              <a:xfrm>
                <a:off x="153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4" name="Oval 103"/>
              <p:cNvSpPr>
                <a:spLocks noChangeArrowheads="1"/>
              </p:cNvSpPr>
              <p:nvPr/>
            </p:nvSpPr>
            <p:spPr bwMode="auto">
              <a:xfrm>
                <a:off x="163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5" name="Oval 104"/>
              <p:cNvSpPr>
                <a:spLocks noChangeArrowheads="1"/>
              </p:cNvSpPr>
              <p:nvPr/>
            </p:nvSpPr>
            <p:spPr bwMode="auto">
              <a:xfrm>
                <a:off x="172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6" name="Oval 105"/>
              <p:cNvSpPr>
                <a:spLocks noChangeArrowheads="1"/>
              </p:cNvSpPr>
              <p:nvPr/>
            </p:nvSpPr>
            <p:spPr bwMode="auto">
              <a:xfrm>
                <a:off x="182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 name="Oval 106"/>
              <p:cNvSpPr>
                <a:spLocks noChangeArrowheads="1"/>
              </p:cNvSpPr>
              <p:nvPr/>
            </p:nvSpPr>
            <p:spPr bwMode="auto">
              <a:xfrm>
                <a:off x="192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8" name="Oval 107"/>
              <p:cNvSpPr>
                <a:spLocks noChangeArrowheads="1"/>
              </p:cNvSpPr>
              <p:nvPr/>
            </p:nvSpPr>
            <p:spPr bwMode="auto">
              <a:xfrm>
                <a:off x="201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9" name="Oval 108"/>
              <p:cNvSpPr>
                <a:spLocks noChangeArrowheads="1"/>
              </p:cNvSpPr>
              <p:nvPr/>
            </p:nvSpPr>
            <p:spPr bwMode="auto">
              <a:xfrm>
                <a:off x="211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0" name="Oval 109"/>
              <p:cNvSpPr>
                <a:spLocks noChangeArrowheads="1"/>
              </p:cNvSpPr>
              <p:nvPr/>
            </p:nvSpPr>
            <p:spPr bwMode="auto">
              <a:xfrm>
                <a:off x="220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1" name="Oval 110"/>
              <p:cNvSpPr>
                <a:spLocks noChangeArrowheads="1"/>
              </p:cNvSpPr>
              <p:nvPr/>
            </p:nvSpPr>
            <p:spPr bwMode="auto">
              <a:xfrm>
                <a:off x="230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2" name="Oval 111"/>
              <p:cNvSpPr>
                <a:spLocks noChangeArrowheads="1"/>
              </p:cNvSpPr>
              <p:nvPr/>
            </p:nvSpPr>
            <p:spPr bwMode="auto">
              <a:xfrm>
                <a:off x="240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3" name="Oval 112"/>
              <p:cNvSpPr>
                <a:spLocks noChangeArrowheads="1"/>
              </p:cNvSpPr>
              <p:nvPr/>
            </p:nvSpPr>
            <p:spPr bwMode="auto">
              <a:xfrm>
                <a:off x="249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4" name="Oval 113"/>
              <p:cNvSpPr>
                <a:spLocks noChangeArrowheads="1"/>
              </p:cNvSpPr>
              <p:nvPr/>
            </p:nvSpPr>
            <p:spPr bwMode="auto">
              <a:xfrm>
                <a:off x="259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5" name="Oval 114"/>
              <p:cNvSpPr>
                <a:spLocks noChangeArrowheads="1"/>
              </p:cNvSpPr>
              <p:nvPr/>
            </p:nvSpPr>
            <p:spPr bwMode="auto">
              <a:xfrm>
                <a:off x="268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6" name="Oval 115"/>
              <p:cNvSpPr>
                <a:spLocks noChangeArrowheads="1"/>
              </p:cNvSpPr>
              <p:nvPr/>
            </p:nvSpPr>
            <p:spPr bwMode="auto">
              <a:xfrm>
                <a:off x="278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 name="Oval 116"/>
              <p:cNvSpPr>
                <a:spLocks noChangeArrowheads="1"/>
              </p:cNvSpPr>
              <p:nvPr/>
            </p:nvSpPr>
            <p:spPr bwMode="auto">
              <a:xfrm>
                <a:off x="288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8" name="Oval 117"/>
              <p:cNvSpPr>
                <a:spLocks noChangeArrowheads="1"/>
              </p:cNvSpPr>
              <p:nvPr/>
            </p:nvSpPr>
            <p:spPr bwMode="auto">
              <a:xfrm>
                <a:off x="297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9" name="Oval 118"/>
              <p:cNvSpPr>
                <a:spLocks noChangeArrowheads="1"/>
              </p:cNvSpPr>
              <p:nvPr/>
            </p:nvSpPr>
            <p:spPr bwMode="auto">
              <a:xfrm>
                <a:off x="153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0" name="Oval 119"/>
              <p:cNvSpPr>
                <a:spLocks noChangeArrowheads="1"/>
              </p:cNvSpPr>
              <p:nvPr/>
            </p:nvSpPr>
            <p:spPr bwMode="auto">
              <a:xfrm>
                <a:off x="163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1" name="Oval 120"/>
              <p:cNvSpPr>
                <a:spLocks noChangeArrowheads="1"/>
              </p:cNvSpPr>
              <p:nvPr/>
            </p:nvSpPr>
            <p:spPr bwMode="auto">
              <a:xfrm>
                <a:off x="172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2" name="Oval 121"/>
              <p:cNvSpPr>
                <a:spLocks noChangeArrowheads="1"/>
              </p:cNvSpPr>
              <p:nvPr/>
            </p:nvSpPr>
            <p:spPr bwMode="auto">
              <a:xfrm>
                <a:off x="182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3" name="Oval 122"/>
              <p:cNvSpPr>
                <a:spLocks noChangeArrowheads="1"/>
              </p:cNvSpPr>
              <p:nvPr/>
            </p:nvSpPr>
            <p:spPr bwMode="auto">
              <a:xfrm>
                <a:off x="192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4" name="Oval 123"/>
              <p:cNvSpPr>
                <a:spLocks noChangeArrowheads="1"/>
              </p:cNvSpPr>
              <p:nvPr/>
            </p:nvSpPr>
            <p:spPr bwMode="auto">
              <a:xfrm>
                <a:off x="201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5" name="Oval 124"/>
              <p:cNvSpPr>
                <a:spLocks noChangeArrowheads="1"/>
              </p:cNvSpPr>
              <p:nvPr/>
            </p:nvSpPr>
            <p:spPr bwMode="auto">
              <a:xfrm>
                <a:off x="211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6" name="Oval 125"/>
              <p:cNvSpPr>
                <a:spLocks noChangeArrowheads="1"/>
              </p:cNvSpPr>
              <p:nvPr/>
            </p:nvSpPr>
            <p:spPr bwMode="auto">
              <a:xfrm>
                <a:off x="220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7" name="Oval 126"/>
              <p:cNvSpPr>
                <a:spLocks noChangeArrowheads="1"/>
              </p:cNvSpPr>
              <p:nvPr/>
            </p:nvSpPr>
            <p:spPr bwMode="auto">
              <a:xfrm>
                <a:off x="230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 name="Oval 127"/>
              <p:cNvSpPr>
                <a:spLocks noChangeArrowheads="1"/>
              </p:cNvSpPr>
              <p:nvPr/>
            </p:nvSpPr>
            <p:spPr bwMode="auto">
              <a:xfrm>
                <a:off x="240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9" name="Oval 128"/>
              <p:cNvSpPr>
                <a:spLocks noChangeArrowheads="1"/>
              </p:cNvSpPr>
              <p:nvPr/>
            </p:nvSpPr>
            <p:spPr bwMode="auto">
              <a:xfrm>
                <a:off x="249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0" name="Oval 129"/>
              <p:cNvSpPr>
                <a:spLocks noChangeArrowheads="1"/>
              </p:cNvSpPr>
              <p:nvPr/>
            </p:nvSpPr>
            <p:spPr bwMode="auto">
              <a:xfrm>
                <a:off x="259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1" name="Oval 130"/>
              <p:cNvSpPr>
                <a:spLocks noChangeArrowheads="1"/>
              </p:cNvSpPr>
              <p:nvPr/>
            </p:nvSpPr>
            <p:spPr bwMode="auto">
              <a:xfrm>
                <a:off x="268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2" name="Oval 131"/>
              <p:cNvSpPr>
                <a:spLocks noChangeArrowheads="1"/>
              </p:cNvSpPr>
              <p:nvPr/>
            </p:nvSpPr>
            <p:spPr bwMode="auto">
              <a:xfrm>
                <a:off x="278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3" name="Oval 132"/>
              <p:cNvSpPr>
                <a:spLocks noChangeArrowheads="1"/>
              </p:cNvSpPr>
              <p:nvPr/>
            </p:nvSpPr>
            <p:spPr bwMode="auto">
              <a:xfrm>
                <a:off x="288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4" name="Oval 133"/>
              <p:cNvSpPr>
                <a:spLocks noChangeArrowheads="1"/>
              </p:cNvSpPr>
              <p:nvPr/>
            </p:nvSpPr>
            <p:spPr bwMode="auto">
              <a:xfrm>
                <a:off x="297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5" name="Oval 134"/>
              <p:cNvSpPr>
                <a:spLocks noChangeArrowheads="1"/>
              </p:cNvSpPr>
              <p:nvPr/>
            </p:nvSpPr>
            <p:spPr bwMode="auto">
              <a:xfrm>
                <a:off x="153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6" name="Oval 135"/>
              <p:cNvSpPr>
                <a:spLocks noChangeArrowheads="1"/>
              </p:cNvSpPr>
              <p:nvPr/>
            </p:nvSpPr>
            <p:spPr bwMode="auto">
              <a:xfrm>
                <a:off x="163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7" name="Oval 136"/>
              <p:cNvSpPr>
                <a:spLocks noChangeArrowheads="1"/>
              </p:cNvSpPr>
              <p:nvPr/>
            </p:nvSpPr>
            <p:spPr bwMode="auto">
              <a:xfrm>
                <a:off x="172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 name="Oval 137"/>
              <p:cNvSpPr>
                <a:spLocks noChangeArrowheads="1"/>
              </p:cNvSpPr>
              <p:nvPr/>
            </p:nvSpPr>
            <p:spPr bwMode="auto">
              <a:xfrm>
                <a:off x="182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9" name="Oval 138"/>
              <p:cNvSpPr>
                <a:spLocks noChangeArrowheads="1"/>
              </p:cNvSpPr>
              <p:nvPr/>
            </p:nvSpPr>
            <p:spPr bwMode="auto">
              <a:xfrm>
                <a:off x="192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0" name="Oval 139"/>
              <p:cNvSpPr>
                <a:spLocks noChangeArrowheads="1"/>
              </p:cNvSpPr>
              <p:nvPr/>
            </p:nvSpPr>
            <p:spPr bwMode="auto">
              <a:xfrm>
                <a:off x="201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1" name="Oval 140"/>
              <p:cNvSpPr>
                <a:spLocks noChangeArrowheads="1"/>
              </p:cNvSpPr>
              <p:nvPr/>
            </p:nvSpPr>
            <p:spPr bwMode="auto">
              <a:xfrm>
                <a:off x="211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2" name="Oval 141"/>
              <p:cNvSpPr>
                <a:spLocks noChangeArrowheads="1"/>
              </p:cNvSpPr>
              <p:nvPr/>
            </p:nvSpPr>
            <p:spPr bwMode="auto">
              <a:xfrm>
                <a:off x="220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3" name="Oval 142"/>
              <p:cNvSpPr>
                <a:spLocks noChangeArrowheads="1"/>
              </p:cNvSpPr>
              <p:nvPr/>
            </p:nvSpPr>
            <p:spPr bwMode="auto">
              <a:xfrm>
                <a:off x="230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4" name="Oval 143"/>
              <p:cNvSpPr>
                <a:spLocks noChangeArrowheads="1"/>
              </p:cNvSpPr>
              <p:nvPr/>
            </p:nvSpPr>
            <p:spPr bwMode="auto">
              <a:xfrm>
                <a:off x="240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5" name="Oval 144"/>
              <p:cNvSpPr>
                <a:spLocks noChangeArrowheads="1"/>
              </p:cNvSpPr>
              <p:nvPr/>
            </p:nvSpPr>
            <p:spPr bwMode="auto">
              <a:xfrm>
                <a:off x="249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6" name="Oval 145"/>
              <p:cNvSpPr>
                <a:spLocks noChangeArrowheads="1"/>
              </p:cNvSpPr>
              <p:nvPr/>
            </p:nvSpPr>
            <p:spPr bwMode="auto">
              <a:xfrm>
                <a:off x="259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7" name="Oval 146"/>
              <p:cNvSpPr>
                <a:spLocks noChangeArrowheads="1"/>
              </p:cNvSpPr>
              <p:nvPr/>
            </p:nvSpPr>
            <p:spPr bwMode="auto">
              <a:xfrm>
                <a:off x="268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8" name="Oval 147"/>
              <p:cNvSpPr>
                <a:spLocks noChangeArrowheads="1"/>
              </p:cNvSpPr>
              <p:nvPr/>
            </p:nvSpPr>
            <p:spPr bwMode="auto">
              <a:xfrm>
                <a:off x="278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9" name="Oval 148"/>
              <p:cNvSpPr>
                <a:spLocks noChangeArrowheads="1"/>
              </p:cNvSpPr>
              <p:nvPr/>
            </p:nvSpPr>
            <p:spPr bwMode="auto">
              <a:xfrm>
                <a:off x="288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0" name="Oval 149"/>
              <p:cNvSpPr>
                <a:spLocks noChangeArrowheads="1"/>
              </p:cNvSpPr>
              <p:nvPr/>
            </p:nvSpPr>
            <p:spPr bwMode="auto">
              <a:xfrm>
                <a:off x="297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1" name="Oval 150"/>
              <p:cNvSpPr>
                <a:spLocks noChangeArrowheads="1"/>
              </p:cNvSpPr>
              <p:nvPr/>
            </p:nvSpPr>
            <p:spPr bwMode="auto">
              <a:xfrm>
                <a:off x="307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2" name="Oval 151"/>
              <p:cNvSpPr>
                <a:spLocks noChangeArrowheads="1"/>
              </p:cNvSpPr>
              <p:nvPr/>
            </p:nvSpPr>
            <p:spPr bwMode="auto">
              <a:xfrm>
                <a:off x="307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3" name="Oval 152"/>
              <p:cNvSpPr>
                <a:spLocks noChangeArrowheads="1"/>
              </p:cNvSpPr>
              <p:nvPr/>
            </p:nvSpPr>
            <p:spPr bwMode="auto">
              <a:xfrm>
                <a:off x="307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4" name="Oval 153"/>
              <p:cNvSpPr>
                <a:spLocks noChangeArrowheads="1"/>
              </p:cNvSpPr>
              <p:nvPr/>
            </p:nvSpPr>
            <p:spPr bwMode="auto">
              <a:xfrm>
                <a:off x="307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5" name="Oval 154"/>
              <p:cNvSpPr>
                <a:spLocks noChangeArrowheads="1"/>
              </p:cNvSpPr>
              <p:nvPr/>
            </p:nvSpPr>
            <p:spPr bwMode="auto">
              <a:xfrm>
                <a:off x="307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6" name="Oval 155"/>
              <p:cNvSpPr>
                <a:spLocks noChangeArrowheads="1"/>
              </p:cNvSpPr>
              <p:nvPr/>
            </p:nvSpPr>
            <p:spPr bwMode="auto">
              <a:xfrm>
                <a:off x="307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7" name="Oval 156"/>
              <p:cNvSpPr>
                <a:spLocks noChangeArrowheads="1"/>
              </p:cNvSpPr>
              <p:nvPr/>
            </p:nvSpPr>
            <p:spPr bwMode="auto">
              <a:xfrm>
                <a:off x="307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8" name="Oval 157"/>
              <p:cNvSpPr>
                <a:spLocks noChangeArrowheads="1"/>
              </p:cNvSpPr>
              <p:nvPr/>
            </p:nvSpPr>
            <p:spPr bwMode="auto">
              <a:xfrm>
                <a:off x="307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9" name="Oval 158"/>
              <p:cNvSpPr>
                <a:spLocks noChangeArrowheads="1"/>
              </p:cNvSpPr>
              <p:nvPr/>
            </p:nvSpPr>
            <p:spPr bwMode="auto">
              <a:xfrm>
                <a:off x="307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0" name="Oval 159"/>
              <p:cNvSpPr>
                <a:spLocks noChangeArrowheads="1"/>
              </p:cNvSpPr>
              <p:nvPr/>
            </p:nvSpPr>
            <p:spPr bwMode="auto">
              <a:xfrm>
                <a:off x="307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1" name="Oval 160"/>
              <p:cNvSpPr>
                <a:spLocks noChangeArrowheads="1"/>
              </p:cNvSpPr>
              <p:nvPr/>
            </p:nvSpPr>
            <p:spPr bwMode="auto">
              <a:xfrm>
                <a:off x="307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2" name="Oval 161"/>
              <p:cNvSpPr>
                <a:spLocks noChangeArrowheads="1"/>
              </p:cNvSpPr>
              <p:nvPr/>
            </p:nvSpPr>
            <p:spPr bwMode="auto">
              <a:xfrm>
                <a:off x="307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3" name="Oval 162"/>
              <p:cNvSpPr>
                <a:spLocks noChangeArrowheads="1"/>
              </p:cNvSpPr>
              <p:nvPr/>
            </p:nvSpPr>
            <p:spPr bwMode="auto">
              <a:xfrm>
                <a:off x="307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4" name="Oval 163"/>
              <p:cNvSpPr>
                <a:spLocks noChangeArrowheads="1"/>
              </p:cNvSpPr>
              <p:nvPr/>
            </p:nvSpPr>
            <p:spPr bwMode="auto">
              <a:xfrm>
                <a:off x="307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5" name="Oval 164"/>
              <p:cNvSpPr>
                <a:spLocks noChangeArrowheads="1"/>
              </p:cNvSpPr>
              <p:nvPr/>
            </p:nvSpPr>
            <p:spPr bwMode="auto">
              <a:xfrm>
                <a:off x="307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6" name="Oval 165"/>
              <p:cNvSpPr>
                <a:spLocks noChangeArrowheads="1"/>
              </p:cNvSpPr>
              <p:nvPr/>
            </p:nvSpPr>
            <p:spPr bwMode="auto">
              <a:xfrm>
                <a:off x="307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7" name="Oval 166"/>
              <p:cNvSpPr>
                <a:spLocks noChangeArrowheads="1"/>
              </p:cNvSpPr>
              <p:nvPr/>
            </p:nvSpPr>
            <p:spPr bwMode="auto">
              <a:xfrm>
                <a:off x="307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8" name="Oval 167"/>
              <p:cNvSpPr>
                <a:spLocks noChangeArrowheads="1"/>
              </p:cNvSpPr>
              <p:nvPr/>
            </p:nvSpPr>
            <p:spPr bwMode="auto">
              <a:xfrm>
                <a:off x="316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9" name="Oval 168"/>
              <p:cNvSpPr>
                <a:spLocks noChangeArrowheads="1"/>
              </p:cNvSpPr>
              <p:nvPr/>
            </p:nvSpPr>
            <p:spPr bwMode="auto">
              <a:xfrm>
                <a:off x="316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0" name="Oval 169"/>
              <p:cNvSpPr>
                <a:spLocks noChangeArrowheads="1"/>
              </p:cNvSpPr>
              <p:nvPr/>
            </p:nvSpPr>
            <p:spPr bwMode="auto">
              <a:xfrm>
                <a:off x="316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1" name="Oval 170"/>
              <p:cNvSpPr>
                <a:spLocks noChangeArrowheads="1"/>
              </p:cNvSpPr>
              <p:nvPr/>
            </p:nvSpPr>
            <p:spPr bwMode="auto">
              <a:xfrm>
                <a:off x="316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2" name="Oval 171"/>
              <p:cNvSpPr>
                <a:spLocks noChangeArrowheads="1"/>
              </p:cNvSpPr>
              <p:nvPr/>
            </p:nvSpPr>
            <p:spPr bwMode="auto">
              <a:xfrm>
                <a:off x="316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3" name="Oval 172"/>
              <p:cNvSpPr>
                <a:spLocks noChangeArrowheads="1"/>
              </p:cNvSpPr>
              <p:nvPr/>
            </p:nvSpPr>
            <p:spPr bwMode="auto">
              <a:xfrm>
                <a:off x="316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4" name="Oval 173"/>
              <p:cNvSpPr>
                <a:spLocks noChangeArrowheads="1"/>
              </p:cNvSpPr>
              <p:nvPr/>
            </p:nvSpPr>
            <p:spPr bwMode="auto">
              <a:xfrm>
                <a:off x="316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5" name="Oval 174"/>
              <p:cNvSpPr>
                <a:spLocks noChangeArrowheads="1"/>
              </p:cNvSpPr>
              <p:nvPr/>
            </p:nvSpPr>
            <p:spPr bwMode="auto">
              <a:xfrm>
                <a:off x="316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6" name="Oval 175"/>
              <p:cNvSpPr>
                <a:spLocks noChangeArrowheads="1"/>
              </p:cNvSpPr>
              <p:nvPr/>
            </p:nvSpPr>
            <p:spPr bwMode="auto">
              <a:xfrm>
                <a:off x="316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7" name="Oval 176"/>
              <p:cNvSpPr>
                <a:spLocks noChangeArrowheads="1"/>
              </p:cNvSpPr>
              <p:nvPr/>
            </p:nvSpPr>
            <p:spPr bwMode="auto">
              <a:xfrm>
                <a:off x="326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8" name="Oval 177"/>
              <p:cNvSpPr>
                <a:spLocks noChangeArrowheads="1"/>
              </p:cNvSpPr>
              <p:nvPr/>
            </p:nvSpPr>
            <p:spPr bwMode="auto">
              <a:xfrm>
                <a:off x="326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9" name="Oval 178"/>
              <p:cNvSpPr>
                <a:spLocks noChangeArrowheads="1"/>
              </p:cNvSpPr>
              <p:nvPr/>
            </p:nvSpPr>
            <p:spPr bwMode="auto">
              <a:xfrm>
                <a:off x="326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 name="Oval 179"/>
              <p:cNvSpPr>
                <a:spLocks noChangeArrowheads="1"/>
              </p:cNvSpPr>
              <p:nvPr/>
            </p:nvSpPr>
            <p:spPr bwMode="auto">
              <a:xfrm>
                <a:off x="326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 name="Oval 180"/>
              <p:cNvSpPr>
                <a:spLocks noChangeArrowheads="1"/>
              </p:cNvSpPr>
              <p:nvPr/>
            </p:nvSpPr>
            <p:spPr bwMode="auto">
              <a:xfrm>
                <a:off x="326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2" name="Oval 181"/>
              <p:cNvSpPr>
                <a:spLocks noChangeArrowheads="1"/>
              </p:cNvSpPr>
              <p:nvPr/>
            </p:nvSpPr>
            <p:spPr bwMode="auto">
              <a:xfrm>
                <a:off x="326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 name="Oval 182"/>
              <p:cNvSpPr>
                <a:spLocks noChangeArrowheads="1"/>
              </p:cNvSpPr>
              <p:nvPr/>
            </p:nvSpPr>
            <p:spPr bwMode="auto">
              <a:xfrm>
                <a:off x="326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4" name="Oval 183"/>
              <p:cNvSpPr>
                <a:spLocks noChangeArrowheads="1"/>
              </p:cNvSpPr>
              <p:nvPr/>
            </p:nvSpPr>
            <p:spPr bwMode="auto">
              <a:xfrm>
                <a:off x="326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5" name="Oval 184"/>
              <p:cNvSpPr>
                <a:spLocks noChangeArrowheads="1"/>
              </p:cNvSpPr>
              <p:nvPr/>
            </p:nvSpPr>
            <p:spPr bwMode="auto">
              <a:xfrm>
                <a:off x="326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6" name="Oval 185"/>
              <p:cNvSpPr>
                <a:spLocks noChangeArrowheads="1"/>
              </p:cNvSpPr>
              <p:nvPr/>
            </p:nvSpPr>
            <p:spPr bwMode="auto">
              <a:xfrm>
                <a:off x="336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7" name="Oval 186"/>
              <p:cNvSpPr>
                <a:spLocks noChangeArrowheads="1"/>
              </p:cNvSpPr>
              <p:nvPr/>
            </p:nvSpPr>
            <p:spPr bwMode="auto">
              <a:xfrm>
                <a:off x="336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8" name="Oval 187"/>
              <p:cNvSpPr>
                <a:spLocks noChangeArrowheads="1"/>
              </p:cNvSpPr>
              <p:nvPr/>
            </p:nvSpPr>
            <p:spPr bwMode="auto">
              <a:xfrm>
                <a:off x="336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9" name="Oval 188"/>
              <p:cNvSpPr>
                <a:spLocks noChangeArrowheads="1"/>
              </p:cNvSpPr>
              <p:nvPr/>
            </p:nvSpPr>
            <p:spPr bwMode="auto">
              <a:xfrm>
                <a:off x="336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0" name="Oval 189"/>
              <p:cNvSpPr>
                <a:spLocks noChangeArrowheads="1"/>
              </p:cNvSpPr>
              <p:nvPr/>
            </p:nvSpPr>
            <p:spPr bwMode="auto">
              <a:xfrm>
                <a:off x="336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1" name="Oval 190"/>
              <p:cNvSpPr>
                <a:spLocks noChangeArrowheads="1"/>
              </p:cNvSpPr>
              <p:nvPr/>
            </p:nvSpPr>
            <p:spPr bwMode="auto">
              <a:xfrm>
                <a:off x="336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2" name="Oval 191"/>
              <p:cNvSpPr>
                <a:spLocks noChangeArrowheads="1"/>
              </p:cNvSpPr>
              <p:nvPr/>
            </p:nvSpPr>
            <p:spPr bwMode="auto">
              <a:xfrm>
                <a:off x="336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3" name="Oval 192"/>
              <p:cNvSpPr>
                <a:spLocks noChangeArrowheads="1"/>
              </p:cNvSpPr>
              <p:nvPr/>
            </p:nvSpPr>
            <p:spPr bwMode="auto">
              <a:xfrm>
                <a:off x="336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4" name="Oval 193"/>
              <p:cNvSpPr>
                <a:spLocks noChangeArrowheads="1"/>
              </p:cNvSpPr>
              <p:nvPr/>
            </p:nvSpPr>
            <p:spPr bwMode="auto">
              <a:xfrm>
                <a:off x="336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5" name="Oval 194"/>
              <p:cNvSpPr>
                <a:spLocks noChangeArrowheads="1"/>
              </p:cNvSpPr>
              <p:nvPr/>
            </p:nvSpPr>
            <p:spPr bwMode="auto">
              <a:xfrm>
                <a:off x="345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6" name="Oval 195"/>
              <p:cNvSpPr>
                <a:spLocks noChangeArrowheads="1"/>
              </p:cNvSpPr>
              <p:nvPr/>
            </p:nvSpPr>
            <p:spPr bwMode="auto">
              <a:xfrm>
                <a:off x="345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7" name="Oval 196"/>
              <p:cNvSpPr>
                <a:spLocks noChangeArrowheads="1"/>
              </p:cNvSpPr>
              <p:nvPr/>
            </p:nvSpPr>
            <p:spPr bwMode="auto">
              <a:xfrm>
                <a:off x="345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8" name="Oval 197"/>
              <p:cNvSpPr>
                <a:spLocks noChangeArrowheads="1"/>
              </p:cNvSpPr>
              <p:nvPr/>
            </p:nvSpPr>
            <p:spPr bwMode="auto">
              <a:xfrm>
                <a:off x="345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9" name="Oval 198"/>
              <p:cNvSpPr>
                <a:spLocks noChangeArrowheads="1"/>
              </p:cNvSpPr>
              <p:nvPr/>
            </p:nvSpPr>
            <p:spPr bwMode="auto">
              <a:xfrm>
                <a:off x="345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0" name="Oval 199"/>
              <p:cNvSpPr>
                <a:spLocks noChangeArrowheads="1"/>
              </p:cNvSpPr>
              <p:nvPr/>
            </p:nvSpPr>
            <p:spPr bwMode="auto">
              <a:xfrm>
                <a:off x="345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1" name="Oval 200"/>
              <p:cNvSpPr>
                <a:spLocks noChangeArrowheads="1"/>
              </p:cNvSpPr>
              <p:nvPr/>
            </p:nvSpPr>
            <p:spPr bwMode="auto">
              <a:xfrm>
                <a:off x="345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2" name="Oval 201"/>
              <p:cNvSpPr>
                <a:spLocks noChangeArrowheads="1"/>
              </p:cNvSpPr>
              <p:nvPr/>
            </p:nvSpPr>
            <p:spPr bwMode="auto">
              <a:xfrm>
                <a:off x="345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3" name="Oval 202"/>
              <p:cNvSpPr>
                <a:spLocks noChangeArrowheads="1"/>
              </p:cNvSpPr>
              <p:nvPr/>
            </p:nvSpPr>
            <p:spPr bwMode="auto">
              <a:xfrm>
                <a:off x="345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 name="Group 203"/>
            <p:cNvGrpSpPr>
              <a:grpSpLocks/>
            </p:cNvGrpSpPr>
            <p:nvPr/>
          </p:nvGrpSpPr>
          <p:grpSpPr bwMode="auto">
            <a:xfrm>
              <a:off x="913" y="1115"/>
              <a:ext cx="1565" cy="475"/>
              <a:chOff x="1008" y="1536"/>
              <a:chExt cx="1576" cy="644"/>
            </a:xfrm>
          </p:grpSpPr>
          <p:sp>
            <p:nvSpPr>
              <p:cNvPr id="448" name="Rectangle 204"/>
              <p:cNvSpPr>
                <a:spLocks noChangeArrowheads="1"/>
              </p:cNvSpPr>
              <p:nvPr/>
            </p:nvSpPr>
            <p:spPr bwMode="auto">
              <a:xfrm>
                <a:off x="1009" y="1537"/>
                <a:ext cx="1575" cy="643"/>
              </a:xfrm>
              <a:prstGeom prst="rect">
                <a:avLst/>
              </a:prstGeom>
              <a:solidFill>
                <a:srgbClr val="BBE0E3"/>
              </a:solidFill>
              <a:ln w="25400">
                <a:solidFill>
                  <a:srgbClr val="0000FF"/>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9" name="Oval 205"/>
              <p:cNvSpPr>
                <a:spLocks noChangeArrowheads="1"/>
              </p:cNvSpPr>
              <p:nvPr/>
            </p:nvSpPr>
            <p:spPr bwMode="auto">
              <a:xfrm>
                <a:off x="1008"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 name="Oval 206"/>
              <p:cNvSpPr>
                <a:spLocks noChangeArrowheads="1"/>
              </p:cNvSpPr>
              <p:nvPr/>
            </p:nvSpPr>
            <p:spPr bwMode="auto">
              <a:xfrm>
                <a:off x="1083"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1" name="Oval 207"/>
              <p:cNvSpPr>
                <a:spLocks noChangeArrowheads="1"/>
              </p:cNvSpPr>
              <p:nvPr/>
            </p:nvSpPr>
            <p:spPr bwMode="auto">
              <a:xfrm>
                <a:off x="1158"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2" name="Oval 208"/>
              <p:cNvSpPr>
                <a:spLocks noChangeArrowheads="1"/>
              </p:cNvSpPr>
              <p:nvPr/>
            </p:nvSpPr>
            <p:spPr bwMode="auto">
              <a:xfrm>
                <a:off x="1232"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3" name="Oval 209"/>
              <p:cNvSpPr>
                <a:spLocks noChangeArrowheads="1"/>
              </p:cNvSpPr>
              <p:nvPr/>
            </p:nvSpPr>
            <p:spPr bwMode="auto">
              <a:xfrm>
                <a:off x="1307"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4" name="Oval 210"/>
              <p:cNvSpPr>
                <a:spLocks noChangeArrowheads="1"/>
              </p:cNvSpPr>
              <p:nvPr/>
            </p:nvSpPr>
            <p:spPr bwMode="auto">
              <a:xfrm>
                <a:off x="1382"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5" name="Oval 211"/>
              <p:cNvSpPr>
                <a:spLocks noChangeArrowheads="1"/>
              </p:cNvSpPr>
              <p:nvPr/>
            </p:nvSpPr>
            <p:spPr bwMode="auto">
              <a:xfrm>
                <a:off x="1457"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6" name="Oval 212"/>
              <p:cNvSpPr>
                <a:spLocks noChangeArrowheads="1"/>
              </p:cNvSpPr>
              <p:nvPr/>
            </p:nvSpPr>
            <p:spPr bwMode="auto">
              <a:xfrm>
                <a:off x="1532"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7" name="Oval 213"/>
              <p:cNvSpPr>
                <a:spLocks noChangeArrowheads="1"/>
              </p:cNvSpPr>
              <p:nvPr/>
            </p:nvSpPr>
            <p:spPr bwMode="auto">
              <a:xfrm>
                <a:off x="1606"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8" name="Oval 214"/>
              <p:cNvSpPr>
                <a:spLocks noChangeArrowheads="1"/>
              </p:cNvSpPr>
              <p:nvPr/>
            </p:nvSpPr>
            <p:spPr bwMode="auto">
              <a:xfrm>
                <a:off x="1681"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9" name="Oval 215"/>
              <p:cNvSpPr>
                <a:spLocks noChangeArrowheads="1"/>
              </p:cNvSpPr>
              <p:nvPr/>
            </p:nvSpPr>
            <p:spPr bwMode="auto">
              <a:xfrm>
                <a:off x="1756"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 name="Oval 216"/>
              <p:cNvSpPr>
                <a:spLocks noChangeArrowheads="1"/>
              </p:cNvSpPr>
              <p:nvPr/>
            </p:nvSpPr>
            <p:spPr bwMode="auto">
              <a:xfrm>
                <a:off x="1831"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1" name="Oval 217"/>
              <p:cNvSpPr>
                <a:spLocks noChangeArrowheads="1"/>
              </p:cNvSpPr>
              <p:nvPr/>
            </p:nvSpPr>
            <p:spPr bwMode="auto">
              <a:xfrm>
                <a:off x="1905"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2" name="Oval 218"/>
              <p:cNvSpPr>
                <a:spLocks noChangeArrowheads="1"/>
              </p:cNvSpPr>
              <p:nvPr/>
            </p:nvSpPr>
            <p:spPr bwMode="auto">
              <a:xfrm>
                <a:off x="1980"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3" name="Oval 219"/>
              <p:cNvSpPr>
                <a:spLocks noChangeArrowheads="1"/>
              </p:cNvSpPr>
              <p:nvPr/>
            </p:nvSpPr>
            <p:spPr bwMode="auto">
              <a:xfrm>
                <a:off x="2055"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4" name="Oval 220"/>
              <p:cNvSpPr>
                <a:spLocks noChangeArrowheads="1"/>
              </p:cNvSpPr>
              <p:nvPr/>
            </p:nvSpPr>
            <p:spPr bwMode="auto">
              <a:xfrm>
                <a:off x="2130"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5" name="Oval 221"/>
              <p:cNvSpPr>
                <a:spLocks noChangeArrowheads="1"/>
              </p:cNvSpPr>
              <p:nvPr/>
            </p:nvSpPr>
            <p:spPr bwMode="auto">
              <a:xfrm>
                <a:off x="1008"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6" name="Oval 222"/>
              <p:cNvSpPr>
                <a:spLocks noChangeArrowheads="1"/>
              </p:cNvSpPr>
              <p:nvPr/>
            </p:nvSpPr>
            <p:spPr bwMode="auto">
              <a:xfrm>
                <a:off x="1083"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7" name="Oval 223"/>
              <p:cNvSpPr>
                <a:spLocks noChangeArrowheads="1"/>
              </p:cNvSpPr>
              <p:nvPr/>
            </p:nvSpPr>
            <p:spPr bwMode="auto">
              <a:xfrm>
                <a:off x="1158"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8" name="Oval 224"/>
              <p:cNvSpPr>
                <a:spLocks noChangeArrowheads="1"/>
              </p:cNvSpPr>
              <p:nvPr/>
            </p:nvSpPr>
            <p:spPr bwMode="auto">
              <a:xfrm>
                <a:off x="1232"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9" name="Oval 225"/>
              <p:cNvSpPr>
                <a:spLocks noChangeArrowheads="1"/>
              </p:cNvSpPr>
              <p:nvPr/>
            </p:nvSpPr>
            <p:spPr bwMode="auto">
              <a:xfrm>
                <a:off x="1307"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0" name="Oval 226"/>
              <p:cNvSpPr>
                <a:spLocks noChangeArrowheads="1"/>
              </p:cNvSpPr>
              <p:nvPr/>
            </p:nvSpPr>
            <p:spPr bwMode="auto">
              <a:xfrm>
                <a:off x="1382"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 name="Oval 227"/>
              <p:cNvSpPr>
                <a:spLocks noChangeArrowheads="1"/>
              </p:cNvSpPr>
              <p:nvPr/>
            </p:nvSpPr>
            <p:spPr bwMode="auto">
              <a:xfrm>
                <a:off x="1457"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2" name="Oval 228"/>
              <p:cNvSpPr>
                <a:spLocks noChangeArrowheads="1"/>
              </p:cNvSpPr>
              <p:nvPr/>
            </p:nvSpPr>
            <p:spPr bwMode="auto">
              <a:xfrm>
                <a:off x="1532"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3" name="Oval 229"/>
              <p:cNvSpPr>
                <a:spLocks noChangeArrowheads="1"/>
              </p:cNvSpPr>
              <p:nvPr/>
            </p:nvSpPr>
            <p:spPr bwMode="auto">
              <a:xfrm>
                <a:off x="1606"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4" name="Oval 230"/>
              <p:cNvSpPr>
                <a:spLocks noChangeArrowheads="1"/>
              </p:cNvSpPr>
              <p:nvPr/>
            </p:nvSpPr>
            <p:spPr bwMode="auto">
              <a:xfrm>
                <a:off x="1681"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5" name="Oval 231"/>
              <p:cNvSpPr>
                <a:spLocks noChangeArrowheads="1"/>
              </p:cNvSpPr>
              <p:nvPr/>
            </p:nvSpPr>
            <p:spPr bwMode="auto">
              <a:xfrm>
                <a:off x="1756"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6" name="Oval 232"/>
              <p:cNvSpPr>
                <a:spLocks noChangeArrowheads="1"/>
              </p:cNvSpPr>
              <p:nvPr/>
            </p:nvSpPr>
            <p:spPr bwMode="auto">
              <a:xfrm>
                <a:off x="1831"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7" name="Oval 233"/>
              <p:cNvSpPr>
                <a:spLocks noChangeArrowheads="1"/>
              </p:cNvSpPr>
              <p:nvPr/>
            </p:nvSpPr>
            <p:spPr bwMode="auto">
              <a:xfrm>
                <a:off x="1905"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8" name="Oval 234"/>
              <p:cNvSpPr>
                <a:spLocks noChangeArrowheads="1"/>
              </p:cNvSpPr>
              <p:nvPr/>
            </p:nvSpPr>
            <p:spPr bwMode="auto">
              <a:xfrm>
                <a:off x="1980"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9" name="Oval 235"/>
              <p:cNvSpPr>
                <a:spLocks noChangeArrowheads="1"/>
              </p:cNvSpPr>
              <p:nvPr/>
            </p:nvSpPr>
            <p:spPr bwMode="auto">
              <a:xfrm>
                <a:off x="2055"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0" name="Oval 236"/>
              <p:cNvSpPr>
                <a:spLocks noChangeArrowheads="1"/>
              </p:cNvSpPr>
              <p:nvPr/>
            </p:nvSpPr>
            <p:spPr bwMode="auto">
              <a:xfrm>
                <a:off x="2130"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 name="Oval 237"/>
              <p:cNvSpPr>
                <a:spLocks noChangeArrowheads="1"/>
              </p:cNvSpPr>
              <p:nvPr/>
            </p:nvSpPr>
            <p:spPr bwMode="auto">
              <a:xfrm>
                <a:off x="1008"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2" name="Oval 238"/>
              <p:cNvSpPr>
                <a:spLocks noChangeArrowheads="1"/>
              </p:cNvSpPr>
              <p:nvPr/>
            </p:nvSpPr>
            <p:spPr bwMode="auto">
              <a:xfrm>
                <a:off x="1083"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3" name="Oval 239"/>
              <p:cNvSpPr>
                <a:spLocks noChangeArrowheads="1"/>
              </p:cNvSpPr>
              <p:nvPr/>
            </p:nvSpPr>
            <p:spPr bwMode="auto">
              <a:xfrm>
                <a:off x="1158"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4" name="Oval 240"/>
              <p:cNvSpPr>
                <a:spLocks noChangeArrowheads="1"/>
              </p:cNvSpPr>
              <p:nvPr/>
            </p:nvSpPr>
            <p:spPr bwMode="auto">
              <a:xfrm>
                <a:off x="1232"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5" name="Oval 241"/>
              <p:cNvSpPr>
                <a:spLocks noChangeArrowheads="1"/>
              </p:cNvSpPr>
              <p:nvPr/>
            </p:nvSpPr>
            <p:spPr bwMode="auto">
              <a:xfrm>
                <a:off x="1307"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6" name="Oval 242"/>
              <p:cNvSpPr>
                <a:spLocks noChangeArrowheads="1"/>
              </p:cNvSpPr>
              <p:nvPr/>
            </p:nvSpPr>
            <p:spPr bwMode="auto">
              <a:xfrm>
                <a:off x="1382"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7" name="Oval 243"/>
              <p:cNvSpPr>
                <a:spLocks noChangeArrowheads="1"/>
              </p:cNvSpPr>
              <p:nvPr/>
            </p:nvSpPr>
            <p:spPr bwMode="auto">
              <a:xfrm>
                <a:off x="1457"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8" name="Oval 244"/>
              <p:cNvSpPr>
                <a:spLocks noChangeArrowheads="1"/>
              </p:cNvSpPr>
              <p:nvPr/>
            </p:nvSpPr>
            <p:spPr bwMode="auto">
              <a:xfrm>
                <a:off x="1532"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9" name="Oval 245"/>
              <p:cNvSpPr>
                <a:spLocks noChangeArrowheads="1"/>
              </p:cNvSpPr>
              <p:nvPr/>
            </p:nvSpPr>
            <p:spPr bwMode="auto">
              <a:xfrm>
                <a:off x="1606"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0" name="Oval 246"/>
              <p:cNvSpPr>
                <a:spLocks noChangeArrowheads="1"/>
              </p:cNvSpPr>
              <p:nvPr/>
            </p:nvSpPr>
            <p:spPr bwMode="auto">
              <a:xfrm>
                <a:off x="1681"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 name="Oval 247"/>
              <p:cNvSpPr>
                <a:spLocks noChangeArrowheads="1"/>
              </p:cNvSpPr>
              <p:nvPr/>
            </p:nvSpPr>
            <p:spPr bwMode="auto">
              <a:xfrm>
                <a:off x="1756"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 name="Oval 248"/>
              <p:cNvSpPr>
                <a:spLocks noChangeArrowheads="1"/>
              </p:cNvSpPr>
              <p:nvPr/>
            </p:nvSpPr>
            <p:spPr bwMode="auto">
              <a:xfrm>
                <a:off x="1831"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3" name="Oval 249"/>
              <p:cNvSpPr>
                <a:spLocks noChangeArrowheads="1"/>
              </p:cNvSpPr>
              <p:nvPr/>
            </p:nvSpPr>
            <p:spPr bwMode="auto">
              <a:xfrm>
                <a:off x="1905"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4" name="Oval 250"/>
              <p:cNvSpPr>
                <a:spLocks noChangeArrowheads="1"/>
              </p:cNvSpPr>
              <p:nvPr/>
            </p:nvSpPr>
            <p:spPr bwMode="auto">
              <a:xfrm>
                <a:off x="1980"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5" name="Oval 251"/>
              <p:cNvSpPr>
                <a:spLocks noChangeArrowheads="1"/>
              </p:cNvSpPr>
              <p:nvPr/>
            </p:nvSpPr>
            <p:spPr bwMode="auto">
              <a:xfrm>
                <a:off x="2055"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6" name="Oval 252"/>
              <p:cNvSpPr>
                <a:spLocks noChangeArrowheads="1"/>
              </p:cNvSpPr>
              <p:nvPr/>
            </p:nvSpPr>
            <p:spPr bwMode="auto">
              <a:xfrm>
                <a:off x="2130"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7" name="Oval 253"/>
              <p:cNvSpPr>
                <a:spLocks noChangeArrowheads="1"/>
              </p:cNvSpPr>
              <p:nvPr/>
            </p:nvSpPr>
            <p:spPr bwMode="auto">
              <a:xfrm>
                <a:off x="1008"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8" name="Oval 254"/>
              <p:cNvSpPr>
                <a:spLocks noChangeArrowheads="1"/>
              </p:cNvSpPr>
              <p:nvPr/>
            </p:nvSpPr>
            <p:spPr bwMode="auto">
              <a:xfrm>
                <a:off x="1083"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9" name="Oval 255"/>
              <p:cNvSpPr>
                <a:spLocks noChangeArrowheads="1"/>
              </p:cNvSpPr>
              <p:nvPr/>
            </p:nvSpPr>
            <p:spPr bwMode="auto">
              <a:xfrm>
                <a:off x="1158"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0" name="Oval 256"/>
              <p:cNvSpPr>
                <a:spLocks noChangeArrowheads="1"/>
              </p:cNvSpPr>
              <p:nvPr/>
            </p:nvSpPr>
            <p:spPr bwMode="auto">
              <a:xfrm>
                <a:off x="1232"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 name="Oval 257"/>
              <p:cNvSpPr>
                <a:spLocks noChangeArrowheads="1"/>
              </p:cNvSpPr>
              <p:nvPr/>
            </p:nvSpPr>
            <p:spPr bwMode="auto">
              <a:xfrm>
                <a:off x="1307"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 name="Oval 258"/>
              <p:cNvSpPr>
                <a:spLocks noChangeArrowheads="1"/>
              </p:cNvSpPr>
              <p:nvPr/>
            </p:nvSpPr>
            <p:spPr bwMode="auto">
              <a:xfrm>
                <a:off x="1382"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3" name="Oval 259"/>
              <p:cNvSpPr>
                <a:spLocks noChangeArrowheads="1"/>
              </p:cNvSpPr>
              <p:nvPr/>
            </p:nvSpPr>
            <p:spPr bwMode="auto">
              <a:xfrm>
                <a:off x="1457"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4" name="Oval 260"/>
              <p:cNvSpPr>
                <a:spLocks noChangeArrowheads="1"/>
              </p:cNvSpPr>
              <p:nvPr/>
            </p:nvSpPr>
            <p:spPr bwMode="auto">
              <a:xfrm>
                <a:off x="1532"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5" name="Oval 261"/>
              <p:cNvSpPr>
                <a:spLocks noChangeArrowheads="1"/>
              </p:cNvSpPr>
              <p:nvPr/>
            </p:nvSpPr>
            <p:spPr bwMode="auto">
              <a:xfrm>
                <a:off x="1606"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6" name="Oval 262"/>
              <p:cNvSpPr>
                <a:spLocks noChangeArrowheads="1"/>
              </p:cNvSpPr>
              <p:nvPr/>
            </p:nvSpPr>
            <p:spPr bwMode="auto">
              <a:xfrm>
                <a:off x="1681"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7" name="Oval 263"/>
              <p:cNvSpPr>
                <a:spLocks noChangeArrowheads="1"/>
              </p:cNvSpPr>
              <p:nvPr/>
            </p:nvSpPr>
            <p:spPr bwMode="auto">
              <a:xfrm>
                <a:off x="1756"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8" name="Oval 264"/>
              <p:cNvSpPr>
                <a:spLocks noChangeArrowheads="1"/>
              </p:cNvSpPr>
              <p:nvPr/>
            </p:nvSpPr>
            <p:spPr bwMode="auto">
              <a:xfrm>
                <a:off x="1831"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9" name="Oval 265"/>
              <p:cNvSpPr>
                <a:spLocks noChangeArrowheads="1"/>
              </p:cNvSpPr>
              <p:nvPr/>
            </p:nvSpPr>
            <p:spPr bwMode="auto">
              <a:xfrm>
                <a:off x="1905"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0" name="Oval 266"/>
              <p:cNvSpPr>
                <a:spLocks noChangeArrowheads="1"/>
              </p:cNvSpPr>
              <p:nvPr/>
            </p:nvSpPr>
            <p:spPr bwMode="auto">
              <a:xfrm>
                <a:off x="1980"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1" name="Oval 267"/>
              <p:cNvSpPr>
                <a:spLocks noChangeArrowheads="1"/>
              </p:cNvSpPr>
              <p:nvPr/>
            </p:nvSpPr>
            <p:spPr bwMode="auto">
              <a:xfrm>
                <a:off x="2055"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 name="Oval 268"/>
              <p:cNvSpPr>
                <a:spLocks noChangeArrowheads="1"/>
              </p:cNvSpPr>
              <p:nvPr/>
            </p:nvSpPr>
            <p:spPr bwMode="auto">
              <a:xfrm>
                <a:off x="2130"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3" name="Oval 269"/>
              <p:cNvSpPr>
                <a:spLocks noChangeArrowheads="1"/>
              </p:cNvSpPr>
              <p:nvPr/>
            </p:nvSpPr>
            <p:spPr bwMode="auto">
              <a:xfrm>
                <a:off x="1008"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4" name="Oval 270"/>
              <p:cNvSpPr>
                <a:spLocks noChangeArrowheads="1"/>
              </p:cNvSpPr>
              <p:nvPr/>
            </p:nvSpPr>
            <p:spPr bwMode="auto">
              <a:xfrm>
                <a:off x="1083"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5" name="Oval 271"/>
              <p:cNvSpPr>
                <a:spLocks noChangeArrowheads="1"/>
              </p:cNvSpPr>
              <p:nvPr/>
            </p:nvSpPr>
            <p:spPr bwMode="auto">
              <a:xfrm>
                <a:off x="1158"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6" name="Oval 272"/>
              <p:cNvSpPr>
                <a:spLocks noChangeArrowheads="1"/>
              </p:cNvSpPr>
              <p:nvPr/>
            </p:nvSpPr>
            <p:spPr bwMode="auto">
              <a:xfrm>
                <a:off x="1232"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7" name="Oval 273"/>
              <p:cNvSpPr>
                <a:spLocks noChangeArrowheads="1"/>
              </p:cNvSpPr>
              <p:nvPr/>
            </p:nvSpPr>
            <p:spPr bwMode="auto">
              <a:xfrm>
                <a:off x="1307"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8" name="Oval 274"/>
              <p:cNvSpPr>
                <a:spLocks noChangeArrowheads="1"/>
              </p:cNvSpPr>
              <p:nvPr/>
            </p:nvSpPr>
            <p:spPr bwMode="auto">
              <a:xfrm>
                <a:off x="1382"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9" name="Oval 275"/>
              <p:cNvSpPr>
                <a:spLocks noChangeArrowheads="1"/>
              </p:cNvSpPr>
              <p:nvPr/>
            </p:nvSpPr>
            <p:spPr bwMode="auto">
              <a:xfrm>
                <a:off x="1457"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0" name="Oval 276"/>
              <p:cNvSpPr>
                <a:spLocks noChangeArrowheads="1"/>
              </p:cNvSpPr>
              <p:nvPr/>
            </p:nvSpPr>
            <p:spPr bwMode="auto">
              <a:xfrm>
                <a:off x="1532"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1" name="Oval 277"/>
              <p:cNvSpPr>
                <a:spLocks noChangeArrowheads="1"/>
              </p:cNvSpPr>
              <p:nvPr/>
            </p:nvSpPr>
            <p:spPr bwMode="auto">
              <a:xfrm>
                <a:off x="1606"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 name="Oval 278"/>
              <p:cNvSpPr>
                <a:spLocks noChangeArrowheads="1"/>
              </p:cNvSpPr>
              <p:nvPr/>
            </p:nvSpPr>
            <p:spPr bwMode="auto">
              <a:xfrm>
                <a:off x="1681"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3" name="Oval 279"/>
              <p:cNvSpPr>
                <a:spLocks noChangeArrowheads="1"/>
              </p:cNvSpPr>
              <p:nvPr/>
            </p:nvSpPr>
            <p:spPr bwMode="auto">
              <a:xfrm>
                <a:off x="1756"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4" name="Oval 280"/>
              <p:cNvSpPr>
                <a:spLocks noChangeArrowheads="1"/>
              </p:cNvSpPr>
              <p:nvPr/>
            </p:nvSpPr>
            <p:spPr bwMode="auto">
              <a:xfrm>
                <a:off x="1831"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5" name="Oval 281"/>
              <p:cNvSpPr>
                <a:spLocks noChangeArrowheads="1"/>
              </p:cNvSpPr>
              <p:nvPr/>
            </p:nvSpPr>
            <p:spPr bwMode="auto">
              <a:xfrm>
                <a:off x="1905"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6" name="Oval 282"/>
              <p:cNvSpPr>
                <a:spLocks noChangeArrowheads="1"/>
              </p:cNvSpPr>
              <p:nvPr/>
            </p:nvSpPr>
            <p:spPr bwMode="auto">
              <a:xfrm>
                <a:off x="1980"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7" name="Oval 283"/>
              <p:cNvSpPr>
                <a:spLocks noChangeArrowheads="1"/>
              </p:cNvSpPr>
              <p:nvPr/>
            </p:nvSpPr>
            <p:spPr bwMode="auto">
              <a:xfrm>
                <a:off x="2055"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8" name="Oval 284"/>
              <p:cNvSpPr>
                <a:spLocks noChangeArrowheads="1"/>
              </p:cNvSpPr>
              <p:nvPr/>
            </p:nvSpPr>
            <p:spPr bwMode="auto">
              <a:xfrm>
                <a:off x="2130"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9" name="Oval 285"/>
              <p:cNvSpPr>
                <a:spLocks noChangeArrowheads="1"/>
              </p:cNvSpPr>
              <p:nvPr/>
            </p:nvSpPr>
            <p:spPr bwMode="auto">
              <a:xfrm>
                <a:off x="1008"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0" name="Oval 286"/>
              <p:cNvSpPr>
                <a:spLocks noChangeArrowheads="1"/>
              </p:cNvSpPr>
              <p:nvPr/>
            </p:nvSpPr>
            <p:spPr bwMode="auto">
              <a:xfrm>
                <a:off x="1083"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1" name="Oval 287"/>
              <p:cNvSpPr>
                <a:spLocks noChangeArrowheads="1"/>
              </p:cNvSpPr>
              <p:nvPr/>
            </p:nvSpPr>
            <p:spPr bwMode="auto">
              <a:xfrm>
                <a:off x="1158"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 name="Oval 288"/>
              <p:cNvSpPr>
                <a:spLocks noChangeArrowheads="1"/>
              </p:cNvSpPr>
              <p:nvPr/>
            </p:nvSpPr>
            <p:spPr bwMode="auto">
              <a:xfrm>
                <a:off x="1232"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 name="Oval 289"/>
              <p:cNvSpPr>
                <a:spLocks noChangeArrowheads="1"/>
              </p:cNvSpPr>
              <p:nvPr/>
            </p:nvSpPr>
            <p:spPr bwMode="auto">
              <a:xfrm>
                <a:off x="1307"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4" name="Oval 290"/>
              <p:cNvSpPr>
                <a:spLocks noChangeArrowheads="1"/>
              </p:cNvSpPr>
              <p:nvPr/>
            </p:nvSpPr>
            <p:spPr bwMode="auto">
              <a:xfrm>
                <a:off x="1382"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5" name="Oval 291"/>
              <p:cNvSpPr>
                <a:spLocks noChangeArrowheads="1"/>
              </p:cNvSpPr>
              <p:nvPr/>
            </p:nvSpPr>
            <p:spPr bwMode="auto">
              <a:xfrm>
                <a:off x="1457"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6" name="Oval 292"/>
              <p:cNvSpPr>
                <a:spLocks noChangeArrowheads="1"/>
              </p:cNvSpPr>
              <p:nvPr/>
            </p:nvSpPr>
            <p:spPr bwMode="auto">
              <a:xfrm>
                <a:off x="1532"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7" name="Oval 293"/>
              <p:cNvSpPr>
                <a:spLocks noChangeArrowheads="1"/>
              </p:cNvSpPr>
              <p:nvPr/>
            </p:nvSpPr>
            <p:spPr bwMode="auto">
              <a:xfrm>
                <a:off x="1606"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8" name="Oval 294"/>
              <p:cNvSpPr>
                <a:spLocks noChangeArrowheads="1"/>
              </p:cNvSpPr>
              <p:nvPr/>
            </p:nvSpPr>
            <p:spPr bwMode="auto">
              <a:xfrm>
                <a:off x="1681"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9" name="Oval 295"/>
              <p:cNvSpPr>
                <a:spLocks noChangeArrowheads="1"/>
              </p:cNvSpPr>
              <p:nvPr/>
            </p:nvSpPr>
            <p:spPr bwMode="auto">
              <a:xfrm>
                <a:off x="1756"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0" name="Oval 296"/>
              <p:cNvSpPr>
                <a:spLocks noChangeArrowheads="1"/>
              </p:cNvSpPr>
              <p:nvPr/>
            </p:nvSpPr>
            <p:spPr bwMode="auto">
              <a:xfrm>
                <a:off x="1831"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1" name="Oval 297"/>
              <p:cNvSpPr>
                <a:spLocks noChangeArrowheads="1"/>
              </p:cNvSpPr>
              <p:nvPr/>
            </p:nvSpPr>
            <p:spPr bwMode="auto">
              <a:xfrm>
                <a:off x="1905"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 name="Oval 298"/>
              <p:cNvSpPr>
                <a:spLocks noChangeArrowheads="1"/>
              </p:cNvSpPr>
              <p:nvPr/>
            </p:nvSpPr>
            <p:spPr bwMode="auto">
              <a:xfrm>
                <a:off x="1980"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3" name="Oval 299"/>
              <p:cNvSpPr>
                <a:spLocks noChangeArrowheads="1"/>
              </p:cNvSpPr>
              <p:nvPr/>
            </p:nvSpPr>
            <p:spPr bwMode="auto">
              <a:xfrm>
                <a:off x="2055"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4" name="Oval 300"/>
              <p:cNvSpPr>
                <a:spLocks noChangeArrowheads="1"/>
              </p:cNvSpPr>
              <p:nvPr/>
            </p:nvSpPr>
            <p:spPr bwMode="auto">
              <a:xfrm>
                <a:off x="2130"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5" name="Oval 301"/>
              <p:cNvSpPr>
                <a:spLocks noChangeArrowheads="1"/>
              </p:cNvSpPr>
              <p:nvPr/>
            </p:nvSpPr>
            <p:spPr bwMode="auto">
              <a:xfrm>
                <a:off x="1008"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6" name="Oval 302"/>
              <p:cNvSpPr>
                <a:spLocks noChangeArrowheads="1"/>
              </p:cNvSpPr>
              <p:nvPr/>
            </p:nvSpPr>
            <p:spPr bwMode="auto">
              <a:xfrm>
                <a:off x="1083"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7" name="Oval 303"/>
              <p:cNvSpPr>
                <a:spLocks noChangeArrowheads="1"/>
              </p:cNvSpPr>
              <p:nvPr/>
            </p:nvSpPr>
            <p:spPr bwMode="auto">
              <a:xfrm>
                <a:off x="1158"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8" name="Oval 304"/>
              <p:cNvSpPr>
                <a:spLocks noChangeArrowheads="1"/>
              </p:cNvSpPr>
              <p:nvPr/>
            </p:nvSpPr>
            <p:spPr bwMode="auto">
              <a:xfrm>
                <a:off x="1232"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9" name="Oval 305"/>
              <p:cNvSpPr>
                <a:spLocks noChangeArrowheads="1"/>
              </p:cNvSpPr>
              <p:nvPr/>
            </p:nvSpPr>
            <p:spPr bwMode="auto">
              <a:xfrm>
                <a:off x="1307"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0" name="Oval 306"/>
              <p:cNvSpPr>
                <a:spLocks noChangeArrowheads="1"/>
              </p:cNvSpPr>
              <p:nvPr/>
            </p:nvSpPr>
            <p:spPr bwMode="auto">
              <a:xfrm>
                <a:off x="1382"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1" name="Oval 307"/>
              <p:cNvSpPr>
                <a:spLocks noChangeArrowheads="1"/>
              </p:cNvSpPr>
              <p:nvPr/>
            </p:nvSpPr>
            <p:spPr bwMode="auto">
              <a:xfrm>
                <a:off x="1457"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2" name="Oval 308"/>
              <p:cNvSpPr>
                <a:spLocks noChangeArrowheads="1"/>
              </p:cNvSpPr>
              <p:nvPr/>
            </p:nvSpPr>
            <p:spPr bwMode="auto">
              <a:xfrm>
                <a:off x="1532"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 name="Oval 309"/>
              <p:cNvSpPr>
                <a:spLocks noChangeArrowheads="1"/>
              </p:cNvSpPr>
              <p:nvPr/>
            </p:nvSpPr>
            <p:spPr bwMode="auto">
              <a:xfrm>
                <a:off x="1606"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 name="Oval 310"/>
              <p:cNvSpPr>
                <a:spLocks noChangeArrowheads="1"/>
              </p:cNvSpPr>
              <p:nvPr/>
            </p:nvSpPr>
            <p:spPr bwMode="auto">
              <a:xfrm>
                <a:off x="1681"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5" name="Oval 311"/>
              <p:cNvSpPr>
                <a:spLocks noChangeArrowheads="1"/>
              </p:cNvSpPr>
              <p:nvPr/>
            </p:nvSpPr>
            <p:spPr bwMode="auto">
              <a:xfrm>
                <a:off x="1756"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6" name="Oval 312"/>
              <p:cNvSpPr>
                <a:spLocks noChangeArrowheads="1"/>
              </p:cNvSpPr>
              <p:nvPr/>
            </p:nvSpPr>
            <p:spPr bwMode="auto">
              <a:xfrm>
                <a:off x="1831"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7" name="Oval 313"/>
              <p:cNvSpPr>
                <a:spLocks noChangeArrowheads="1"/>
              </p:cNvSpPr>
              <p:nvPr/>
            </p:nvSpPr>
            <p:spPr bwMode="auto">
              <a:xfrm>
                <a:off x="1905"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8" name="Oval 314"/>
              <p:cNvSpPr>
                <a:spLocks noChangeArrowheads="1"/>
              </p:cNvSpPr>
              <p:nvPr/>
            </p:nvSpPr>
            <p:spPr bwMode="auto">
              <a:xfrm>
                <a:off x="1980"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9" name="Oval 315"/>
              <p:cNvSpPr>
                <a:spLocks noChangeArrowheads="1"/>
              </p:cNvSpPr>
              <p:nvPr/>
            </p:nvSpPr>
            <p:spPr bwMode="auto">
              <a:xfrm>
                <a:off x="2055"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0" name="Oval 316"/>
              <p:cNvSpPr>
                <a:spLocks noChangeArrowheads="1"/>
              </p:cNvSpPr>
              <p:nvPr/>
            </p:nvSpPr>
            <p:spPr bwMode="auto">
              <a:xfrm>
                <a:off x="2130"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1" name="Oval 317"/>
              <p:cNvSpPr>
                <a:spLocks noChangeArrowheads="1"/>
              </p:cNvSpPr>
              <p:nvPr/>
            </p:nvSpPr>
            <p:spPr bwMode="auto">
              <a:xfrm>
                <a:off x="1008"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2" name="Oval 318"/>
              <p:cNvSpPr>
                <a:spLocks noChangeArrowheads="1"/>
              </p:cNvSpPr>
              <p:nvPr/>
            </p:nvSpPr>
            <p:spPr bwMode="auto">
              <a:xfrm>
                <a:off x="1083"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 name="Oval 319"/>
              <p:cNvSpPr>
                <a:spLocks noChangeArrowheads="1"/>
              </p:cNvSpPr>
              <p:nvPr/>
            </p:nvSpPr>
            <p:spPr bwMode="auto">
              <a:xfrm>
                <a:off x="1158"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4" name="Oval 320"/>
              <p:cNvSpPr>
                <a:spLocks noChangeArrowheads="1"/>
              </p:cNvSpPr>
              <p:nvPr/>
            </p:nvSpPr>
            <p:spPr bwMode="auto">
              <a:xfrm>
                <a:off x="1232"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5" name="Oval 321"/>
              <p:cNvSpPr>
                <a:spLocks noChangeArrowheads="1"/>
              </p:cNvSpPr>
              <p:nvPr/>
            </p:nvSpPr>
            <p:spPr bwMode="auto">
              <a:xfrm>
                <a:off x="1307"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6" name="Oval 322"/>
              <p:cNvSpPr>
                <a:spLocks noChangeArrowheads="1"/>
              </p:cNvSpPr>
              <p:nvPr/>
            </p:nvSpPr>
            <p:spPr bwMode="auto">
              <a:xfrm>
                <a:off x="1382"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7" name="Oval 323"/>
              <p:cNvSpPr>
                <a:spLocks noChangeArrowheads="1"/>
              </p:cNvSpPr>
              <p:nvPr/>
            </p:nvSpPr>
            <p:spPr bwMode="auto">
              <a:xfrm>
                <a:off x="1457"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8" name="Oval 324"/>
              <p:cNvSpPr>
                <a:spLocks noChangeArrowheads="1"/>
              </p:cNvSpPr>
              <p:nvPr/>
            </p:nvSpPr>
            <p:spPr bwMode="auto">
              <a:xfrm>
                <a:off x="1532"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9" name="Oval 325"/>
              <p:cNvSpPr>
                <a:spLocks noChangeArrowheads="1"/>
              </p:cNvSpPr>
              <p:nvPr/>
            </p:nvSpPr>
            <p:spPr bwMode="auto">
              <a:xfrm>
                <a:off x="1606"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0" name="Oval 326"/>
              <p:cNvSpPr>
                <a:spLocks noChangeArrowheads="1"/>
              </p:cNvSpPr>
              <p:nvPr/>
            </p:nvSpPr>
            <p:spPr bwMode="auto">
              <a:xfrm>
                <a:off x="1681"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1" name="Oval 327"/>
              <p:cNvSpPr>
                <a:spLocks noChangeArrowheads="1"/>
              </p:cNvSpPr>
              <p:nvPr/>
            </p:nvSpPr>
            <p:spPr bwMode="auto">
              <a:xfrm>
                <a:off x="1756"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2" name="Oval 328"/>
              <p:cNvSpPr>
                <a:spLocks noChangeArrowheads="1"/>
              </p:cNvSpPr>
              <p:nvPr/>
            </p:nvSpPr>
            <p:spPr bwMode="auto">
              <a:xfrm>
                <a:off x="1831"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 name="Oval 329"/>
              <p:cNvSpPr>
                <a:spLocks noChangeArrowheads="1"/>
              </p:cNvSpPr>
              <p:nvPr/>
            </p:nvSpPr>
            <p:spPr bwMode="auto">
              <a:xfrm>
                <a:off x="1905"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4" name="Oval 330"/>
              <p:cNvSpPr>
                <a:spLocks noChangeArrowheads="1"/>
              </p:cNvSpPr>
              <p:nvPr/>
            </p:nvSpPr>
            <p:spPr bwMode="auto">
              <a:xfrm>
                <a:off x="1980"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5" name="Oval 331"/>
              <p:cNvSpPr>
                <a:spLocks noChangeArrowheads="1"/>
              </p:cNvSpPr>
              <p:nvPr/>
            </p:nvSpPr>
            <p:spPr bwMode="auto">
              <a:xfrm>
                <a:off x="2055"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6" name="Oval 332"/>
              <p:cNvSpPr>
                <a:spLocks noChangeArrowheads="1"/>
              </p:cNvSpPr>
              <p:nvPr/>
            </p:nvSpPr>
            <p:spPr bwMode="auto">
              <a:xfrm>
                <a:off x="2130"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7" name="Oval 333"/>
              <p:cNvSpPr>
                <a:spLocks noChangeArrowheads="1"/>
              </p:cNvSpPr>
              <p:nvPr/>
            </p:nvSpPr>
            <p:spPr bwMode="auto">
              <a:xfrm>
                <a:off x="1008"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8" name="Oval 334"/>
              <p:cNvSpPr>
                <a:spLocks noChangeArrowheads="1"/>
              </p:cNvSpPr>
              <p:nvPr/>
            </p:nvSpPr>
            <p:spPr bwMode="auto">
              <a:xfrm>
                <a:off x="1083"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9" name="Oval 335"/>
              <p:cNvSpPr>
                <a:spLocks noChangeArrowheads="1"/>
              </p:cNvSpPr>
              <p:nvPr/>
            </p:nvSpPr>
            <p:spPr bwMode="auto">
              <a:xfrm>
                <a:off x="1158"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0" name="Oval 336"/>
              <p:cNvSpPr>
                <a:spLocks noChangeArrowheads="1"/>
              </p:cNvSpPr>
              <p:nvPr/>
            </p:nvSpPr>
            <p:spPr bwMode="auto">
              <a:xfrm>
                <a:off x="1232"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1" name="Oval 337"/>
              <p:cNvSpPr>
                <a:spLocks noChangeArrowheads="1"/>
              </p:cNvSpPr>
              <p:nvPr/>
            </p:nvSpPr>
            <p:spPr bwMode="auto">
              <a:xfrm>
                <a:off x="1307"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2" name="Oval 338"/>
              <p:cNvSpPr>
                <a:spLocks noChangeArrowheads="1"/>
              </p:cNvSpPr>
              <p:nvPr/>
            </p:nvSpPr>
            <p:spPr bwMode="auto">
              <a:xfrm>
                <a:off x="1382"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 name="Oval 339"/>
              <p:cNvSpPr>
                <a:spLocks noChangeArrowheads="1"/>
              </p:cNvSpPr>
              <p:nvPr/>
            </p:nvSpPr>
            <p:spPr bwMode="auto">
              <a:xfrm>
                <a:off x="1457"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 name="Oval 340"/>
              <p:cNvSpPr>
                <a:spLocks noChangeArrowheads="1"/>
              </p:cNvSpPr>
              <p:nvPr/>
            </p:nvSpPr>
            <p:spPr bwMode="auto">
              <a:xfrm>
                <a:off x="1532"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5" name="Oval 341"/>
              <p:cNvSpPr>
                <a:spLocks noChangeArrowheads="1"/>
              </p:cNvSpPr>
              <p:nvPr/>
            </p:nvSpPr>
            <p:spPr bwMode="auto">
              <a:xfrm>
                <a:off x="1606"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6" name="Oval 342"/>
              <p:cNvSpPr>
                <a:spLocks noChangeArrowheads="1"/>
              </p:cNvSpPr>
              <p:nvPr/>
            </p:nvSpPr>
            <p:spPr bwMode="auto">
              <a:xfrm>
                <a:off x="1681"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7" name="Oval 343"/>
              <p:cNvSpPr>
                <a:spLocks noChangeArrowheads="1"/>
              </p:cNvSpPr>
              <p:nvPr/>
            </p:nvSpPr>
            <p:spPr bwMode="auto">
              <a:xfrm>
                <a:off x="1756"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8" name="Oval 344"/>
              <p:cNvSpPr>
                <a:spLocks noChangeArrowheads="1"/>
              </p:cNvSpPr>
              <p:nvPr/>
            </p:nvSpPr>
            <p:spPr bwMode="auto">
              <a:xfrm>
                <a:off x="1831"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9" name="Oval 345"/>
              <p:cNvSpPr>
                <a:spLocks noChangeArrowheads="1"/>
              </p:cNvSpPr>
              <p:nvPr/>
            </p:nvSpPr>
            <p:spPr bwMode="auto">
              <a:xfrm>
                <a:off x="1905"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0" name="Oval 346"/>
              <p:cNvSpPr>
                <a:spLocks noChangeArrowheads="1"/>
              </p:cNvSpPr>
              <p:nvPr/>
            </p:nvSpPr>
            <p:spPr bwMode="auto">
              <a:xfrm>
                <a:off x="1980"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1" name="Oval 347"/>
              <p:cNvSpPr>
                <a:spLocks noChangeArrowheads="1"/>
              </p:cNvSpPr>
              <p:nvPr/>
            </p:nvSpPr>
            <p:spPr bwMode="auto">
              <a:xfrm>
                <a:off x="2055"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2" name="Oval 348"/>
              <p:cNvSpPr>
                <a:spLocks noChangeArrowheads="1"/>
              </p:cNvSpPr>
              <p:nvPr/>
            </p:nvSpPr>
            <p:spPr bwMode="auto">
              <a:xfrm>
                <a:off x="2130"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3" name="Oval 349"/>
              <p:cNvSpPr>
                <a:spLocks noChangeArrowheads="1"/>
              </p:cNvSpPr>
              <p:nvPr/>
            </p:nvSpPr>
            <p:spPr bwMode="auto">
              <a:xfrm>
                <a:off x="2205"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 name="Oval 350"/>
              <p:cNvSpPr>
                <a:spLocks noChangeArrowheads="1"/>
              </p:cNvSpPr>
              <p:nvPr/>
            </p:nvSpPr>
            <p:spPr bwMode="auto">
              <a:xfrm>
                <a:off x="2205"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5" name="Oval 351"/>
              <p:cNvSpPr>
                <a:spLocks noChangeArrowheads="1"/>
              </p:cNvSpPr>
              <p:nvPr/>
            </p:nvSpPr>
            <p:spPr bwMode="auto">
              <a:xfrm>
                <a:off x="2205"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6" name="Oval 352"/>
              <p:cNvSpPr>
                <a:spLocks noChangeArrowheads="1"/>
              </p:cNvSpPr>
              <p:nvPr/>
            </p:nvSpPr>
            <p:spPr bwMode="auto">
              <a:xfrm>
                <a:off x="2205"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7" name="Oval 353"/>
              <p:cNvSpPr>
                <a:spLocks noChangeArrowheads="1"/>
              </p:cNvSpPr>
              <p:nvPr/>
            </p:nvSpPr>
            <p:spPr bwMode="auto">
              <a:xfrm>
                <a:off x="2205"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8" name="Oval 354"/>
              <p:cNvSpPr>
                <a:spLocks noChangeArrowheads="1"/>
              </p:cNvSpPr>
              <p:nvPr/>
            </p:nvSpPr>
            <p:spPr bwMode="auto">
              <a:xfrm>
                <a:off x="2205"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9" name="Oval 355"/>
              <p:cNvSpPr>
                <a:spLocks noChangeArrowheads="1"/>
              </p:cNvSpPr>
              <p:nvPr/>
            </p:nvSpPr>
            <p:spPr bwMode="auto">
              <a:xfrm>
                <a:off x="2205"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0" name="Oval 356"/>
              <p:cNvSpPr>
                <a:spLocks noChangeArrowheads="1"/>
              </p:cNvSpPr>
              <p:nvPr/>
            </p:nvSpPr>
            <p:spPr bwMode="auto">
              <a:xfrm>
                <a:off x="2205"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1" name="Oval 357"/>
              <p:cNvSpPr>
                <a:spLocks noChangeArrowheads="1"/>
              </p:cNvSpPr>
              <p:nvPr/>
            </p:nvSpPr>
            <p:spPr bwMode="auto">
              <a:xfrm>
                <a:off x="2205"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2" name="Oval 358"/>
              <p:cNvSpPr>
                <a:spLocks noChangeArrowheads="1"/>
              </p:cNvSpPr>
              <p:nvPr/>
            </p:nvSpPr>
            <p:spPr bwMode="auto">
              <a:xfrm>
                <a:off x="2205"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3" name="Oval 359"/>
              <p:cNvSpPr>
                <a:spLocks noChangeArrowheads="1"/>
              </p:cNvSpPr>
              <p:nvPr/>
            </p:nvSpPr>
            <p:spPr bwMode="auto">
              <a:xfrm>
                <a:off x="2205"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 name="Oval 360"/>
              <p:cNvSpPr>
                <a:spLocks noChangeArrowheads="1"/>
              </p:cNvSpPr>
              <p:nvPr/>
            </p:nvSpPr>
            <p:spPr bwMode="auto">
              <a:xfrm>
                <a:off x="2205"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5" name="Oval 361"/>
              <p:cNvSpPr>
                <a:spLocks noChangeArrowheads="1"/>
              </p:cNvSpPr>
              <p:nvPr/>
            </p:nvSpPr>
            <p:spPr bwMode="auto">
              <a:xfrm>
                <a:off x="2205"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6" name="Oval 362"/>
              <p:cNvSpPr>
                <a:spLocks noChangeArrowheads="1"/>
              </p:cNvSpPr>
              <p:nvPr/>
            </p:nvSpPr>
            <p:spPr bwMode="auto">
              <a:xfrm>
                <a:off x="2205"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7" name="Oval 363"/>
              <p:cNvSpPr>
                <a:spLocks noChangeArrowheads="1"/>
              </p:cNvSpPr>
              <p:nvPr/>
            </p:nvSpPr>
            <p:spPr bwMode="auto">
              <a:xfrm>
                <a:off x="2205"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8" name="Oval 364"/>
              <p:cNvSpPr>
                <a:spLocks noChangeArrowheads="1"/>
              </p:cNvSpPr>
              <p:nvPr/>
            </p:nvSpPr>
            <p:spPr bwMode="auto">
              <a:xfrm>
                <a:off x="2205"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9" name="Oval 365"/>
              <p:cNvSpPr>
                <a:spLocks noChangeArrowheads="1"/>
              </p:cNvSpPr>
              <p:nvPr/>
            </p:nvSpPr>
            <p:spPr bwMode="auto">
              <a:xfrm>
                <a:off x="2205"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0" name="Oval 366"/>
              <p:cNvSpPr>
                <a:spLocks noChangeArrowheads="1"/>
              </p:cNvSpPr>
              <p:nvPr/>
            </p:nvSpPr>
            <p:spPr bwMode="auto">
              <a:xfrm>
                <a:off x="2279"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1" name="Oval 367"/>
              <p:cNvSpPr>
                <a:spLocks noChangeArrowheads="1"/>
              </p:cNvSpPr>
              <p:nvPr/>
            </p:nvSpPr>
            <p:spPr bwMode="auto">
              <a:xfrm>
                <a:off x="2279"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2" name="Oval 368"/>
              <p:cNvSpPr>
                <a:spLocks noChangeArrowheads="1"/>
              </p:cNvSpPr>
              <p:nvPr/>
            </p:nvSpPr>
            <p:spPr bwMode="auto">
              <a:xfrm>
                <a:off x="2279"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3" name="Oval 369"/>
              <p:cNvSpPr>
                <a:spLocks noChangeArrowheads="1"/>
              </p:cNvSpPr>
              <p:nvPr/>
            </p:nvSpPr>
            <p:spPr bwMode="auto">
              <a:xfrm>
                <a:off x="2279"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 name="Oval 370"/>
              <p:cNvSpPr>
                <a:spLocks noChangeArrowheads="1"/>
              </p:cNvSpPr>
              <p:nvPr/>
            </p:nvSpPr>
            <p:spPr bwMode="auto">
              <a:xfrm>
                <a:off x="2279"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 name="Oval 371"/>
              <p:cNvSpPr>
                <a:spLocks noChangeArrowheads="1"/>
              </p:cNvSpPr>
              <p:nvPr/>
            </p:nvSpPr>
            <p:spPr bwMode="auto">
              <a:xfrm>
                <a:off x="2279"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6" name="Oval 372"/>
              <p:cNvSpPr>
                <a:spLocks noChangeArrowheads="1"/>
              </p:cNvSpPr>
              <p:nvPr/>
            </p:nvSpPr>
            <p:spPr bwMode="auto">
              <a:xfrm>
                <a:off x="2279"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7" name="Oval 373"/>
              <p:cNvSpPr>
                <a:spLocks noChangeArrowheads="1"/>
              </p:cNvSpPr>
              <p:nvPr/>
            </p:nvSpPr>
            <p:spPr bwMode="auto">
              <a:xfrm>
                <a:off x="2279"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8" name="Oval 374"/>
              <p:cNvSpPr>
                <a:spLocks noChangeArrowheads="1"/>
              </p:cNvSpPr>
              <p:nvPr/>
            </p:nvSpPr>
            <p:spPr bwMode="auto">
              <a:xfrm>
                <a:off x="2279"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 name="Oval 375"/>
              <p:cNvSpPr>
                <a:spLocks noChangeArrowheads="1"/>
              </p:cNvSpPr>
              <p:nvPr/>
            </p:nvSpPr>
            <p:spPr bwMode="auto">
              <a:xfrm>
                <a:off x="2354"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0" name="Oval 376"/>
              <p:cNvSpPr>
                <a:spLocks noChangeArrowheads="1"/>
              </p:cNvSpPr>
              <p:nvPr/>
            </p:nvSpPr>
            <p:spPr bwMode="auto">
              <a:xfrm>
                <a:off x="2354"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 name="Oval 377"/>
              <p:cNvSpPr>
                <a:spLocks noChangeArrowheads="1"/>
              </p:cNvSpPr>
              <p:nvPr/>
            </p:nvSpPr>
            <p:spPr bwMode="auto">
              <a:xfrm>
                <a:off x="2354"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2" name="Oval 378"/>
              <p:cNvSpPr>
                <a:spLocks noChangeArrowheads="1"/>
              </p:cNvSpPr>
              <p:nvPr/>
            </p:nvSpPr>
            <p:spPr bwMode="auto">
              <a:xfrm>
                <a:off x="2354"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3" name="Oval 379"/>
              <p:cNvSpPr>
                <a:spLocks noChangeArrowheads="1"/>
              </p:cNvSpPr>
              <p:nvPr/>
            </p:nvSpPr>
            <p:spPr bwMode="auto">
              <a:xfrm>
                <a:off x="2354"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 name="Oval 380"/>
              <p:cNvSpPr>
                <a:spLocks noChangeArrowheads="1"/>
              </p:cNvSpPr>
              <p:nvPr/>
            </p:nvSpPr>
            <p:spPr bwMode="auto">
              <a:xfrm>
                <a:off x="2354"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 name="Oval 381"/>
              <p:cNvSpPr>
                <a:spLocks noChangeArrowheads="1"/>
              </p:cNvSpPr>
              <p:nvPr/>
            </p:nvSpPr>
            <p:spPr bwMode="auto">
              <a:xfrm>
                <a:off x="2354"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6" name="Oval 382"/>
              <p:cNvSpPr>
                <a:spLocks noChangeArrowheads="1"/>
              </p:cNvSpPr>
              <p:nvPr/>
            </p:nvSpPr>
            <p:spPr bwMode="auto">
              <a:xfrm>
                <a:off x="2354"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7" name="Oval 383"/>
              <p:cNvSpPr>
                <a:spLocks noChangeArrowheads="1"/>
              </p:cNvSpPr>
              <p:nvPr/>
            </p:nvSpPr>
            <p:spPr bwMode="auto">
              <a:xfrm>
                <a:off x="2354"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8" name="Oval 384"/>
              <p:cNvSpPr>
                <a:spLocks noChangeArrowheads="1"/>
              </p:cNvSpPr>
              <p:nvPr/>
            </p:nvSpPr>
            <p:spPr bwMode="auto">
              <a:xfrm>
                <a:off x="2429"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9" name="Oval 385"/>
              <p:cNvSpPr>
                <a:spLocks noChangeArrowheads="1"/>
              </p:cNvSpPr>
              <p:nvPr/>
            </p:nvSpPr>
            <p:spPr bwMode="auto">
              <a:xfrm>
                <a:off x="2429"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0" name="Oval 386"/>
              <p:cNvSpPr>
                <a:spLocks noChangeArrowheads="1"/>
              </p:cNvSpPr>
              <p:nvPr/>
            </p:nvSpPr>
            <p:spPr bwMode="auto">
              <a:xfrm>
                <a:off x="2429"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1" name="Oval 387"/>
              <p:cNvSpPr>
                <a:spLocks noChangeArrowheads="1"/>
              </p:cNvSpPr>
              <p:nvPr/>
            </p:nvSpPr>
            <p:spPr bwMode="auto">
              <a:xfrm>
                <a:off x="2429"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2" name="Oval 388"/>
              <p:cNvSpPr>
                <a:spLocks noChangeArrowheads="1"/>
              </p:cNvSpPr>
              <p:nvPr/>
            </p:nvSpPr>
            <p:spPr bwMode="auto">
              <a:xfrm>
                <a:off x="2429"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3" name="Oval 389"/>
              <p:cNvSpPr>
                <a:spLocks noChangeArrowheads="1"/>
              </p:cNvSpPr>
              <p:nvPr/>
            </p:nvSpPr>
            <p:spPr bwMode="auto">
              <a:xfrm>
                <a:off x="2429"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 name="Oval 390"/>
              <p:cNvSpPr>
                <a:spLocks noChangeArrowheads="1"/>
              </p:cNvSpPr>
              <p:nvPr/>
            </p:nvSpPr>
            <p:spPr bwMode="auto">
              <a:xfrm>
                <a:off x="2429"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 name="Oval 391"/>
              <p:cNvSpPr>
                <a:spLocks noChangeArrowheads="1"/>
              </p:cNvSpPr>
              <p:nvPr/>
            </p:nvSpPr>
            <p:spPr bwMode="auto">
              <a:xfrm>
                <a:off x="2429"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6" name="Oval 392"/>
              <p:cNvSpPr>
                <a:spLocks noChangeArrowheads="1"/>
              </p:cNvSpPr>
              <p:nvPr/>
            </p:nvSpPr>
            <p:spPr bwMode="auto">
              <a:xfrm>
                <a:off x="2429"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7" name="Oval 393"/>
              <p:cNvSpPr>
                <a:spLocks noChangeArrowheads="1"/>
              </p:cNvSpPr>
              <p:nvPr/>
            </p:nvSpPr>
            <p:spPr bwMode="auto">
              <a:xfrm>
                <a:off x="2504"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8" name="Oval 394"/>
              <p:cNvSpPr>
                <a:spLocks noChangeArrowheads="1"/>
              </p:cNvSpPr>
              <p:nvPr/>
            </p:nvSpPr>
            <p:spPr bwMode="auto">
              <a:xfrm>
                <a:off x="2504"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9" name="Oval 395"/>
              <p:cNvSpPr>
                <a:spLocks noChangeArrowheads="1"/>
              </p:cNvSpPr>
              <p:nvPr/>
            </p:nvSpPr>
            <p:spPr bwMode="auto">
              <a:xfrm>
                <a:off x="2504"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0" name="Oval 396"/>
              <p:cNvSpPr>
                <a:spLocks noChangeArrowheads="1"/>
              </p:cNvSpPr>
              <p:nvPr/>
            </p:nvSpPr>
            <p:spPr bwMode="auto">
              <a:xfrm>
                <a:off x="2504"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1" name="Oval 397"/>
              <p:cNvSpPr>
                <a:spLocks noChangeArrowheads="1"/>
              </p:cNvSpPr>
              <p:nvPr/>
            </p:nvSpPr>
            <p:spPr bwMode="auto">
              <a:xfrm>
                <a:off x="2504"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2" name="Oval 398"/>
              <p:cNvSpPr>
                <a:spLocks noChangeArrowheads="1"/>
              </p:cNvSpPr>
              <p:nvPr/>
            </p:nvSpPr>
            <p:spPr bwMode="auto">
              <a:xfrm>
                <a:off x="2504"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3" name="Oval 399"/>
              <p:cNvSpPr>
                <a:spLocks noChangeArrowheads="1"/>
              </p:cNvSpPr>
              <p:nvPr/>
            </p:nvSpPr>
            <p:spPr bwMode="auto">
              <a:xfrm>
                <a:off x="2504"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4" name="Oval 400"/>
              <p:cNvSpPr>
                <a:spLocks noChangeArrowheads="1"/>
              </p:cNvSpPr>
              <p:nvPr/>
            </p:nvSpPr>
            <p:spPr bwMode="auto">
              <a:xfrm>
                <a:off x="2504"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 name="Oval 401"/>
              <p:cNvSpPr>
                <a:spLocks noChangeArrowheads="1"/>
              </p:cNvSpPr>
              <p:nvPr/>
            </p:nvSpPr>
            <p:spPr bwMode="auto">
              <a:xfrm>
                <a:off x="2504"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7" name="Group 402"/>
            <p:cNvGrpSpPr>
              <a:grpSpLocks/>
            </p:cNvGrpSpPr>
            <p:nvPr/>
          </p:nvGrpSpPr>
          <p:grpSpPr bwMode="auto">
            <a:xfrm>
              <a:off x="912" y="1776"/>
              <a:ext cx="1566" cy="475"/>
              <a:chOff x="1536" y="720"/>
              <a:chExt cx="2023" cy="878"/>
            </a:xfrm>
          </p:grpSpPr>
          <p:sp>
            <p:nvSpPr>
              <p:cNvPr id="250" name="Rectangle 403"/>
              <p:cNvSpPr>
                <a:spLocks noChangeArrowheads="1"/>
              </p:cNvSpPr>
              <p:nvPr/>
            </p:nvSpPr>
            <p:spPr bwMode="auto">
              <a:xfrm>
                <a:off x="1537" y="721"/>
                <a:ext cx="2022" cy="877"/>
              </a:xfrm>
              <a:prstGeom prst="rect">
                <a:avLst/>
              </a:prstGeom>
              <a:solidFill>
                <a:srgbClr val="BBE0E3"/>
              </a:solidFill>
              <a:ln w="25400">
                <a:solidFill>
                  <a:srgbClr val="0000FF"/>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1" name="Oval 404"/>
              <p:cNvSpPr>
                <a:spLocks noChangeArrowheads="1"/>
              </p:cNvSpPr>
              <p:nvPr/>
            </p:nvSpPr>
            <p:spPr bwMode="auto">
              <a:xfrm>
                <a:off x="153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2" name="Oval 405"/>
              <p:cNvSpPr>
                <a:spLocks noChangeArrowheads="1"/>
              </p:cNvSpPr>
              <p:nvPr/>
            </p:nvSpPr>
            <p:spPr bwMode="auto">
              <a:xfrm>
                <a:off x="163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3" name="Oval 406"/>
              <p:cNvSpPr>
                <a:spLocks noChangeArrowheads="1"/>
              </p:cNvSpPr>
              <p:nvPr/>
            </p:nvSpPr>
            <p:spPr bwMode="auto">
              <a:xfrm>
                <a:off x="172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4" name="Oval 407"/>
              <p:cNvSpPr>
                <a:spLocks noChangeArrowheads="1"/>
              </p:cNvSpPr>
              <p:nvPr/>
            </p:nvSpPr>
            <p:spPr bwMode="auto">
              <a:xfrm>
                <a:off x="182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5" name="Oval 408"/>
              <p:cNvSpPr>
                <a:spLocks noChangeArrowheads="1"/>
              </p:cNvSpPr>
              <p:nvPr/>
            </p:nvSpPr>
            <p:spPr bwMode="auto">
              <a:xfrm>
                <a:off x="192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 name="Oval 409"/>
              <p:cNvSpPr>
                <a:spLocks noChangeArrowheads="1"/>
              </p:cNvSpPr>
              <p:nvPr/>
            </p:nvSpPr>
            <p:spPr bwMode="auto">
              <a:xfrm>
                <a:off x="201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7" name="Oval 410"/>
              <p:cNvSpPr>
                <a:spLocks noChangeArrowheads="1"/>
              </p:cNvSpPr>
              <p:nvPr/>
            </p:nvSpPr>
            <p:spPr bwMode="auto">
              <a:xfrm>
                <a:off x="211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8" name="Oval 411"/>
              <p:cNvSpPr>
                <a:spLocks noChangeArrowheads="1"/>
              </p:cNvSpPr>
              <p:nvPr/>
            </p:nvSpPr>
            <p:spPr bwMode="auto">
              <a:xfrm>
                <a:off x="220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9" name="Oval 412"/>
              <p:cNvSpPr>
                <a:spLocks noChangeArrowheads="1"/>
              </p:cNvSpPr>
              <p:nvPr/>
            </p:nvSpPr>
            <p:spPr bwMode="auto">
              <a:xfrm>
                <a:off x="230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0" name="Oval 413"/>
              <p:cNvSpPr>
                <a:spLocks noChangeArrowheads="1"/>
              </p:cNvSpPr>
              <p:nvPr/>
            </p:nvSpPr>
            <p:spPr bwMode="auto">
              <a:xfrm>
                <a:off x="240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1" name="Oval 414"/>
              <p:cNvSpPr>
                <a:spLocks noChangeArrowheads="1"/>
              </p:cNvSpPr>
              <p:nvPr/>
            </p:nvSpPr>
            <p:spPr bwMode="auto">
              <a:xfrm>
                <a:off x="249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2" name="Oval 415"/>
              <p:cNvSpPr>
                <a:spLocks noChangeArrowheads="1"/>
              </p:cNvSpPr>
              <p:nvPr/>
            </p:nvSpPr>
            <p:spPr bwMode="auto">
              <a:xfrm>
                <a:off x="259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3" name="Oval 416"/>
              <p:cNvSpPr>
                <a:spLocks noChangeArrowheads="1"/>
              </p:cNvSpPr>
              <p:nvPr/>
            </p:nvSpPr>
            <p:spPr bwMode="auto">
              <a:xfrm>
                <a:off x="268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4" name="Oval 417"/>
              <p:cNvSpPr>
                <a:spLocks noChangeArrowheads="1"/>
              </p:cNvSpPr>
              <p:nvPr/>
            </p:nvSpPr>
            <p:spPr bwMode="auto">
              <a:xfrm>
                <a:off x="278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5" name="Oval 418"/>
              <p:cNvSpPr>
                <a:spLocks noChangeArrowheads="1"/>
              </p:cNvSpPr>
              <p:nvPr/>
            </p:nvSpPr>
            <p:spPr bwMode="auto">
              <a:xfrm>
                <a:off x="288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 name="Oval 419"/>
              <p:cNvSpPr>
                <a:spLocks noChangeArrowheads="1"/>
              </p:cNvSpPr>
              <p:nvPr/>
            </p:nvSpPr>
            <p:spPr bwMode="auto">
              <a:xfrm>
                <a:off x="297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7" name="Oval 420"/>
              <p:cNvSpPr>
                <a:spLocks noChangeArrowheads="1"/>
              </p:cNvSpPr>
              <p:nvPr/>
            </p:nvSpPr>
            <p:spPr bwMode="auto">
              <a:xfrm>
                <a:off x="153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8" name="Oval 421"/>
              <p:cNvSpPr>
                <a:spLocks noChangeArrowheads="1"/>
              </p:cNvSpPr>
              <p:nvPr/>
            </p:nvSpPr>
            <p:spPr bwMode="auto">
              <a:xfrm>
                <a:off x="163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9" name="Oval 422"/>
              <p:cNvSpPr>
                <a:spLocks noChangeArrowheads="1"/>
              </p:cNvSpPr>
              <p:nvPr/>
            </p:nvSpPr>
            <p:spPr bwMode="auto">
              <a:xfrm>
                <a:off x="172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0" name="Oval 423"/>
              <p:cNvSpPr>
                <a:spLocks noChangeArrowheads="1"/>
              </p:cNvSpPr>
              <p:nvPr/>
            </p:nvSpPr>
            <p:spPr bwMode="auto">
              <a:xfrm>
                <a:off x="182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1" name="Oval 424"/>
              <p:cNvSpPr>
                <a:spLocks noChangeArrowheads="1"/>
              </p:cNvSpPr>
              <p:nvPr/>
            </p:nvSpPr>
            <p:spPr bwMode="auto">
              <a:xfrm>
                <a:off x="192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2" name="Oval 425"/>
              <p:cNvSpPr>
                <a:spLocks noChangeArrowheads="1"/>
              </p:cNvSpPr>
              <p:nvPr/>
            </p:nvSpPr>
            <p:spPr bwMode="auto">
              <a:xfrm>
                <a:off x="201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3" name="Oval 426"/>
              <p:cNvSpPr>
                <a:spLocks noChangeArrowheads="1"/>
              </p:cNvSpPr>
              <p:nvPr/>
            </p:nvSpPr>
            <p:spPr bwMode="auto">
              <a:xfrm>
                <a:off x="211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4" name="Oval 427"/>
              <p:cNvSpPr>
                <a:spLocks noChangeArrowheads="1"/>
              </p:cNvSpPr>
              <p:nvPr/>
            </p:nvSpPr>
            <p:spPr bwMode="auto">
              <a:xfrm>
                <a:off x="220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5" name="Oval 428"/>
              <p:cNvSpPr>
                <a:spLocks noChangeArrowheads="1"/>
              </p:cNvSpPr>
              <p:nvPr/>
            </p:nvSpPr>
            <p:spPr bwMode="auto">
              <a:xfrm>
                <a:off x="230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 name="Oval 429"/>
              <p:cNvSpPr>
                <a:spLocks noChangeArrowheads="1"/>
              </p:cNvSpPr>
              <p:nvPr/>
            </p:nvSpPr>
            <p:spPr bwMode="auto">
              <a:xfrm>
                <a:off x="240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7" name="Oval 430"/>
              <p:cNvSpPr>
                <a:spLocks noChangeArrowheads="1"/>
              </p:cNvSpPr>
              <p:nvPr/>
            </p:nvSpPr>
            <p:spPr bwMode="auto">
              <a:xfrm>
                <a:off x="249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8" name="Oval 431"/>
              <p:cNvSpPr>
                <a:spLocks noChangeArrowheads="1"/>
              </p:cNvSpPr>
              <p:nvPr/>
            </p:nvSpPr>
            <p:spPr bwMode="auto">
              <a:xfrm>
                <a:off x="259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9" name="Oval 432"/>
              <p:cNvSpPr>
                <a:spLocks noChangeArrowheads="1"/>
              </p:cNvSpPr>
              <p:nvPr/>
            </p:nvSpPr>
            <p:spPr bwMode="auto">
              <a:xfrm>
                <a:off x="268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0" name="Oval 433"/>
              <p:cNvSpPr>
                <a:spLocks noChangeArrowheads="1"/>
              </p:cNvSpPr>
              <p:nvPr/>
            </p:nvSpPr>
            <p:spPr bwMode="auto">
              <a:xfrm>
                <a:off x="278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1" name="Oval 434"/>
              <p:cNvSpPr>
                <a:spLocks noChangeArrowheads="1"/>
              </p:cNvSpPr>
              <p:nvPr/>
            </p:nvSpPr>
            <p:spPr bwMode="auto">
              <a:xfrm>
                <a:off x="288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2" name="Oval 435"/>
              <p:cNvSpPr>
                <a:spLocks noChangeArrowheads="1"/>
              </p:cNvSpPr>
              <p:nvPr/>
            </p:nvSpPr>
            <p:spPr bwMode="auto">
              <a:xfrm>
                <a:off x="297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3" name="Oval 436"/>
              <p:cNvSpPr>
                <a:spLocks noChangeArrowheads="1"/>
              </p:cNvSpPr>
              <p:nvPr/>
            </p:nvSpPr>
            <p:spPr bwMode="auto">
              <a:xfrm>
                <a:off x="153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4" name="Oval 437"/>
              <p:cNvSpPr>
                <a:spLocks noChangeArrowheads="1"/>
              </p:cNvSpPr>
              <p:nvPr/>
            </p:nvSpPr>
            <p:spPr bwMode="auto">
              <a:xfrm>
                <a:off x="163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5" name="Oval 438"/>
              <p:cNvSpPr>
                <a:spLocks noChangeArrowheads="1"/>
              </p:cNvSpPr>
              <p:nvPr/>
            </p:nvSpPr>
            <p:spPr bwMode="auto">
              <a:xfrm>
                <a:off x="172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 name="Oval 439"/>
              <p:cNvSpPr>
                <a:spLocks noChangeArrowheads="1"/>
              </p:cNvSpPr>
              <p:nvPr/>
            </p:nvSpPr>
            <p:spPr bwMode="auto">
              <a:xfrm>
                <a:off x="182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 name="Oval 440"/>
              <p:cNvSpPr>
                <a:spLocks noChangeArrowheads="1"/>
              </p:cNvSpPr>
              <p:nvPr/>
            </p:nvSpPr>
            <p:spPr bwMode="auto">
              <a:xfrm>
                <a:off x="192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8" name="Oval 441"/>
              <p:cNvSpPr>
                <a:spLocks noChangeArrowheads="1"/>
              </p:cNvSpPr>
              <p:nvPr/>
            </p:nvSpPr>
            <p:spPr bwMode="auto">
              <a:xfrm>
                <a:off x="201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9" name="Oval 442"/>
              <p:cNvSpPr>
                <a:spLocks noChangeArrowheads="1"/>
              </p:cNvSpPr>
              <p:nvPr/>
            </p:nvSpPr>
            <p:spPr bwMode="auto">
              <a:xfrm>
                <a:off x="211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0" name="Oval 443"/>
              <p:cNvSpPr>
                <a:spLocks noChangeArrowheads="1"/>
              </p:cNvSpPr>
              <p:nvPr/>
            </p:nvSpPr>
            <p:spPr bwMode="auto">
              <a:xfrm>
                <a:off x="220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1" name="Oval 444"/>
              <p:cNvSpPr>
                <a:spLocks noChangeArrowheads="1"/>
              </p:cNvSpPr>
              <p:nvPr/>
            </p:nvSpPr>
            <p:spPr bwMode="auto">
              <a:xfrm>
                <a:off x="230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2" name="Oval 445"/>
              <p:cNvSpPr>
                <a:spLocks noChangeArrowheads="1"/>
              </p:cNvSpPr>
              <p:nvPr/>
            </p:nvSpPr>
            <p:spPr bwMode="auto">
              <a:xfrm>
                <a:off x="240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3" name="Oval 446"/>
              <p:cNvSpPr>
                <a:spLocks noChangeArrowheads="1"/>
              </p:cNvSpPr>
              <p:nvPr/>
            </p:nvSpPr>
            <p:spPr bwMode="auto">
              <a:xfrm>
                <a:off x="249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4" name="Oval 447"/>
              <p:cNvSpPr>
                <a:spLocks noChangeArrowheads="1"/>
              </p:cNvSpPr>
              <p:nvPr/>
            </p:nvSpPr>
            <p:spPr bwMode="auto">
              <a:xfrm>
                <a:off x="259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5" name="Oval 448"/>
              <p:cNvSpPr>
                <a:spLocks noChangeArrowheads="1"/>
              </p:cNvSpPr>
              <p:nvPr/>
            </p:nvSpPr>
            <p:spPr bwMode="auto">
              <a:xfrm>
                <a:off x="268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6" name="Oval 449"/>
              <p:cNvSpPr>
                <a:spLocks noChangeArrowheads="1"/>
              </p:cNvSpPr>
              <p:nvPr/>
            </p:nvSpPr>
            <p:spPr bwMode="auto">
              <a:xfrm>
                <a:off x="278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 name="Oval 450"/>
              <p:cNvSpPr>
                <a:spLocks noChangeArrowheads="1"/>
              </p:cNvSpPr>
              <p:nvPr/>
            </p:nvSpPr>
            <p:spPr bwMode="auto">
              <a:xfrm>
                <a:off x="288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8" name="Oval 451"/>
              <p:cNvSpPr>
                <a:spLocks noChangeArrowheads="1"/>
              </p:cNvSpPr>
              <p:nvPr/>
            </p:nvSpPr>
            <p:spPr bwMode="auto">
              <a:xfrm>
                <a:off x="297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9" name="Oval 452"/>
              <p:cNvSpPr>
                <a:spLocks noChangeArrowheads="1"/>
              </p:cNvSpPr>
              <p:nvPr/>
            </p:nvSpPr>
            <p:spPr bwMode="auto">
              <a:xfrm>
                <a:off x="153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0" name="Oval 453"/>
              <p:cNvSpPr>
                <a:spLocks noChangeArrowheads="1"/>
              </p:cNvSpPr>
              <p:nvPr/>
            </p:nvSpPr>
            <p:spPr bwMode="auto">
              <a:xfrm>
                <a:off x="163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1" name="Oval 454"/>
              <p:cNvSpPr>
                <a:spLocks noChangeArrowheads="1"/>
              </p:cNvSpPr>
              <p:nvPr/>
            </p:nvSpPr>
            <p:spPr bwMode="auto">
              <a:xfrm>
                <a:off x="172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2" name="Oval 455"/>
              <p:cNvSpPr>
                <a:spLocks noChangeArrowheads="1"/>
              </p:cNvSpPr>
              <p:nvPr/>
            </p:nvSpPr>
            <p:spPr bwMode="auto">
              <a:xfrm>
                <a:off x="182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3" name="Oval 456"/>
              <p:cNvSpPr>
                <a:spLocks noChangeArrowheads="1"/>
              </p:cNvSpPr>
              <p:nvPr/>
            </p:nvSpPr>
            <p:spPr bwMode="auto">
              <a:xfrm>
                <a:off x="192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4" name="Oval 457"/>
              <p:cNvSpPr>
                <a:spLocks noChangeArrowheads="1"/>
              </p:cNvSpPr>
              <p:nvPr/>
            </p:nvSpPr>
            <p:spPr bwMode="auto">
              <a:xfrm>
                <a:off x="201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5" name="Oval 458"/>
              <p:cNvSpPr>
                <a:spLocks noChangeArrowheads="1"/>
              </p:cNvSpPr>
              <p:nvPr/>
            </p:nvSpPr>
            <p:spPr bwMode="auto">
              <a:xfrm>
                <a:off x="211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6" name="Oval 459"/>
              <p:cNvSpPr>
                <a:spLocks noChangeArrowheads="1"/>
              </p:cNvSpPr>
              <p:nvPr/>
            </p:nvSpPr>
            <p:spPr bwMode="auto">
              <a:xfrm>
                <a:off x="220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 name="Oval 460"/>
              <p:cNvSpPr>
                <a:spLocks noChangeArrowheads="1"/>
              </p:cNvSpPr>
              <p:nvPr/>
            </p:nvSpPr>
            <p:spPr bwMode="auto">
              <a:xfrm>
                <a:off x="230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8" name="Oval 461"/>
              <p:cNvSpPr>
                <a:spLocks noChangeArrowheads="1"/>
              </p:cNvSpPr>
              <p:nvPr/>
            </p:nvSpPr>
            <p:spPr bwMode="auto">
              <a:xfrm>
                <a:off x="240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9" name="Oval 462"/>
              <p:cNvSpPr>
                <a:spLocks noChangeArrowheads="1"/>
              </p:cNvSpPr>
              <p:nvPr/>
            </p:nvSpPr>
            <p:spPr bwMode="auto">
              <a:xfrm>
                <a:off x="249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0" name="Oval 463"/>
              <p:cNvSpPr>
                <a:spLocks noChangeArrowheads="1"/>
              </p:cNvSpPr>
              <p:nvPr/>
            </p:nvSpPr>
            <p:spPr bwMode="auto">
              <a:xfrm>
                <a:off x="259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 name="Oval 464"/>
              <p:cNvSpPr>
                <a:spLocks noChangeArrowheads="1"/>
              </p:cNvSpPr>
              <p:nvPr/>
            </p:nvSpPr>
            <p:spPr bwMode="auto">
              <a:xfrm>
                <a:off x="268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 name="Oval 465"/>
              <p:cNvSpPr>
                <a:spLocks noChangeArrowheads="1"/>
              </p:cNvSpPr>
              <p:nvPr/>
            </p:nvSpPr>
            <p:spPr bwMode="auto">
              <a:xfrm>
                <a:off x="278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3" name="Oval 466"/>
              <p:cNvSpPr>
                <a:spLocks noChangeArrowheads="1"/>
              </p:cNvSpPr>
              <p:nvPr/>
            </p:nvSpPr>
            <p:spPr bwMode="auto">
              <a:xfrm>
                <a:off x="288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 name="Oval 467"/>
              <p:cNvSpPr>
                <a:spLocks noChangeArrowheads="1"/>
              </p:cNvSpPr>
              <p:nvPr/>
            </p:nvSpPr>
            <p:spPr bwMode="auto">
              <a:xfrm>
                <a:off x="297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5" name="Oval 468"/>
              <p:cNvSpPr>
                <a:spLocks noChangeArrowheads="1"/>
              </p:cNvSpPr>
              <p:nvPr/>
            </p:nvSpPr>
            <p:spPr bwMode="auto">
              <a:xfrm>
                <a:off x="153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6" name="Oval 469"/>
              <p:cNvSpPr>
                <a:spLocks noChangeArrowheads="1"/>
              </p:cNvSpPr>
              <p:nvPr/>
            </p:nvSpPr>
            <p:spPr bwMode="auto">
              <a:xfrm>
                <a:off x="163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 name="Oval 470"/>
              <p:cNvSpPr>
                <a:spLocks noChangeArrowheads="1"/>
              </p:cNvSpPr>
              <p:nvPr/>
            </p:nvSpPr>
            <p:spPr bwMode="auto">
              <a:xfrm>
                <a:off x="172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8" name="Oval 471"/>
              <p:cNvSpPr>
                <a:spLocks noChangeArrowheads="1"/>
              </p:cNvSpPr>
              <p:nvPr/>
            </p:nvSpPr>
            <p:spPr bwMode="auto">
              <a:xfrm>
                <a:off x="182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9" name="Oval 472"/>
              <p:cNvSpPr>
                <a:spLocks noChangeArrowheads="1"/>
              </p:cNvSpPr>
              <p:nvPr/>
            </p:nvSpPr>
            <p:spPr bwMode="auto">
              <a:xfrm>
                <a:off x="192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0" name="Oval 473"/>
              <p:cNvSpPr>
                <a:spLocks noChangeArrowheads="1"/>
              </p:cNvSpPr>
              <p:nvPr/>
            </p:nvSpPr>
            <p:spPr bwMode="auto">
              <a:xfrm>
                <a:off x="201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1" name="Oval 474"/>
              <p:cNvSpPr>
                <a:spLocks noChangeArrowheads="1"/>
              </p:cNvSpPr>
              <p:nvPr/>
            </p:nvSpPr>
            <p:spPr bwMode="auto">
              <a:xfrm>
                <a:off x="211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2" name="Oval 475"/>
              <p:cNvSpPr>
                <a:spLocks noChangeArrowheads="1"/>
              </p:cNvSpPr>
              <p:nvPr/>
            </p:nvSpPr>
            <p:spPr bwMode="auto">
              <a:xfrm>
                <a:off x="220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3" name="Oval 476"/>
              <p:cNvSpPr>
                <a:spLocks noChangeArrowheads="1"/>
              </p:cNvSpPr>
              <p:nvPr/>
            </p:nvSpPr>
            <p:spPr bwMode="auto">
              <a:xfrm>
                <a:off x="230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4" name="Oval 477"/>
              <p:cNvSpPr>
                <a:spLocks noChangeArrowheads="1"/>
              </p:cNvSpPr>
              <p:nvPr/>
            </p:nvSpPr>
            <p:spPr bwMode="auto">
              <a:xfrm>
                <a:off x="240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5" name="Oval 478"/>
              <p:cNvSpPr>
                <a:spLocks noChangeArrowheads="1"/>
              </p:cNvSpPr>
              <p:nvPr/>
            </p:nvSpPr>
            <p:spPr bwMode="auto">
              <a:xfrm>
                <a:off x="249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6" name="Oval 479"/>
              <p:cNvSpPr>
                <a:spLocks noChangeArrowheads="1"/>
              </p:cNvSpPr>
              <p:nvPr/>
            </p:nvSpPr>
            <p:spPr bwMode="auto">
              <a:xfrm>
                <a:off x="259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 name="Oval 480"/>
              <p:cNvSpPr>
                <a:spLocks noChangeArrowheads="1"/>
              </p:cNvSpPr>
              <p:nvPr/>
            </p:nvSpPr>
            <p:spPr bwMode="auto">
              <a:xfrm>
                <a:off x="268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 name="Oval 481"/>
              <p:cNvSpPr>
                <a:spLocks noChangeArrowheads="1"/>
              </p:cNvSpPr>
              <p:nvPr/>
            </p:nvSpPr>
            <p:spPr bwMode="auto">
              <a:xfrm>
                <a:off x="278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9" name="Oval 482"/>
              <p:cNvSpPr>
                <a:spLocks noChangeArrowheads="1"/>
              </p:cNvSpPr>
              <p:nvPr/>
            </p:nvSpPr>
            <p:spPr bwMode="auto">
              <a:xfrm>
                <a:off x="288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0" name="Oval 483"/>
              <p:cNvSpPr>
                <a:spLocks noChangeArrowheads="1"/>
              </p:cNvSpPr>
              <p:nvPr/>
            </p:nvSpPr>
            <p:spPr bwMode="auto">
              <a:xfrm>
                <a:off x="297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1" name="Oval 484"/>
              <p:cNvSpPr>
                <a:spLocks noChangeArrowheads="1"/>
              </p:cNvSpPr>
              <p:nvPr/>
            </p:nvSpPr>
            <p:spPr bwMode="auto">
              <a:xfrm>
                <a:off x="153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2" name="Oval 485"/>
              <p:cNvSpPr>
                <a:spLocks noChangeArrowheads="1"/>
              </p:cNvSpPr>
              <p:nvPr/>
            </p:nvSpPr>
            <p:spPr bwMode="auto">
              <a:xfrm>
                <a:off x="163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3" name="Oval 486"/>
              <p:cNvSpPr>
                <a:spLocks noChangeArrowheads="1"/>
              </p:cNvSpPr>
              <p:nvPr/>
            </p:nvSpPr>
            <p:spPr bwMode="auto">
              <a:xfrm>
                <a:off x="172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4" name="Oval 487"/>
              <p:cNvSpPr>
                <a:spLocks noChangeArrowheads="1"/>
              </p:cNvSpPr>
              <p:nvPr/>
            </p:nvSpPr>
            <p:spPr bwMode="auto">
              <a:xfrm>
                <a:off x="182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5" name="Oval 488"/>
              <p:cNvSpPr>
                <a:spLocks noChangeArrowheads="1"/>
              </p:cNvSpPr>
              <p:nvPr/>
            </p:nvSpPr>
            <p:spPr bwMode="auto">
              <a:xfrm>
                <a:off x="192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6" name="Oval 489"/>
              <p:cNvSpPr>
                <a:spLocks noChangeArrowheads="1"/>
              </p:cNvSpPr>
              <p:nvPr/>
            </p:nvSpPr>
            <p:spPr bwMode="auto">
              <a:xfrm>
                <a:off x="201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 name="Oval 490"/>
              <p:cNvSpPr>
                <a:spLocks noChangeArrowheads="1"/>
              </p:cNvSpPr>
              <p:nvPr/>
            </p:nvSpPr>
            <p:spPr bwMode="auto">
              <a:xfrm>
                <a:off x="211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 name="Oval 491"/>
              <p:cNvSpPr>
                <a:spLocks noChangeArrowheads="1"/>
              </p:cNvSpPr>
              <p:nvPr/>
            </p:nvSpPr>
            <p:spPr bwMode="auto">
              <a:xfrm>
                <a:off x="220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9" name="Oval 492"/>
              <p:cNvSpPr>
                <a:spLocks noChangeArrowheads="1"/>
              </p:cNvSpPr>
              <p:nvPr/>
            </p:nvSpPr>
            <p:spPr bwMode="auto">
              <a:xfrm>
                <a:off x="230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0" name="Oval 493"/>
              <p:cNvSpPr>
                <a:spLocks noChangeArrowheads="1"/>
              </p:cNvSpPr>
              <p:nvPr/>
            </p:nvSpPr>
            <p:spPr bwMode="auto">
              <a:xfrm>
                <a:off x="240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1" name="Oval 494"/>
              <p:cNvSpPr>
                <a:spLocks noChangeArrowheads="1"/>
              </p:cNvSpPr>
              <p:nvPr/>
            </p:nvSpPr>
            <p:spPr bwMode="auto">
              <a:xfrm>
                <a:off x="249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2" name="Oval 495"/>
              <p:cNvSpPr>
                <a:spLocks noChangeArrowheads="1"/>
              </p:cNvSpPr>
              <p:nvPr/>
            </p:nvSpPr>
            <p:spPr bwMode="auto">
              <a:xfrm>
                <a:off x="259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3" name="Oval 496"/>
              <p:cNvSpPr>
                <a:spLocks noChangeArrowheads="1"/>
              </p:cNvSpPr>
              <p:nvPr/>
            </p:nvSpPr>
            <p:spPr bwMode="auto">
              <a:xfrm>
                <a:off x="268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4" name="Oval 497"/>
              <p:cNvSpPr>
                <a:spLocks noChangeArrowheads="1"/>
              </p:cNvSpPr>
              <p:nvPr/>
            </p:nvSpPr>
            <p:spPr bwMode="auto">
              <a:xfrm>
                <a:off x="278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5" name="Oval 498"/>
              <p:cNvSpPr>
                <a:spLocks noChangeArrowheads="1"/>
              </p:cNvSpPr>
              <p:nvPr/>
            </p:nvSpPr>
            <p:spPr bwMode="auto">
              <a:xfrm>
                <a:off x="288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6" name="Oval 499"/>
              <p:cNvSpPr>
                <a:spLocks noChangeArrowheads="1"/>
              </p:cNvSpPr>
              <p:nvPr/>
            </p:nvSpPr>
            <p:spPr bwMode="auto">
              <a:xfrm>
                <a:off x="297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7" name="Oval 500"/>
              <p:cNvSpPr>
                <a:spLocks noChangeArrowheads="1"/>
              </p:cNvSpPr>
              <p:nvPr/>
            </p:nvSpPr>
            <p:spPr bwMode="auto">
              <a:xfrm>
                <a:off x="153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 name="Oval 501"/>
              <p:cNvSpPr>
                <a:spLocks noChangeArrowheads="1"/>
              </p:cNvSpPr>
              <p:nvPr/>
            </p:nvSpPr>
            <p:spPr bwMode="auto">
              <a:xfrm>
                <a:off x="163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9" name="Oval 502"/>
              <p:cNvSpPr>
                <a:spLocks noChangeArrowheads="1"/>
              </p:cNvSpPr>
              <p:nvPr/>
            </p:nvSpPr>
            <p:spPr bwMode="auto">
              <a:xfrm>
                <a:off x="172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0" name="Oval 503"/>
              <p:cNvSpPr>
                <a:spLocks noChangeArrowheads="1"/>
              </p:cNvSpPr>
              <p:nvPr/>
            </p:nvSpPr>
            <p:spPr bwMode="auto">
              <a:xfrm>
                <a:off x="182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1" name="Oval 504"/>
              <p:cNvSpPr>
                <a:spLocks noChangeArrowheads="1"/>
              </p:cNvSpPr>
              <p:nvPr/>
            </p:nvSpPr>
            <p:spPr bwMode="auto">
              <a:xfrm>
                <a:off x="192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2" name="Oval 505"/>
              <p:cNvSpPr>
                <a:spLocks noChangeArrowheads="1"/>
              </p:cNvSpPr>
              <p:nvPr/>
            </p:nvSpPr>
            <p:spPr bwMode="auto">
              <a:xfrm>
                <a:off x="201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3" name="Oval 506"/>
              <p:cNvSpPr>
                <a:spLocks noChangeArrowheads="1"/>
              </p:cNvSpPr>
              <p:nvPr/>
            </p:nvSpPr>
            <p:spPr bwMode="auto">
              <a:xfrm>
                <a:off x="211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4" name="Oval 507"/>
              <p:cNvSpPr>
                <a:spLocks noChangeArrowheads="1"/>
              </p:cNvSpPr>
              <p:nvPr/>
            </p:nvSpPr>
            <p:spPr bwMode="auto">
              <a:xfrm>
                <a:off x="220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5" name="Oval 508"/>
              <p:cNvSpPr>
                <a:spLocks noChangeArrowheads="1"/>
              </p:cNvSpPr>
              <p:nvPr/>
            </p:nvSpPr>
            <p:spPr bwMode="auto">
              <a:xfrm>
                <a:off x="230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6" name="Oval 509"/>
              <p:cNvSpPr>
                <a:spLocks noChangeArrowheads="1"/>
              </p:cNvSpPr>
              <p:nvPr/>
            </p:nvSpPr>
            <p:spPr bwMode="auto">
              <a:xfrm>
                <a:off x="240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7" name="Oval 510"/>
              <p:cNvSpPr>
                <a:spLocks noChangeArrowheads="1"/>
              </p:cNvSpPr>
              <p:nvPr/>
            </p:nvSpPr>
            <p:spPr bwMode="auto">
              <a:xfrm>
                <a:off x="249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 name="Oval 511"/>
              <p:cNvSpPr>
                <a:spLocks noChangeArrowheads="1"/>
              </p:cNvSpPr>
              <p:nvPr/>
            </p:nvSpPr>
            <p:spPr bwMode="auto">
              <a:xfrm>
                <a:off x="259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 name="Oval 512"/>
              <p:cNvSpPr>
                <a:spLocks noChangeArrowheads="1"/>
              </p:cNvSpPr>
              <p:nvPr/>
            </p:nvSpPr>
            <p:spPr bwMode="auto">
              <a:xfrm>
                <a:off x="268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0" name="Oval 513"/>
              <p:cNvSpPr>
                <a:spLocks noChangeArrowheads="1"/>
              </p:cNvSpPr>
              <p:nvPr/>
            </p:nvSpPr>
            <p:spPr bwMode="auto">
              <a:xfrm>
                <a:off x="278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1" name="Oval 514"/>
              <p:cNvSpPr>
                <a:spLocks noChangeArrowheads="1"/>
              </p:cNvSpPr>
              <p:nvPr/>
            </p:nvSpPr>
            <p:spPr bwMode="auto">
              <a:xfrm>
                <a:off x="288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2" name="Oval 515"/>
              <p:cNvSpPr>
                <a:spLocks noChangeArrowheads="1"/>
              </p:cNvSpPr>
              <p:nvPr/>
            </p:nvSpPr>
            <p:spPr bwMode="auto">
              <a:xfrm>
                <a:off x="297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3" name="Oval 516"/>
              <p:cNvSpPr>
                <a:spLocks noChangeArrowheads="1"/>
              </p:cNvSpPr>
              <p:nvPr/>
            </p:nvSpPr>
            <p:spPr bwMode="auto">
              <a:xfrm>
                <a:off x="153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4" name="Oval 517"/>
              <p:cNvSpPr>
                <a:spLocks noChangeArrowheads="1"/>
              </p:cNvSpPr>
              <p:nvPr/>
            </p:nvSpPr>
            <p:spPr bwMode="auto">
              <a:xfrm>
                <a:off x="163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5" name="Oval 518"/>
              <p:cNvSpPr>
                <a:spLocks noChangeArrowheads="1"/>
              </p:cNvSpPr>
              <p:nvPr/>
            </p:nvSpPr>
            <p:spPr bwMode="auto">
              <a:xfrm>
                <a:off x="172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6" name="Oval 519"/>
              <p:cNvSpPr>
                <a:spLocks noChangeArrowheads="1"/>
              </p:cNvSpPr>
              <p:nvPr/>
            </p:nvSpPr>
            <p:spPr bwMode="auto">
              <a:xfrm>
                <a:off x="182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7" name="Oval 520"/>
              <p:cNvSpPr>
                <a:spLocks noChangeArrowheads="1"/>
              </p:cNvSpPr>
              <p:nvPr/>
            </p:nvSpPr>
            <p:spPr bwMode="auto">
              <a:xfrm>
                <a:off x="192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 name="Oval 521"/>
              <p:cNvSpPr>
                <a:spLocks noChangeArrowheads="1"/>
              </p:cNvSpPr>
              <p:nvPr/>
            </p:nvSpPr>
            <p:spPr bwMode="auto">
              <a:xfrm>
                <a:off x="201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 name="Oval 522"/>
              <p:cNvSpPr>
                <a:spLocks noChangeArrowheads="1"/>
              </p:cNvSpPr>
              <p:nvPr/>
            </p:nvSpPr>
            <p:spPr bwMode="auto">
              <a:xfrm>
                <a:off x="211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0" name="Oval 523"/>
              <p:cNvSpPr>
                <a:spLocks noChangeArrowheads="1"/>
              </p:cNvSpPr>
              <p:nvPr/>
            </p:nvSpPr>
            <p:spPr bwMode="auto">
              <a:xfrm>
                <a:off x="220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1" name="Oval 524"/>
              <p:cNvSpPr>
                <a:spLocks noChangeArrowheads="1"/>
              </p:cNvSpPr>
              <p:nvPr/>
            </p:nvSpPr>
            <p:spPr bwMode="auto">
              <a:xfrm>
                <a:off x="230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2" name="Oval 525"/>
              <p:cNvSpPr>
                <a:spLocks noChangeArrowheads="1"/>
              </p:cNvSpPr>
              <p:nvPr/>
            </p:nvSpPr>
            <p:spPr bwMode="auto">
              <a:xfrm>
                <a:off x="240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3" name="Oval 526"/>
              <p:cNvSpPr>
                <a:spLocks noChangeArrowheads="1"/>
              </p:cNvSpPr>
              <p:nvPr/>
            </p:nvSpPr>
            <p:spPr bwMode="auto">
              <a:xfrm>
                <a:off x="249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4" name="Oval 527"/>
              <p:cNvSpPr>
                <a:spLocks noChangeArrowheads="1"/>
              </p:cNvSpPr>
              <p:nvPr/>
            </p:nvSpPr>
            <p:spPr bwMode="auto">
              <a:xfrm>
                <a:off x="259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5" name="Oval 528"/>
              <p:cNvSpPr>
                <a:spLocks noChangeArrowheads="1"/>
              </p:cNvSpPr>
              <p:nvPr/>
            </p:nvSpPr>
            <p:spPr bwMode="auto">
              <a:xfrm>
                <a:off x="268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6" name="Oval 529"/>
              <p:cNvSpPr>
                <a:spLocks noChangeArrowheads="1"/>
              </p:cNvSpPr>
              <p:nvPr/>
            </p:nvSpPr>
            <p:spPr bwMode="auto">
              <a:xfrm>
                <a:off x="278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7" name="Oval 530"/>
              <p:cNvSpPr>
                <a:spLocks noChangeArrowheads="1"/>
              </p:cNvSpPr>
              <p:nvPr/>
            </p:nvSpPr>
            <p:spPr bwMode="auto">
              <a:xfrm>
                <a:off x="288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 name="Oval 531"/>
              <p:cNvSpPr>
                <a:spLocks noChangeArrowheads="1"/>
              </p:cNvSpPr>
              <p:nvPr/>
            </p:nvSpPr>
            <p:spPr bwMode="auto">
              <a:xfrm>
                <a:off x="297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 name="Oval 532"/>
              <p:cNvSpPr>
                <a:spLocks noChangeArrowheads="1"/>
              </p:cNvSpPr>
              <p:nvPr/>
            </p:nvSpPr>
            <p:spPr bwMode="auto">
              <a:xfrm>
                <a:off x="153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0" name="Oval 533"/>
              <p:cNvSpPr>
                <a:spLocks noChangeArrowheads="1"/>
              </p:cNvSpPr>
              <p:nvPr/>
            </p:nvSpPr>
            <p:spPr bwMode="auto">
              <a:xfrm>
                <a:off x="163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1" name="Oval 534"/>
              <p:cNvSpPr>
                <a:spLocks noChangeArrowheads="1"/>
              </p:cNvSpPr>
              <p:nvPr/>
            </p:nvSpPr>
            <p:spPr bwMode="auto">
              <a:xfrm>
                <a:off x="172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2" name="Oval 535"/>
              <p:cNvSpPr>
                <a:spLocks noChangeArrowheads="1"/>
              </p:cNvSpPr>
              <p:nvPr/>
            </p:nvSpPr>
            <p:spPr bwMode="auto">
              <a:xfrm>
                <a:off x="182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3" name="Oval 536"/>
              <p:cNvSpPr>
                <a:spLocks noChangeArrowheads="1"/>
              </p:cNvSpPr>
              <p:nvPr/>
            </p:nvSpPr>
            <p:spPr bwMode="auto">
              <a:xfrm>
                <a:off x="192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4" name="Oval 537"/>
              <p:cNvSpPr>
                <a:spLocks noChangeArrowheads="1"/>
              </p:cNvSpPr>
              <p:nvPr/>
            </p:nvSpPr>
            <p:spPr bwMode="auto">
              <a:xfrm>
                <a:off x="201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5" name="Oval 538"/>
              <p:cNvSpPr>
                <a:spLocks noChangeArrowheads="1"/>
              </p:cNvSpPr>
              <p:nvPr/>
            </p:nvSpPr>
            <p:spPr bwMode="auto">
              <a:xfrm>
                <a:off x="211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6" name="Oval 539"/>
              <p:cNvSpPr>
                <a:spLocks noChangeArrowheads="1"/>
              </p:cNvSpPr>
              <p:nvPr/>
            </p:nvSpPr>
            <p:spPr bwMode="auto">
              <a:xfrm>
                <a:off x="220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7" name="Oval 540"/>
              <p:cNvSpPr>
                <a:spLocks noChangeArrowheads="1"/>
              </p:cNvSpPr>
              <p:nvPr/>
            </p:nvSpPr>
            <p:spPr bwMode="auto">
              <a:xfrm>
                <a:off x="230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8" name="Oval 541"/>
              <p:cNvSpPr>
                <a:spLocks noChangeArrowheads="1"/>
              </p:cNvSpPr>
              <p:nvPr/>
            </p:nvSpPr>
            <p:spPr bwMode="auto">
              <a:xfrm>
                <a:off x="240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 name="Oval 542"/>
              <p:cNvSpPr>
                <a:spLocks noChangeArrowheads="1"/>
              </p:cNvSpPr>
              <p:nvPr/>
            </p:nvSpPr>
            <p:spPr bwMode="auto">
              <a:xfrm>
                <a:off x="249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 name="Oval 543"/>
              <p:cNvSpPr>
                <a:spLocks noChangeArrowheads="1"/>
              </p:cNvSpPr>
              <p:nvPr/>
            </p:nvSpPr>
            <p:spPr bwMode="auto">
              <a:xfrm>
                <a:off x="259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1" name="Oval 544"/>
              <p:cNvSpPr>
                <a:spLocks noChangeArrowheads="1"/>
              </p:cNvSpPr>
              <p:nvPr/>
            </p:nvSpPr>
            <p:spPr bwMode="auto">
              <a:xfrm>
                <a:off x="268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2" name="Oval 545"/>
              <p:cNvSpPr>
                <a:spLocks noChangeArrowheads="1"/>
              </p:cNvSpPr>
              <p:nvPr/>
            </p:nvSpPr>
            <p:spPr bwMode="auto">
              <a:xfrm>
                <a:off x="278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3" name="Oval 546"/>
              <p:cNvSpPr>
                <a:spLocks noChangeArrowheads="1"/>
              </p:cNvSpPr>
              <p:nvPr/>
            </p:nvSpPr>
            <p:spPr bwMode="auto">
              <a:xfrm>
                <a:off x="288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4" name="Oval 547"/>
              <p:cNvSpPr>
                <a:spLocks noChangeArrowheads="1"/>
              </p:cNvSpPr>
              <p:nvPr/>
            </p:nvSpPr>
            <p:spPr bwMode="auto">
              <a:xfrm>
                <a:off x="297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5" name="Oval 548"/>
              <p:cNvSpPr>
                <a:spLocks noChangeArrowheads="1"/>
              </p:cNvSpPr>
              <p:nvPr/>
            </p:nvSpPr>
            <p:spPr bwMode="auto">
              <a:xfrm>
                <a:off x="307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6" name="Oval 549"/>
              <p:cNvSpPr>
                <a:spLocks noChangeArrowheads="1"/>
              </p:cNvSpPr>
              <p:nvPr/>
            </p:nvSpPr>
            <p:spPr bwMode="auto">
              <a:xfrm>
                <a:off x="307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7" name="Oval 550"/>
              <p:cNvSpPr>
                <a:spLocks noChangeArrowheads="1"/>
              </p:cNvSpPr>
              <p:nvPr/>
            </p:nvSpPr>
            <p:spPr bwMode="auto">
              <a:xfrm>
                <a:off x="307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8" name="Oval 551"/>
              <p:cNvSpPr>
                <a:spLocks noChangeArrowheads="1"/>
              </p:cNvSpPr>
              <p:nvPr/>
            </p:nvSpPr>
            <p:spPr bwMode="auto">
              <a:xfrm>
                <a:off x="307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 name="Oval 552"/>
              <p:cNvSpPr>
                <a:spLocks noChangeArrowheads="1"/>
              </p:cNvSpPr>
              <p:nvPr/>
            </p:nvSpPr>
            <p:spPr bwMode="auto">
              <a:xfrm>
                <a:off x="307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0" name="Oval 553"/>
              <p:cNvSpPr>
                <a:spLocks noChangeArrowheads="1"/>
              </p:cNvSpPr>
              <p:nvPr/>
            </p:nvSpPr>
            <p:spPr bwMode="auto">
              <a:xfrm>
                <a:off x="307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1" name="Oval 554"/>
              <p:cNvSpPr>
                <a:spLocks noChangeArrowheads="1"/>
              </p:cNvSpPr>
              <p:nvPr/>
            </p:nvSpPr>
            <p:spPr bwMode="auto">
              <a:xfrm>
                <a:off x="307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2" name="Oval 555"/>
              <p:cNvSpPr>
                <a:spLocks noChangeArrowheads="1"/>
              </p:cNvSpPr>
              <p:nvPr/>
            </p:nvSpPr>
            <p:spPr bwMode="auto">
              <a:xfrm>
                <a:off x="307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3" name="Oval 556"/>
              <p:cNvSpPr>
                <a:spLocks noChangeArrowheads="1"/>
              </p:cNvSpPr>
              <p:nvPr/>
            </p:nvSpPr>
            <p:spPr bwMode="auto">
              <a:xfrm>
                <a:off x="307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4" name="Oval 557"/>
              <p:cNvSpPr>
                <a:spLocks noChangeArrowheads="1"/>
              </p:cNvSpPr>
              <p:nvPr/>
            </p:nvSpPr>
            <p:spPr bwMode="auto">
              <a:xfrm>
                <a:off x="307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5" name="Oval 558"/>
              <p:cNvSpPr>
                <a:spLocks noChangeArrowheads="1"/>
              </p:cNvSpPr>
              <p:nvPr/>
            </p:nvSpPr>
            <p:spPr bwMode="auto">
              <a:xfrm>
                <a:off x="307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6" name="Oval 559"/>
              <p:cNvSpPr>
                <a:spLocks noChangeArrowheads="1"/>
              </p:cNvSpPr>
              <p:nvPr/>
            </p:nvSpPr>
            <p:spPr bwMode="auto">
              <a:xfrm>
                <a:off x="307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7" name="Oval 560"/>
              <p:cNvSpPr>
                <a:spLocks noChangeArrowheads="1"/>
              </p:cNvSpPr>
              <p:nvPr/>
            </p:nvSpPr>
            <p:spPr bwMode="auto">
              <a:xfrm>
                <a:off x="307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8" name="Oval 561"/>
              <p:cNvSpPr>
                <a:spLocks noChangeArrowheads="1"/>
              </p:cNvSpPr>
              <p:nvPr/>
            </p:nvSpPr>
            <p:spPr bwMode="auto">
              <a:xfrm>
                <a:off x="307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 name="Oval 562"/>
              <p:cNvSpPr>
                <a:spLocks noChangeArrowheads="1"/>
              </p:cNvSpPr>
              <p:nvPr/>
            </p:nvSpPr>
            <p:spPr bwMode="auto">
              <a:xfrm>
                <a:off x="307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 name="Oval 563"/>
              <p:cNvSpPr>
                <a:spLocks noChangeArrowheads="1"/>
              </p:cNvSpPr>
              <p:nvPr/>
            </p:nvSpPr>
            <p:spPr bwMode="auto">
              <a:xfrm>
                <a:off x="307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 name="Oval 564"/>
              <p:cNvSpPr>
                <a:spLocks noChangeArrowheads="1"/>
              </p:cNvSpPr>
              <p:nvPr/>
            </p:nvSpPr>
            <p:spPr bwMode="auto">
              <a:xfrm>
                <a:off x="307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2" name="Oval 565"/>
              <p:cNvSpPr>
                <a:spLocks noChangeArrowheads="1"/>
              </p:cNvSpPr>
              <p:nvPr/>
            </p:nvSpPr>
            <p:spPr bwMode="auto">
              <a:xfrm>
                <a:off x="316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 name="Oval 566"/>
              <p:cNvSpPr>
                <a:spLocks noChangeArrowheads="1"/>
              </p:cNvSpPr>
              <p:nvPr/>
            </p:nvSpPr>
            <p:spPr bwMode="auto">
              <a:xfrm>
                <a:off x="316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 name="Oval 567"/>
              <p:cNvSpPr>
                <a:spLocks noChangeArrowheads="1"/>
              </p:cNvSpPr>
              <p:nvPr/>
            </p:nvSpPr>
            <p:spPr bwMode="auto">
              <a:xfrm>
                <a:off x="316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 name="Oval 568"/>
              <p:cNvSpPr>
                <a:spLocks noChangeArrowheads="1"/>
              </p:cNvSpPr>
              <p:nvPr/>
            </p:nvSpPr>
            <p:spPr bwMode="auto">
              <a:xfrm>
                <a:off x="316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6" name="Oval 569"/>
              <p:cNvSpPr>
                <a:spLocks noChangeArrowheads="1"/>
              </p:cNvSpPr>
              <p:nvPr/>
            </p:nvSpPr>
            <p:spPr bwMode="auto">
              <a:xfrm>
                <a:off x="316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7" name="Oval 570"/>
              <p:cNvSpPr>
                <a:spLocks noChangeArrowheads="1"/>
              </p:cNvSpPr>
              <p:nvPr/>
            </p:nvSpPr>
            <p:spPr bwMode="auto">
              <a:xfrm>
                <a:off x="316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8" name="Oval 571"/>
              <p:cNvSpPr>
                <a:spLocks noChangeArrowheads="1"/>
              </p:cNvSpPr>
              <p:nvPr/>
            </p:nvSpPr>
            <p:spPr bwMode="auto">
              <a:xfrm>
                <a:off x="316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 name="Oval 572"/>
              <p:cNvSpPr>
                <a:spLocks noChangeArrowheads="1"/>
              </p:cNvSpPr>
              <p:nvPr/>
            </p:nvSpPr>
            <p:spPr bwMode="auto">
              <a:xfrm>
                <a:off x="316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0" name="Oval 573"/>
              <p:cNvSpPr>
                <a:spLocks noChangeArrowheads="1"/>
              </p:cNvSpPr>
              <p:nvPr/>
            </p:nvSpPr>
            <p:spPr bwMode="auto">
              <a:xfrm>
                <a:off x="316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1" name="Oval 574"/>
              <p:cNvSpPr>
                <a:spLocks noChangeArrowheads="1"/>
              </p:cNvSpPr>
              <p:nvPr/>
            </p:nvSpPr>
            <p:spPr bwMode="auto">
              <a:xfrm>
                <a:off x="326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2" name="Oval 575"/>
              <p:cNvSpPr>
                <a:spLocks noChangeArrowheads="1"/>
              </p:cNvSpPr>
              <p:nvPr/>
            </p:nvSpPr>
            <p:spPr bwMode="auto">
              <a:xfrm>
                <a:off x="326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3" name="Oval 576"/>
              <p:cNvSpPr>
                <a:spLocks noChangeArrowheads="1"/>
              </p:cNvSpPr>
              <p:nvPr/>
            </p:nvSpPr>
            <p:spPr bwMode="auto">
              <a:xfrm>
                <a:off x="326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4" name="Oval 577"/>
              <p:cNvSpPr>
                <a:spLocks noChangeArrowheads="1"/>
              </p:cNvSpPr>
              <p:nvPr/>
            </p:nvSpPr>
            <p:spPr bwMode="auto">
              <a:xfrm>
                <a:off x="326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5" name="Oval 578"/>
              <p:cNvSpPr>
                <a:spLocks noChangeArrowheads="1"/>
              </p:cNvSpPr>
              <p:nvPr/>
            </p:nvSpPr>
            <p:spPr bwMode="auto">
              <a:xfrm>
                <a:off x="326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6" name="Oval 579"/>
              <p:cNvSpPr>
                <a:spLocks noChangeArrowheads="1"/>
              </p:cNvSpPr>
              <p:nvPr/>
            </p:nvSpPr>
            <p:spPr bwMode="auto">
              <a:xfrm>
                <a:off x="326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7" name="Oval 580"/>
              <p:cNvSpPr>
                <a:spLocks noChangeArrowheads="1"/>
              </p:cNvSpPr>
              <p:nvPr/>
            </p:nvSpPr>
            <p:spPr bwMode="auto">
              <a:xfrm>
                <a:off x="326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8" name="Oval 581"/>
              <p:cNvSpPr>
                <a:spLocks noChangeArrowheads="1"/>
              </p:cNvSpPr>
              <p:nvPr/>
            </p:nvSpPr>
            <p:spPr bwMode="auto">
              <a:xfrm>
                <a:off x="326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9" name="Oval 582"/>
              <p:cNvSpPr>
                <a:spLocks noChangeArrowheads="1"/>
              </p:cNvSpPr>
              <p:nvPr/>
            </p:nvSpPr>
            <p:spPr bwMode="auto">
              <a:xfrm>
                <a:off x="326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 name="Oval 583"/>
              <p:cNvSpPr>
                <a:spLocks noChangeArrowheads="1"/>
              </p:cNvSpPr>
              <p:nvPr/>
            </p:nvSpPr>
            <p:spPr bwMode="auto">
              <a:xfrm>
                <a:off x="336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1" name="Oval 584"/>
              <p:cNvSpPr>
                <a:spLocks noChangeArrowheads="1"/>
              </p:cNvSpPr>
              <p:nvPr/>
            </p:nvSpPr>
            <p:spPr bwMode="auto">
              <a:xfrm>
                <a:off x="336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2" name="Oval 585"/>
              <p:cNvSpPr>
                <a:spLocks noChangeArrowheads="1"/>
              </p:cNvSpPr>
              <p:nvPr/>
            </p:nvSpPr>
            <p:spPr bwMode="auto">
              <a:xfrm>
                <a:off x="336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3" name="Oval 586"/>
              <p:cNvSpPr>
                <a:spLocks noChangeArrowheads="1"/>
              </p:cNvSpPr>
              <p:nvPr/>
            </p:nvSpPr>
            <p:spPr bwMode="auto">
              <a:xfrm>
                <a:off x="336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4" name="Oval 587"/>
              <p:cNvSpPr>
                <a:spLocks noChangeArrowheads="1"/>
              </p:cNvSpPr>
              <p:nvPr/>
            </p:nvSpPr>
            <p:spPr bwMode="auto">
              <a:xfrm>
                <a:off x="336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5" name="Oval 588"/>
              <p:cNvSpPr>
                <a:spLocks noChangeArrowheads="1"/>
              </p:cNvSpPr>
              <p:nvPr/>
            </p:nvSpPr>
            <p:spPr bwMode="auto">
              <a:xfrm>
                <a:off x="336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6" name="Oval 589"/>
              <p:cNvSpPr>
                <a:spLocks noChangeArrowheads="1"/>
              </p:cNvSpPr>
              <p:nvPr/>
            </p:nvSpPr>
            <p:spPr bwMode="auto">
              <a:xfrm>
                <a:off x="336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7" name="Oval 590"/>
              <p:cNvSpPr>
                <a:spLocks noChangeArrowheads="1"/>
              </p:cNvSpPr>
              <p:nvPr/>
            </p:nvSpPr>
            <p:spPr bwMode="auto">
              <a:xfrm>
                <a:off x="336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8" name="Oval 591"/>
              <p:cNvSpPr>
                <a:spLocks noChangeArrowheads="1"/>
              </p:cNvSpPr>
              <p:nvPr/>
            </p:nvSpPr>
            <p:spPr bwMode="auto">
              <a:xfrm>
                <a:off x="336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9" name="Oval 592"/>
              <p:cNvSpPr>
                <a:spLocks noChangeArrowheads="1"/>
              </p:cNvSpPr>
              <p:nvPr/>
            </p:nvSpPr>
            <p:spPr bwMode="auto">
              <a:xfrm>
                <a:off x="345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 name="Oval 593"/>
              <p:cNvSpPr>
                <a:spLocks noChangeArrowheads="1"/>
              </p:cNvSpPr>
              <p:nvPr/>
            </p:nvSpPr>
            <p:spPr bwMode="auto">
              <a:xfrm>
                <a:off x="345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 name="Oval 594"/>
              <p:cNvSpPr>
                <a:spLocks noChangeArrowheads="1"/>
              </p:cNvSpPr>
              <p:nvPr/>
            </p:nvSpPr>
            <p:spPr bwMode="auto">
              <a:xfrm>
                <a:off x="345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2" name="Oval 595"/>
              <p:cNvSpPr>
                <a:spLocks noChangeArrowheads="1"/>
              </p:cNvSpPr>
              <p:nvPr/>
            </p:nvSpPr>
            <p:spPr bwMode="auto">
              <a:xfrm>
                <a:off x="345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3" name="Oval 596"/>
              <p:cNvSpPr>
                <a:spLocks noChangeArrowheads="1"/>
              </p:cNvSpPr>
              <p:nvPr/>
            </p:nvSpPr>
            <p:spPr bwMode="auto">
              <a:xfrm>
                <a:off x="345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4" name="Oval 597"/>
              <p:cNvSpPr>
                <a:spLocks noChangeArrowheads="1"/>
              </p:cNvSpPr>
              <p:nvPr/>
            </p:nvSpPr>
            <p:spPr bwMode="auto">
              <a:xfrm>
                <a:off x="345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5" name="Oval 598"/>
              <p:cNvSpPr>
                <a:spLocks noChangeArrowheads="1"/>
              </p:cNvSpPr>
              <p:nvPr/>
            </p:nvSpPr>
            <p:spPr bwMode="auto">
              <a:xfrm>
                <a:off x="345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6" name="Oval 599"/>
              <p:cNvSpPr>
                <a:spLocks noChangeArrowheads="1"/>
              </p:cNvSpPr>
              <p:nvPr/>
            </p:nvSpPr>
            <p:spPr bwMode="auto">
              <a:xfrm>
                <a:off x="345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7" name="Oval 600"/>
              <p:cNvSpPr>
                <a:spLocks noChangeArrowheads="1"/>
              </p:cNvSpPr>
              <p:nvPr/>
            </p:nvSpPr>
            <p:spPr bwMode="auto">
              <a:xfrm>
                <a:off x="345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8" name="Group 601"/>
            <p:cNvGrpSpPr>
              <a:grpSpLocks/>
            </p:cNvGrpSpPr>
            <p:nvPr/>
          </p:nvGrpSpPr>
          <p:grpSpPr bwMode="auto">
            <a:xfrm>
              <a:off x="913" y="2397"/>
              <a:ext cx="1565" cy="475"/>
              <a:chOff x="1008" y="1536"/>
              <a:chExt cx="1576" cy="644"/>
            </a:xfrm>
          </p:grpSpPr>
          <p:sp>
            <p:nvSpPr>
              <p:cNvPr id="52" name="Rectangle 602"/>
              <p:cNvSpPr>
                <a:spLocks noChangeArrowheads="1"/>
              </p:cNvSpPr>
              <p:nvPr/>
            </p:nvSpPr>
            <p:spPr bwMode="auto">
              <a:xfrm>
                <a:off x="1009" y="1537"/>
                <a:ext cx="1575" cy="643"/>
              </a:xfrm>
              <a:prstGeom prst="rect">
                <a:avLst/>
              </a:prstGeom>
              <a:solidFill>
                <a:srgbClr val="BBE0E3"/>
              </a:solidFill>
              <a:ln w="25400">
                <a:solidFill>
                  <a:srgbClr val="0000FF"/>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Oval 603"/>
              <p:cNvSpPr>
                <a:spLocks noChangeArrowheads="1"/>
              </p:cNvSpPr>
              <p:nvPr/>
            </p:nvSpPr>
            <p:spPr bwMode="auto">
              <a:xfrm>
                <a:off x="1008"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 name="Oval 604"/>
              <p:cNvSpPr>
                <a:spLocks noChangeArrowheads="1"/>
              </p:cNvSpPr>
              <p:nvPr/>
            </p:nvSpPr>
            <p:spPr bwMode="auto">
              <a:xfrm>
                <a:off x="1083"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Oval 605"/>
              <p:cNvSpPr>
                <a:spLocks noChangeArrowheads="1"/>
              </p:cNvSpPr>
              <p:nvPr/>
            </p:nvSpPr>
            <p:spPr bwMode="auto">
              <a:xfrm>
                <a:off x="1158"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Oval 606"/>
              <p:cNvSpPr>
                <a:spLocks noChangeArrowheads="1"/>
              </p:cNvSpPr>
              <p:nvPr/>
            </p:nvSpPr>
            <p:spPr bwMode="auto">
              <a:xfrm>
                <a:off x="1232"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Oval 607"/>
              <p:cNvSpPr>
                <a:spLocks noChangeArrowheads="1"/>
              </p:cNvSpPr>
              <p:nvPr/>
            </p:nvSpPr>
            <p:spPr bwMode="auto">
              <a:xfrm>
                <a:off x="1307"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Oval 608"/>
              <p:cNvSpPr>
                <a:spLocks noChangeArrowheads="1"/>
              </p:cNvSpPr>
              <p:nvPr/>
            </p:nvSpPr>
            <p:spPr bwMode="auto">
              <a:xfrm>
                <a:off x="1382"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Oval 609"/>
              <p:cNvSpPr>
                <a:spLocks noChangeArrowheads="1"/>
              </p:cNvSpPr>
              <p:nvPr/>
            </p:nvSpPr>
            <p:spPr bwMode="auto">
              <a:xfrm>
                <a:off x="1457"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Oval 610"/>
              <p:cNvSpPr>
                <a:spLocks noChangeArrowheads="1"/>
              </p:cNvSpPr>
              <p:nvPr/>
            </p:nvSpPr>
            <p:spPr bwMode="auto">
              <a:xfrm>
                <a:off x="1532"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Oval 611"/>
              <p:cNvSpPr>
                <a:spLocks noChangeArrowheads="1"/>
              </p:cNvSpPr>
              <p:nvPr/>
            </p:nvSpPr>
            <p:spPr bwMode="auto">
              <a:xfrm>
                <a:off x="1606"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 name="Oval 612"/>
              <p:cNvSpPr>
                <a:spLocks noChangeArrowheads="1"/>
              </p:cNvSpPr>
              <p:nvPr/>
            </p:nvSpPr>
            <p:spPr bwMode="auto">
              <a:xfrm>
                <a:off x="1681"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 name="Oval 613"/>
              <p:cNvSpPr>
                <a:spLocks noChangeArrowheads="1"/>
              </p:cNvSpPr>
              <p:nvPr/>
            </p:nvSpPr>
            <p:spPr bwMode="auto">
              <a:xfrm>
                <a:off x="1756"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Oval 614"/>
              <p:cNvSpPr>
                <a:spLocks noChangeArrowheads="1"/>
              </p:cNvSpPr>
              <p:nvPr/>
            </p:nvSpPr>
            <p:spPr bwMode="auto">
              <a:xfrm>
                <a:off x="1831"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Oval 615"/>
              <p:cNvSpPr>
                <a:spLocks noChangeArrowheads="1"/>
              </p:cNvSpPr>
              <p:nvPr/>
            </p:nvSpPr>
            <p:spPr bwMode="auto">
              <a:xfrm>
                <a:off x="1905"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Oval 616"/>
              <p:cNvSpPr>
                <a:spLocks noChangeArrowheads="1"/>
              </p:cNvSpPr>
              <p:nvPr/>
            </p:nvSpPr>
            <p:spPr bwMode="auto">
              <a:xfrm>
                <a:off x="1980"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Oval 617"/>
              <p:cNvSpPr>
                <a:spLocks noChangeArrowheads="1"/>
              </p:cNvSpPr>
              <p:nvPr/>
            </p:nvSpPr>
            <p:spPr bwMode="auto">
              <a:xfrm>
                <a:off x="2055"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Oval 618"/>
              <p:cNvSpPr>
                <a:spLocks noChangeArrowheads="1"/>
              </p:cNvSpPr>
              <p:nvPr/>
            </p:nvSpPr>
            <p:spPr bwMode="auto">
              <a:xfrm>
                <a:off x="2130"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Oval 619"/>
              <p:cNvSpPr>
                <a:spLocks noChangeArrowheads="1"/>
              </p:cNvSpPr>
              <p:nvPr/>
            </p:nvSpPr>
            <p:spPr bwMode="auto">
              <a:xfrm>
                <a:off x="1008"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Oval 620"/>
              <p:cNvSpPr>
                <a:spLocks noChangeArrowheads="1"/>
              </p:cNvSpPr>
              <p:nvPr/>
            </p:nvSpPr>
            <p:spPr bwMode="auto">
              <a:xfrm>
                <a:off x="1083"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Oval 621"/>
              <p:cNvSpPr>
                <a:spLocks noChangeArrowheads="1"/>
              </p:cNvSpPr>
              <p:nvPr/>
            </p:nvSpPr>
            <p:spPr bwMode="auto">
              <a:xfrm>
                <a:off x="1158"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Oval 622"/>
              <p:cNvSpPr>
                <a:spLocks noChangeArrowheads="1"/>
              </p:cNvSpPr>
              <p:nvPr/>
            </p:nvSpPr>
            <p:spPr bwMode="auto">
              <a:xfrm>
                <a:off x="1232"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Oval 623"/>
              <p:cNvSpPr>
                <a:spLocks noChangeArrowheads="1"/>
              </p:cNvSpPr>
              <p:nvPr/>
            </p:nvSpPr>
            <p:spPr bwMode="auto">
              <a:xfrm>
                <a:off x="1307"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 name="Oval 624"/>
              <p:cNvSpPr>
                <a:spLocks noChangeArrowheads="1"/>
              </p:cNvSpPr>
              <p:nvPr/>
            </p:nvSpPr>
            <p:spPr bwMode="auto">
              <a:xfrm>
                <a:off x="1382"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Oval 625"/>
              <p:cNvSpPr>
                <a:spLocks noChangeArrowheads="1"/>
              </p:cNvSpPr>
              <p:nvPr/>
            </p:nvSpPr>
            <p:spPr bwMode="auto">
              <a:xfrm>
                <a:off x="1457"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Oval 626"/>
              <p:cNvSpPr>
                <a:spLocks noChangeArrowheads="1"/>
              </p:cNvSpPr>
              <p:nvPr/>
            </p:nvSpPr>
            <p:spPr bwMode="auto">
              <a:xfrm>
                <a:off x="1532"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 name="Oval 627"/>
              <p:cNvSpPr>
                <a:spLocks noChangeArrowheads="1"/>
              </p:cNvSpPr>
              <p:nvPr/>
            </p:nvSpPr>
            <p:spPr bwMode="auto">
              <a:xfrm>
                <a:off x="1606"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Oval 628"/>
              <p:cNvSpPr>
                <a:spLocks noChangeArrowheads="1"/>
              </p:cNvSpPr>
              <p:nvPr/>
            </p:nvSpPr>
            <p:spPr bwMode="auto">
              <a:xfrm>
                <a:off x="1681"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Oval 629"/>
              <p:cNvSpPr>
                <a:spLocks noChangeArrowheads="1"/>
              </p:cNvSpPr>
              <p:nvPr/>
            </p:nvSpPr>
            <p:spPr bwMode="auto">
              <a:xfrm>
                <a:off x="1756"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Oval 630"/>
              <p:cNvSpPr>
                <a:spLocks noChangeArrowheads="1"/>
              </p:cNvSpPr>
              <p:nvPr/>
            </p:nvSpPr>
            <p:spPr bwMode="auto">
              <a:xfrm>
                <a:off x="1831"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Oval 631"/>
              <p:cNvSpPr>
                <a:spLocks noChangeArrowheads="1"/>
              </p:cNvSpPr>
              <p:nvPr/>
            </p:nvSpPr>
            <p:spPr bwMode="auto">
              <a:xfrm>
                <a:off x="1905"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Oval 632"/>
              <p:cNvSpPr>
                <a:spLocks noChangeArrowheads="1"/>
              </p:cNvSpPr>
              <p:nvPr/>
            </p:nvSpPr>
            <p:spPr bwMode="auto">
              <a:xfrm>
                <a:off x="1980"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 name="Oval 633"/>
              <p:cNvSpPr>
                <a:spLocks noChangeArrowheads="1"/>
              </p:cNvSpPr>
              <p:nvPr/>
            </p:nvSpPr>
            <p:spPr bwMode="auto">
              <a:xfrm>
                <a:off x="2055"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Oval 634"/>
              <p:cNvSpPr>
                <a:spLocks noChangeArrowheads="1"/>
              </p:cNvSpPr>
              <p:nvPr/>
            </p:nvSpPr>
            <p:spPr bwMode="auto">
              <a:xfrm>
                <a:off x="2130"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Oval 635"/>
              <p:cNvSpPr>
                <a:spLocks noChangeArrowheads="1"/>
              </p:cNvSpPr>
              <p:nvPr/>
            </p:nvSpPr>
            <p:spPr bwMode="auto">
              <a:xfrm>
                <a:off x="1008"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 name="Oval 636"/>
              <p:cNvSpPr>
                <a:spLocks noChangeArrowheads="1"/>
              </p:cNvSpPr>
              <p:nvPr/>
            </p:nvSpPr>
            <p:spPr bwMode="auto">
              <a:xfrm>
                <a:off x="1083"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Oval 637"/>
              <p:cNvSpPr>
                <a:spLocks noChangeArrowheads="1"/>
              </p:cNvSpPr>
              <p:nvPr/>
            </p:nvSpPr>
            <p:spPr bwMode="auto">
              <a:xfrm>
                <a:off x="1158"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 name="Oval 638"/>
              <p:cNvSpPr>
                <a:spLocks noChangeArrowheads="1"/>
              </p:cNvSpPr>
              <p:nvPr/>
            </p:nvSpPr>
            <p:spPr bwMode="auto">
              <a:xfrm>
                <a:off x="1232"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 name="Oval 639"/>
              <p:cNvSpPr>
                <a:spLocks noChangeArrowheads="1"/>
              </p:cNvSpPr>
              <p:nvPr/>
            </p:nvSpPr>
            <p:spPr bwMode="auto">
              <a:xfrm>
                <a:off x="1307"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Oval 640"/>
              <p:cNvSpPr>
                <a:spLocks noChangeArrowheads="1"/>
              </p:cNvSpPr>
              <p:nvPr/>
            </p:nvSpPr>
            <p:spPr bwMode="auto">
              <a:xfrm>
                <a:off x="1382"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Oval 641"/>
              <p:cNvSpPr>
                <a:spLocks noChangeArrowheads="1"/>
              </p:cNvSpPr>
              <p:nvPr/>
            </p:nvSpPr>
            <p:spPr bwMode="auto">
              <a:xfrm>
                <a:off x="1457"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Oval 642"/>
              <p:cNvSpPr>
                <a:spLocks noChangeArrowheads="1"/>
              </p:cNvSpPr>
              <p:nvPr/>
            </p:nvSpPr>
            <p:spPr bwMode="auto">
              <a:xfrm>
                <a:off x="1532"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 name="Oval 643"/>
              <p:cNvSpPr>
                <a:spLocks noChangeArrowheads="1"/>
              </p:cNvSpPr>
              <p:nvPr/>
            </p:nvSpPr>
            <p:spPr bwMode="auto">
              <a:xfrm>
                <a:off x="1606"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4" name="Oval 644"/>
              <p:cNvSpPr>
                <a:spLocks noChangeArrowheads="1"/>
              </p:cNvSpPr>
              <p:nvPr/>
            </p:nvSpPr>
            <p:spPr bwMode="auto">
              <a:xfrm>
                <a:off x="1681"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 name="Oval 645"/>
              <p:cNvSpPr>
                <a:spLocks noChangeArrowheads="1"/>
              </p:cNvSpPr>
              <p:nvPr/>
            </p:nvSpPr>
            <p:spPr bwMode="auto">
              <a:xfrm>
                <a:off x="1756"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 name="Oval 646"/>
              <p:cNvSpPr>
                <a:spLocks noChangeArrowheads="1"/>
              </p:cNvSpPr>
              <p:nvPr/>
            </p:nvSpPr>
            <p:spPr bwMode="auto">
              <a:xfrm>
                <a:off x="1831"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 name="Oval 647"/>
              <p:cNvSpPr>
                <a:spLocks noChangeArrowheads="1"/>
              </p:cNvSpPr>
              <p:nvPr/>
            </p:nvSpPr>
            <p:spPr bwMode="auto">
              <a:xfrm>
                <a:off x="1905"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 name="Oval 648"/>
              <p:cNvSpPr>
                <a:spLocks noChangeArrowheads="1"/>
              </p:cNvSpPr>
              <p:nvPr/>
            </p:nvSpPr>
            <p:spPr bwMode="auto">
              <a:xfrm>
                <a:off x="1980"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 name="Oval 649"/>
              <p:cNvSpPr>
                <a:spLocks noChangeArrowheads="1"/>
              </p:cNvSpPr>
              <p:nvPr/>
            </p:nvSpPr>
            <p:spPr bwMode="auto">
              <a:xfrm>
                <a:off x="2055"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 name="Oval 650"/>
              <p:cNvSpPr>
                <a:spLocks noChangeArrowheads="1"/>
              </p:cNvSpPr>
              <p:nvPr/>
            </p:nvSpPr>
            <p:spPr bwMode="auto">
              <a:xfrm>
                <a:off x="2130"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Oval 651"/>
              <p:cNvSpPr>
                <a:spLocks noChangeArrowheads="1"/>
              </p:cNvSpPr>
              <p:nvPr/>
            </p:nvSpPr>
            <p:spPr bwMode="auto">
              <a:xfrm>
                <a:off x="1008"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 name="Oval 652"/>
              <p:cNvSpPr>
                <a:spLocks noChangeArrowheads="1"/>
              </p:cNvSpPr>
              <p:nvPr/>
            </p:nvSpPr>
            <p:spPr bwMode="auto">
              <a:xfrm>
                <a:off x="1083"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 name="Oval 653"/>
              <p:cNvSpPr>
                <a:spLocks noChangeArrowheads="1"/>
              </p:cNvSpPr>
              <p:nvPr/>
            </p:nvSpPr>
            <p:spPr bwMode="auto">
              <a:xfrm>
                <a:off x="1158"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 name="Oval 654"/>
              <p:cNvSpPr>
                <a:spLocks noChangeArrowheads="1"/>
              </p:cNvSpPr>
              <p:nvPr/>
            </p:nvSpPr>
            <p:spPr bwMode="auto">
              <a:xfrm>
                <a:off x="1232"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 name="Oval 655"/>
              <p:cNvSpPr>
                <a:spLocks noChangeArrowheads="1"/>
              </p:cNvSpPr>
              <p:nvPr/>
            </p:nvSpPr>
            <p:spPr bwMode="auto">
              <a:xfrm>
                <a:off x="1307"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Oval 656"/>
              <p:cNvSpPr>
                <a:spLocks noChangeArrowheads="1"/>
              </p:cNvSpPr>
              <p:nvPr/>
            </p:nvSpPr>
            <p:spPr bwMode="auto">
              <a:xfrm>
                <a:off x="1382"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Oval 657"/>
              <p:cNvSpPr>
                <a:spLocks noChangeArrowheads="1"/>
              </p:cNvSpPr>
              <p:nvPr/>
            </p:nvSpPr>
            <p:spPr bwMode="auto">
              <a:xfrm>
                <a:off x="1457"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Oval 658"/>
              <p:cNvSpPr>
                <a:spLocks noChangeArrowheads="1"/>
              </p:cNvSpPr>
              <p:nvPr/>
            </p:nvSpPr>
            <p:spPr bwMode="auto">
              <a:xfrm>
                <a:off x="1532"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9" name="Oval 659"/>
              <p:cNvSpPr>
                <a:spLocks noChangeArrowheads="1"/>
              </p:cNvSpPr>
              <p:nvPr/>
            </p:nvSpPr>
            <p:spPr bwMode="auto">
              <a:xfrm>
                <a:off x="1606"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Oval 660"/>
              <p:cNvSpPr>
                <a:spLocks noChangeArrowheads="1"/>
              </p:cNvSpPr>
              <p:nvPr/>
            </p:nvSpPr>
            <p:spPr bwMode="auto">
              <a:xfrm>
                <a:off x="1681"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Oval 661"/>
              <p:cNvSpPr>
                <a:spLocks noChangeArrowheads="1"/>
              </p:cNvSpPr>
              <p:nvPr/>
            </p:nvSpPr>
            <p:spPr bwMode="auto">
              <a:xfrm>
                <a:off x="1756"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Oval 662"/>
              <p:cNvSpPr>
                <a:spLocks noChangeArrowheads="1"/>
              </p:cNvSpPr>
              <p:nvPr/>
            </p:nvSpPr>
            <p:spPr bwMode="auto">
              <a:xfrm>
                <a:off x="1831"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 name="Oval 663"/>
              <p:cNvSpPr>
                <a:spLocks noChangeArrowheads="1"/>
              </p:cNvSpPr>
              <p:nvPr/>
            </p:nvSpPr>
            <p:spPr bwMode="auto">
              <a:xfrm>
                <a:off x="1905"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 name="Oval 664"/>
              <p:cNvSpPr>
                <a:spLocks noChangeArrowheads="1"/>
              </p:cNvSpPr>
              <p:nvPr/>
            </p:nvSpPr>
            <p:spPr bwMode="auto">
              <a:xfrm>
                <a:off x="1980"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665"/>
              <p:cNvSpPr>
                <a:spLocks noChangeArrowheads="1"/>
              </p:cNvSpPr>
              <p:nvPr/>
            </p:nvSpPr>
            <p:spPr bwMode="auto">
              <a:xfrm>
                <a:off x="2055"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666"/>
              <p:cNvSpPr>
                <a:spLocks noChangeArrowheads="1"/>
              </p:cNvSpPr>
              <p:nvPr/>
            </p:nvSpPr>
            <p:spPr bwMode="auto">
              <a:xfrm>
                <a:off x="2130"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667"/>
              <p:cNvSpPr>
                <a:spLocks noChangeArrowheads="1"/>
              </p:cNvSpPr>
              <p:nvPr/>
            </p:nvSpPr>
            <p:spPr bwMode="auto">
              <a:xfrm>
                <a:off x="1008"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668"/>
              <p:cNvSpPr>
                <a:spLocks noChangeArrowheads="1"/>
              </p:cNvSpPr>
              <p:nvPr/>
            </p:nvSpPr>
            <p:spPr bwMode="auto">
              <a:xfrm>
                <a:off x="1083"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Oval 669"/>
              <p:cNvSpPr>
                <a:spLocks noChangeArrowheads="1"/>
              </p:cNvSpPr>
              <p:nvPr/>
            </p:nvSpPr>
            <p:spPr bwMode="auto">
              <a:xfrm>
                <a:off x="1158"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Oval 670"/>
              <p:cNvSpPr>
                <a:spLocks noChangeArrowheads="1"/>
              </p:cNvSpPr>
              <p:nvPr/>
            </p:nvSpPr>
            <p:spPr bwMode="auto">
              <a:xfrm>
                <a:off x="1232"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 name="Oval 671"/>
              <p:cNvSpPr>
                <a:spLocks noChangeArrowheads="1"/>
              </p:cNvSpPr>
              <p:nvPr/>
            </p:nvSpPr>
            <p:spPr bwMode="auto">
              <a:xfrm>
                <a:off x="1307"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 name="Oval 672"/>
              <p:cNvSpPr>
                <a:spLocks noChangeArrowheads="1"/>
              </p:cNvSpPr>
              <p:nvPr/>
            </p:nvSpPr>
            <p:spPr bwMode="auto">
              <a:xfrm>
                <a:off x="1382"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 name="Oval 673"/>
              <p:cNvSpPr>
                <a:spLocks noChangeArrowheads="1"/>
              </p:cNvSpPr>
              <p:nvPr/>
            </p:nvSpPr>
            <p:spPr bwMode="auto">
              <a:xfrm>
                <a:off x="1457"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4" name="Oval 674"/>
              <p:cNvSpPr>
                <a:spLocks noChangeArrowheads="1"/>
              </p:cNvSpPr>
              <p:nvPr/>
            </p:nvSpPr>
            <p:spPr bwMode="auto">
              <a:xfrm>
                <a:off x="1532"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 name="Oval 675"/>
              <p:cNvSpPr>
                <a:spLocks noChangeArrowheads="1"/>
              </p:cNvSpPr>
              <p:nvPr/>
            </p:nvSpPr>
            <p:spPr bwMode="auto">
              <a:xfrm>
                <a:off x="1606"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6" name="Oval 676"/>
              <p:cNvSpPr>
                <a:spLocks noChangeArrowheads="1"/>
              </p:cNvSpPr>
              <p:nvPr/>
            </p:nvSpPr>
            <p:spPr bwMode="auto">
              <a:xfrm>
                <a:off x="1681"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 name="Oval 677"/>
              <p:cNvSpPr>
                <a:spLocks noChangeArrowheads="1"/>
              </p:cNvSpPr>
              <p:nvPr/>
            </p:nvSpPr>
            <p:spPr bwMode="auto">
              <a:xfrm>
                <a:off x="1756"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 name="Oval 678"/>
              <p:cNvSpPr>
                <a:spLocks noChangeArrowheads="1"/>
              </p:cNvSpPr>
              <p:nvPr/>
            </p:nvSpPr>
            <p:spPr bwMode="auto">
              <a:xfrm>
                <a:off x="1831"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 name="Oval 679"/>
              <p:cNvSpPr>
                <a:spLocks noChangeArrowheads="1"/>
              </p:cNvSpPr>
              <p:nvPr/>
            </p:nvSpPr>
            <p:spPr bwMode="auto">
              <a:xfrm>
                <a:off x="1905"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0" name="Oval 680"/>
              <p:cNvSpPr>
                <a:spLocks noChangeArrowheads="1"/>
              </p:cNvSpPr>
              <p:nvPr/>
            </p:nvSpPr>
            <p:spPr bwMode="auto">
              <a:xfrm>
                <a:off x="1980"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1" name="Oval 681"/>
              <p:cNvSpPr>
                <a:spLocks noChangeArrowheads="1"/>
              </p:cNvSpPr>
              <p:nvPr/>
            </p:nvSpPr>
            <p:spPr bwMode="auto">
              <a:xfrm>
                <a:off x="2055"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2" name="Oval 682"/>
              <p:cNvSpPr>
                <a:spLocks noChangeArrowheads="1"/>
              </p:cNvSpPr>
              <p:nvPr/>
            </p:nvSpPr>
            <p:spPr bwMode="auto">
              <a:xfrm>
                <a:off x="2130"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 name="Oval 683"/>
              <p:cNvSpPr>
                <a:spLocks noChangeArrowheads="1"/>
              </p:cNvSpPr>
              <p:nvPr/>
            </p:nvSpPr>
            <p:spPr bwMode="auto">
              <a:xfrm>
                <a:off x="1008"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 name="Oval 684"/>
              <p:cNvSpPr>
                <a:spLocks noChangeArrowheads="1"/>
              </p:cNvSpPr>
              <p:nvPr/>
            </p:nvSpPr>
            <p:spPr bwMode="auto">
              <a:xfrm>
                <a:off x="1083"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 name="Oval 685"/>
              <p:cNvSpPr>
                <a:spLocks noChangeArrowheads="1"/>
              </p:cNvSpPr>
              <p:nvPr/>
            </p:nvSpPr>
            <p:spPr bwMode="auto">
              <a:xfrm>
                <a:off x="1158"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 name="Oval 686"/>
              <p:cNvSpPr>
                <a:spLocks noChangeArrowheads="1"/>
              </p:cNvSpPr>
              <p:nvPr/>
            </p:nvSpPr>
            <p:spPr bwMode="auto">
              <a:xfrm>
                <a:off x="1232"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7" name="Oval 687"/>
              <p:cNvSpPr>
                <a:spLocks noChangeArrowheads="1"/>
              </p:cNvSpPr>
              <p:nvPr/>
            </p:nvSpPr>
            <p:spPr bwMode="auto">
              <a:xfrm>
                <a:off x="1307"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 name="Oval 688"/>
              <p:cNvSpPr>
                <a:spLocks noChangeArrowheads="1"/>
              </p:cNvSpPr>
              <p:nvPr/>
            </p:nvSpPr>
            <p:spPr bwMode="auto">
              <a:xfrm>
                <a:off x="1382"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9" name="Oval 689"/>
              <p:cNvSpPr>
                <a:spLocks noChangeArrowheads="1"/>
              </p:cNvSpPr>
              <p:nvPr/>
            </p:nvSpPr>
            <p:spPr bwMode="auto">
              <a:xfrm>
                <a:off x="1457"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0" name="Oval 690"/>
              <p:cNvSpPr>
                <a:spLocks noChangeArrowheads="1"/>
              </p:cNvSpPr>
              <p:nvPr/>
            </p:nvSpPr>
            <p:spPr bwMode="auto">
              <a:xfrm>
                <a:off x="1532"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1" name="Oval 691"/>
              <p:cNvSpPr>
                <a:spLocks noChangeArrowheads="1"/>
              </p:cNvSpPr>
              <p:nvPr/>
            </p:nvSpPr>
            <p:spPr bwMode="auto">
              <a:xfrm>
                <a:off x="1606"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 name="Oval 692"/>
              <p:cNvSpPr>
                <a:spLocks noChangeArrowheads="1"/>
              </p:cNvSpPr>
              <p:nvPr/>
            </p:nvSpPr>
            <p:spPr bwMode="auto">
              <a:xfrm>
                <a:off x="1681"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 name="Oval 693"/>
              <p:cNvSpPr>
                <a:spLocks noChangeArrowheads="1"/>
              </p:cNvSpPr>
              <p:nvPr/>
            </p:nvSpPr>
            <p:spPr bwMode="auto">
              <a:xfrm>
                <a:off x="1756"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 name="Oval 694"/>
              <p:cNvSpPr>
                <a:spLocks noChangeArrowheads="1"/>
              </p:cNvSpPr>
              <p:nvPr/>
            </p:nvSpPr>
            <p:spPr bwMode="auto">
              <a:xfrm>
                <a:off x="1831"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5" name="Oval 695"/>
              <p:cNvSpPr>
                <a:spLocks noChangeArrowheads="1"/>
              </p:cNvSpPr>
              <p:nvPr/>
            </p:nvSpPr>
            <p:spPr bwMode="auto">
              <a:xfrm>
                <a:off x="1905"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 name="Oval 696"/>
              <p:cNvSpPr>
                <a:spLocks noChangeArrowheads="1"/>
              </p:cNvSpPr>
              <p:nvPr/>
            </p:nvSpPr>
            <p:spPr bwMode="auto">
              <a:xfrm>
                <a:off x="1980"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 name="Oval 697"/>
              <p:cNvSpPr>
                <a:spLocks noChangeArrowheads="1"/>
              </p:cNvSpPr>
              <p:nvPr/>
            </p:nvSpPr>
            <p:spPr bwMode="auto">
              <a:xfrm>
                <a:off x="2055"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Oval 698"/>
              <p:cNvSpPr>
                <a:spLocks noChangeArrowheads="1"/>
              </p:cNvSpPr>
              <p:nvPr/>
            </p:nvSpPr>
            <p:spPr bwMode="auto">
              <a:xfrm>
                <a:off x="2130"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 name="Oval 699"/>
              <p:cNvSpPr>
                <a:spLocks noChangeArrowheads="1"/>
              </p:cNvSpPr>
              <p:nvPr/>
            </p:nvSpPr>
            <p:spPr bwMode="auto">
              <a:xfrm>
                <a:off x="1008"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0" name="Oval 700"/>
              <p:cNvSpPr>
                <a:spLocks noChangeArrowheads="1"/>
              </p:cNvSpPr>
              <p:nvPr/>
            </p:nvSpPr>
            <p:spPr bwMode="auto">
              <a:xfrm>
                <a:off x="1083"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1" name="Oval 701"/>
              <p:cNvSpPr>
                <a:spLocks noChangeArrowheads="1"/>
              </p:cNvSpPr>
              <p:nvPr/>
            </p:nvSpPr>
            <p:spPr bwMode="auto">
              <a:xfrm>
                <a:off x="1158"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2" name="Oval 702"/>
              <p:cNvSpPr>
                <a:spLocks noChangeArrowheads="1"/>
              </p:cNvSpPr>
              <p:nvPr/>
            </p:nvSpPr>
            <p:spPr bwMode="auto">
              <a:xfrm>
                <a:off x="1232"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 name="Oval 703"/>
              <p:cNvSpPr>
                <a:spLocks noChangeArrowheads="1"/>
              </p:cNvSpPr>
              <p:nvPr/>
            </p:nvSpPr>
            <p:spPr bwMode="auto">
              <a:xfrm>
                <a:off x="1307"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 name="Oval 704"/>
              <p:cNvSpPr>
                <a:spLocks noChangeArrowheads="1"/>
              </p:cNvSpPr>
              <p:nvPr/>
            </p:nvSpPr>
            <p:spPr bwMode="auto">
              <a:xfrm>
                <a:off x="1382"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 name="Oval 705"/>
              <p:cNvSpPr>
                <a:spLocks noChangeArrowheads="1"/>
              </p:cNvSpPr>
              <p:nvPr/>
            </p:nvSpPr>
            <p:spPr bwMode="auto">
              <a:xfrm>
                <a:off x="1457"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6" name="Oval 706"/>
              <p:cNvSpPr>
                <a:spLocks noChangeArrowheads="1"/>
              </p:cNvSpPr>
              <p:nvPr/>
            </p:nvSpPr>
            <p:spPr bwMode="auto">
              <a:xfrm>
                <a:off x="1532"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7" name="Oval 707"/>
              <p:cNvSpPr>
                <a:spLocks noChangeArrowheads="1"/>
              </p:cNvSpPr>
              <p:nvPr/>
            </p:nvSpPr>
            <p:spPr bwMode="auto">
              <a:xfrm>
                <a:off x="1606"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8" name="Oval 708"/>
              <p:cNvSpPr>
                <a:spLocks noChangeArrowheads="1"/>
              </p:cNvSpPr>
              <p:nvPr/>
            </p:nvSpPr>
            <p:spPr bwMode="auto">
              <a:xfrm>
                <a:off x="1681"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9" name="Oval 709"/>
              <p:cNvSpPr>
                <a:spLocks noChangeArrowheads="1"/>
              </p:cNvSpPr>
              <p:nvPr/>
            </p:nvSpPr>
            <p:spPr bwMode="auto">
              <a:xfrm>
                <a:off x="1756"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0" name="Oval 710"/>
              <p:cNvSpPr>
                <a:spLocks noChangeArrowheads="1"/>
              </p:cNvSpPr>
              <p:nvPr/>
            </p:nvSpPr>
            <p:spPr bwMode="auto">
              <a:xfrm>
                <a:off x="1831"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 name="Oval 711"/>
              <p:cNvSpPr>
                <a:spLocks noChangeArrowheads="1"/>
              </p:cNvSpPr>
              <p:nvPr/>
            </p:nvSpPr>
            <p:spPr bwMode="auto">
              <a:xfrm>
                <a:off x="1905"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2" name="Oval 712"/>
              <p:cNvSpPr>
                <a:spLocks noChangeArrowheads="1"/>
              </p:cNvSpPr>
              <p:nvPr/>
            </p:nvSpPr>
            <p:spPr bwMode="auto">
              <a:xfrm>
                <a:off x="1980"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 name="Oval 713"/>
              <p:cNvSpPr>
                <a:spLocks noChangeArrowheads="1"/>
              </p:cNvSpPr>
              <p:nvPr/>
            </p:nvSpPr>
            <p:spPr bwMode="auto">
              <a:xfrm>
                <a:off x="2055"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 name="Oval 714"/>
              <p:cNvSpPr>
                <a:spLocks noChangeArrowheads="1"/>
              </p:cNvSpPr>
              <p:nvPr/>
            </p:nvSpPr>
            <p:spPr bwMode="auto">
              <a:xfrm>
                <a:off x="2130"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5" name="Oval 715"/>
              <p:cNvSpPr>
                <a:spLocks noChangeArrowheads="1"/>
              </p:cNvSpPr>
              <p:nvPr/>
            </p:nvSpPr>
            <p:spPr bwMode="auto">
              <a:xfrm>
                <a:off x="1008"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6" name="Oval 716"/>
              <p:cNvSpPr>
                <a:spLocks noChangeArrowheads="1"/>
              </p:cNvSpPr>
              <p:nvPr/>
            </p:nvSpPr>
            <p:spPr bwMode="auto">
              <a:xfrm>
                <a:off x="1083"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7" name="Oval 717"/>
              <p:cNvSpPr>
                <a:spLocks noChangeArrowheads="1"/>
              </p:cNvSpPr>
              <p:nvPr/>
            </p:nvSpPr>
            <p:spPr bwMode="auto">
              <a:xfrm>
                <a:off x="1158"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8" name="Oval 718"/>
              <p:cNvSpPr>
                <a:spLocks noChangeArrowheads="1"/>
              </p:cNvSpPr>
              <p:nvPr/>
            </p:nvSpPr>
            <p:spPr bwMode="auto">
              <a:xfrm>
                <a:off x="1232"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9" name="Oval 719"/>
              <p:cNvSpPr>
                <a:spLocks noChangeArrowheads="1"/>
              </p:cNvSpPr>
              <p:nvPr/>
            </p:nvSpPr>
            <p:spPr bwMode="auto">
              <a:xfrm>
                <a:off x="1307"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0" name="Oval 720"/>
              <p:cNvSpPr>
                <a:spLocks noChangeArrowheads="1"/>
              </p:cNvSpPr>
              <p:nvPr/>
            </p:nvSpPr>
            <p:spPr bwMode="auto">
              <a:xfrm>
                <a:off x="1382"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1" name="Oval 721"/>
              <p:cNvSpPr>
                <a:spLocks noChangeArrowheads="1"/>
              </p:cNvSpPr>
              <p:nvPr/>
            </p:nvSpPr>
            <p:spPr bwMode="auto">
              <a:xfrm>
                <a:off x="1457"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 name="Oval 722"/>
              <p:cNvSpPr>
                <a:spLocks noChangeArrowheads="1"/>
              </p:cNvSpPr>
              <p:nvPr/>
            </p:nvSpPr>
            <p:spPr bwMode="auto">
              <a:xfrm>
                <a:off x="1532"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3" name="Oval 723"/>
              <p:cNvSpPr>
                <a:spLocks noChangeArrowheads="1"/>
              </p:cNvSpPr>
              <p:nvPr/>
            </p:nvSpPr>
            <p:spPr bwMode="auto">
              <a:xfrm>
                <a:off x="1606"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 name="Oval 724"/>
              <p:cNvSpPr>
                <a:spLocks noChangeArrowheads="1"/>
              </p:cNvSpPr>
              <p:nvPr/>
            </p:nvSpPr>
            <p:spPr bwMode="auto">
              <a:xfrm>
                <a:off x="1681"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 name="Oval 725"/>
              <p:cNvSpPr>
                <a:spLocks noChangeArrowheads="1"/>
              </p:cNvSpPr>
              <p:nvPr/>
            </p:nvSpPr>
            <p:spPr bwMode="auto">
              <a:xfrm>
                <a:off x="1756"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6" name="Oval 726"/>
              <p:cNvSpPr>
                <a:spLocks noChangeArrowheads="1"/>
              </p:cNvSpPr>
              <p:nvPr/>
            </p:nvSpPr>
            <p:spPr bwMode="auto">
              <a:xfrm>
                <a:off x="1831"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7" name="Oval 727"/>
              <p:cNvSpPr>
                <a:spLocks noChangeArrowheads="1"/>
              </p:cNvSpPr>
              <p:nvPr/>
            </p:nvSpPr>
            <p:spPr bwMode="auto">
              <a:xfrm>
                <a:off x="1905"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8" name="Oval 728"/>
              <p:cNvSpPr>
                <a:spLocks noChangeArrowheads="1"/>
              </p:cNvSpPr>
              <p:nvPr/>
            </p:nvSpPr>
            <p:spPr bwMode="auto">
              <a:xfrm>
                <a:off x="1980"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9" name="Oval 729"/>
              <p:cNvSpPr>
                <a:spLocks noChangeArrowheads="1"/>
              </p:cNvSpPr>
              <p:nvPr/>
            </p:nvSpPr>
            <p:spPr bwMode="auto">
              <a:xfrm>
                <a:off x="2055"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 name="Oval 730"/>
              <p:cNvSpPr>
                <a:spLocks noChangeArrowheads="1"/>
              </p:cNvSpPr>
              <p:nvPr/>
            </p:nvSpPr>
            <p:spPr bwMode="auto">
              <a:xfrm>
                <a:off x="2130"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1" name="Oval 731"/>
              <p:cNvSpPr>
                <a:spLocks noChangeArrowheads="1"/>
              </p:cNvSpPr>
              <p:nvPr/>
            </p:nvSpPr>
            <p:spPr bwMode="auto">
              <a:xfrm>
                <a:off x="1008"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2" name="Oval 732"/>
              <p:cNvSpPr>
                <a:spLocks noChangeArrowheads="1"/>
              </p:cNvSpPr>
              <p:nvPr/>
            </p:nvSpPr>
            <p:spPr bwMode="auto">
              <a:xfrm>
                <a:off x="1083"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3" name="Oval 733"/>
              <p:cNvSpPr>
                <a:spLocks noChangeArrowheads="1"/>
              </p:cNvSpPr>
              <p:nvPr/>
            </p:nvSpPr>
            <p:spPr bwMode="auto">
              <a:xfrm>
                <a:off x="1158"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 name="Oval 734"/>
              <p:cNvSpPr>
                <a:spLocks noChangeArrowheads="1"/>
              </p:cNvSpPr>
              <p:nvPr/>
            </p:nvSpPr>
            <p:spPr bwMode="auto">
              <a:xfrm>
                <a:off x="1232"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 name="Oval 735"/>
              <p:cNvSpPr>
                <a:spLocks noChangeArrowheads="1"/>
              </p:cNvSpPr>
              <p:nvPr/>
            </p:nvSpPr>
            <p:spPr bwMode="auto">
              <a:xfrm>
                <a:off x="1307"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6" name="Oval 736"/>
              <p:cNvSpPr>
                <a:spLocks noChangeArrowheads="1"/>
              </p:cNvSpPr>
              <p:nvPr/>
            </p:nvSpPr>
            <p:spPr bwMode="auto">
              <a:xfrm>
                <a:off x="1382"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7" name="Oval 737"/>
              <p:cNvSpPr>
                <a:spLocks noChangeArrowheads="1"/>
              </p:cNvSpPr>
              <p:nvPr/>
            </p:nvSpPr>
            <p:spPr bwMode="auto">
              <a:xfrm>
                <a:off x="1457"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8" name="Oval 738"/>
              <p:cNvSpPr>
                <a:spLocks noChangeArrowheads="1"/>
              </p:cNvSpPr>
              <p:nvPr/>
            </p:nvSpPr>
            <p:spPr bwMode="auto">
              <a:xfrm>
                <a:off x="1532"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9" name="Oval 739"/>
              <p:cNvSpPr>
                <a:spLocks noChangeArrowheads="1"/>
              </p:cNvSpPr>
              <p:nvPr/>
            </p:nvSpPr>
            <p:spPr bwMode="auto">
              <a:xfrm>
                <a:off x="1606"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0" name="Oval 740"/>
              <p:cNvSpPr>
                <a:spLocks noChangeArrowheads="1"/>
              </p:cNvSpPr>
              <p:nvPr/>
            </p:nvSpPr>
            <p:spPr bwMode="auto">
              <a:xfrm>
                <a:off x="1681"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1" name="Oval 741"/>
              <p:cNvSpPr>
                <a:spLocks noChangeArrowheads="1"/>
              </p:cNvSpPr>
              <p:nvPr/>
            </p:nvSpPr>
            <p:spPr bwMode="auto">
              <a:xfrm>
                <a:off x="1756"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2" name="Oval 742"/>
              <p:cNvSpPr>
                <a:spLocks noChangeArrowheads="1"/>
              </p:cNvSpPr>
              <p:nvPr/>
            </p:nvSpPr>
            <p:spPr bwMode="auto">
              <a:xfrm>
                <a:off x="1831"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3" name="Oval 743"/>
              <p:cNvSpPr>
                <a:spLocks noChangeArrowheads="1"/>
              </p:cNvSpPr>
              <p:nvPr/>
            </p:nvSpPr>
            <p:spPr bwMode="auto">
              <a:xfrm>
                <a:off x="1905"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 name="Oval 744"/>
              <p:cNvSpPr>
                <a:spLocks noChangeArrowheads="1"/>
              </p:cNvSpPr>
              <p:nvPr/>
            </p:nvSpPr>
            <p:spPr bwMode="auto">
              <a:xfrm>
                <a:off x="1980"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 name="Oval 745"/>
              <p:cNvSpPr>
                <a:spLocks noChangeArrowheads="1"/>
              </p:cNvSpPr>
              <p:nvPr/>
            </p:nvSpPr>
            <p:spPr bwMode="auto">
              <a:xfrm>
                <a:off x="2055"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 name="Oval 746"/>
              <p:cNvSpPr>
                <a:spLocks noChangeArrowheads="1"/>
              </p:cNvSpPr>
              <p:nvPr/>
            </p:nvSpPr>
            <p:spPr bwMode="auto">
              <a:xfrm>
                <a:off x="2130"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 name="Oval 747"/>
              <p:cNvSpPr>
                <a:spLocks noChangeArrowheads="1"/>
              </p:cNvSpPr>
              <p:nvPr/>
            </p:nvSpPr>
            <p:spPr bwMode="auto">
              <a:xfrm>
                <a:off x="2205"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 name="Oval 748"/>
              <p:cNvSpPr>
                <a:spLocks noChangeArrowheads="1"/>
              </p:cNvSpPr>
              <p:nvPr/>
            </p:nvSpPr>
            <p:spPr bwMode="auto">
              <a:xfrm>
                <a:off x="2205"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9" name="Oval 749"/>
              <p:cNvSpPr>
                <a:spLocks noChangeArrowheads="1"/>
              </p:cNvSpPr>
              <p:nvPr/>
            </p:nvSpPr>
            <p:spPr bwMode="auto">
              <a:xfrm>
                <a:off x="2205"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0" name="Oval 750"/>
              <p:cNvSpPr>
                <a:spLocks noChangeArrowheads="1"/>
              </p:cNvSpPr>
              <p:nvPr/>
            </p:nvSpPr>
            <p:spPr bwMode="auto">
              <a:xfrm>
                <a:off x="2205"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1" name="Oval 751"/>
              <p:cNvSpPr>
                <a:spLocks noChangeArrowheads="1"/>
              </p:cNvSpPr>
              <p:nvPr/>
            </p:nvSpPr>
            <p:spPr bwMode="auto">
              <a:xfrm>
                <a:off x="2205"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2" name="Oval 752"/>
              <p:cNvSpPr>
                <a:spLocks noChangeArrowheads="1"/>
              </p:cNvSpPr>
              <p:nvPr/>
            </p:nvSpPr>
            <p:spPr bwMode="auto">
              <a:xfrm>
                <a:off x="2205"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3" name="Oval 753"/>
              <p:cNvSpPr>
                <a:spLocks noChangeArrowheads="1"/>
              </p:cNvSpPr>
              <p:nvPr/>
            </p:nvSpPr>
            <p:spPr bwMode="auto">
              <a:xfrm>
                <a:off x="2205"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 name="Oval 754"/>
              <p:cNvSpPr>
                <a:spLocks noChangeArrowheads="1"/>
              </p:cNvSpPr>
              <p:nvPr/>
            </p:nvSpPr>
            <p:spPr bwMode="auto">
              <a:xfrm>
                <a:off x="2205"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 name="Oval 755"/>
              <p:cNvSpPr>
                <a:spLocks noChangeArrowheads="1"/>
              </p:cNvSpPr>
              <p:nvPr/>
            </p:nvSpPr>
            <p:spPr bwMode="auto">
              <a:xfrm>
                <a:off x="2205"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 name="Oval 756"/>
              <p:cNvSpPr>
                <a:spLocks noChangeArrowheads="1"/>
              </p:cNvSpPr>
              <p:nvPr/>
            </p:nvSpPr>
            <p:spPr bwMode="auto">
              <a:xfrm>
                <a:off x="2205"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 name="Oval 757"/>
              <p:cNvSpPr>
                <a:spLocks noChangeArrowheads="1"/>
              </p:cNvSpPr>
              <p:nvPr/>
            </p:nvSpPr>
            <p:spPr bwMode="auto">
              <a:xfrm>
                <a:off x="2205"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 name="Oval 758"/>
              <p:cNvSpPr>
                <a:spLocks noChangeArrowheads="1"/>
              </p:cNvSpPr>
              <p:nvPr/>
            </p:nvSpPr>
            <p:spPr bwMode="auto">
              <a:xfrm>
                <a:off x="2205"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 name="Oval 759"/>
              <p:cNvSpPr>
                <a:spLocks noChangeArrowheads="1"/>
              </p:cNvSpPr>
              <p:nvPr/>
            </p:nvSpPr>
            <p:spPr bwMode="auto">
              <a:xfrm>
                <a:off x="2205"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0" name="Oval 760"/>
              <p:cNvSpPr>
                <a:spLocks noChangeArrowheads="1"/>
              </p:cNvSpPr>
              <p:nvPr/>
            </p:nvSpPr>
            <p:spPr bwMode="auto">
              <a:xfrm>
                <a:off x="2205"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 name="Oval 761"/>
              <p:cNvSpPr>
                <a:spLocks noChangeArrowheads="1"/>
              </p:cNvSpPr>
              <p:nvPr/>
            </p:nvSpPr>
            <p:spPr bwMode="auto">
              <a:xfrm>
                <a:off x="2205"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2" name="Oval 762"/>
              <p:cNvSpPr>
                <a:spLocks noChangeArrowheads="1"/>
              </p:cNvSpPr>
              <p:nvPr/>
            </p:nvSpPr>
            <p:spPr bwMode="auto">
              <a:xfrm>
                <a:off x="2205"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3" name="Oval 763"/>
              <p:cNvSpPr>
                <a:spLocks noChangeArrowheads="1"/>
              </p:cNvSpPr>
              <p:nvPr/>
            </p:nvSpPr>
            <p:spPr bwMode="auto">
              <a:xfrm>
                <a:off x="2205"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 name="Oval 764"/>
              <p:cNvSpPr>
                <a:spLocks noChangeArrowheads="1"/>
              </p:cNvSpPr>
              <p:nvPr/>
            </p:nvSpPr>
            <p:spPr bwMode="auto">
              <a:xfrm>
                <a:off x="2279"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 name="Oval 765"/>
              <p:cNvSpPr>
                <a:spLocks noChangeArrowheads="1"/>
              </p:cNvSpPr>
              <p:nvPr/>
            </p:nvSpPr>
            <p:spPr bwMode="auto">
              <a:xfrm>
                <a:off x="2279"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6" name="Oval 766"/>
              <p:cNvSpPr>
                <a:spLocks noChangeArrowheads="1"/>
              </p:cNvSpPr>
              <p:nvPr/>
            </p:nvSpPr>
            <p:spPr bwMode="auto">
              <a:xfrm>
                <a:off x="2279"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7" name="Oval 767"/>
              <p:cNvSpPr>
                <a:spLocks noChangeArrowheads="1"/>
              </p:cNvSpPr>
              <p:nvPr/>
            </p:nvSpPr>
            <p:spPr bwMode="auto">
              <a:xfrm>
                <a:off x="2279"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 name="Oval 768"/>
              <p:cNvSpPr>
                <a:spLocks noChangeArrowheads="1"/>
              </p:cNvSpPr>
              <p:nvPr/>
            </p:nvSpPr>
            <p:spPr bwMode="auto">
              <a:xfrm>
                <a:off x="2279"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 name="Oval 769"/>
              <p:cNvSpPr>
                <a:spLocks noChangeArrowheads="1"/>
              </p:cNvSpPr>
              <p:nvPr/>
            </p:nvSpPr>
            <p:spPr bwMode="auto">
              <a:xfrm>
                <a:off x="2279"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 name="Oval 770"/>
              <p:cNvSpPr>
                <a:spLocks noChangeArrowheads="1"/>
              </p:cNvSpPr>
              <p:nvPr/>
            </p:nvSpPr>
            <p:spPr bwMode="auto">
              <a:xfrm>
                <a:off x="2279"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 name="Oval 771"/>
              <p:cNvSpPr>
                <a:spLocks noChangeArrowheads="1"/>
              </p:cNvSpPr>
              <p:nvPr/>
            </p:nvSpPr>
            <p:spPr bwMode="auto">
              <a:xfrm>
                <a:off x="2279"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2" name="Oval 772"/>
              <p:cNvSpPr>
                <a:spLocks noChangeArrowheads="1"/>
              </p:cNvSpPr>
              <p:nvPr/>
            </p:nvSpPr>
            <p:spPr bwMode="auto">
              <a:xfrm>
                <a:off x="2279"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3" name="Oval 773"/>
              <p:cNvSpPr>
                <a:spLocks noChangeArrowheads="1"/>
              </p:cNvSpPr>
              <p:nvPr/>
            </p:nvSpPr>
            <p:spPr bwMode="auto">
              <a:xfrm>
                <a:off x="2354"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 name="Oval 774"/>
              <p:cNvSpPr>
                <a:spLocks noChangeArrowheads="1"/>
              </p:cNvSpPr>
              <p:nvPr/>
            </p:nvSpPr>
            <p:spPr bwMode="auto">
              <a:xfrm>
                <a:off x="2354"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 name="Oval 775"/>
              <p:cNvSpPr>
                <a:spLocks noChangeArrowheads="1"/>
              </p:cNvSpPr>
              <p:nvPr/>
            </p:nvSpPr>
            <p:spPr bwMode="auto">
              <a:xfrm>
                <a:off x="2354"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 name="Oval 776"/>
              <p:cNvSpPr>
                <a:spLocks noChangeArrowheads="1"/>
              </p:cNvSpPr>
              <p:nvPr/>
            </p:nvSpPr>
            <p:spPr bwMode="auto">
              <a:xfrm>
                <a:off x="2354"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 name="Oval 777"/>
              <p:cNvSpPr>
                <a:spLocks noChangeArrowheads="1"/>
              </p:cNvSpPr>
              <p:nvPr/>
            </p:nvSpPr>
            <p:spPr bwMode="auto">
              <a:xfrm>
                <a:off x="2354"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 name="Oval 778"/>
              <p:cNvSpPr>
                <a:spLocks noChangeArrowheads="1"/>
              </p:cNvSpPr>
              <p:nvPr/>
            </p:nvSpPr>
            <p:spPr bwMode="auto">
              <a:xfrm>
                <a:off x="2354"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 name="Oval 779"/>
              <p:cNvSpPr>
                <a:spLocks noChangeArrowheads="1"/>
              </p:cNvSpPr>
              <p:nvPr/>
            </p:nvSpPr>
            <p:spPr bwMode="auto">
              <a:xfrm>
                <a:off x="2354"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 name="Oval 780"/>
              <p:cNvSpPr>
                <a:spLocks noChangeArrowheads="1"/>
              </p:cNvSpPr>
              <p:nvPr/>
            </p:nvSpPr>
            <p:spPr bwMode="auto">
              <a:xfrm>
                <a:off x="2354"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1" name="Oval 781"/>
              <p:cNvSpPr>
                <a:spLocks noChangeArrowheads="1"/>
              </p:cNvSpPr>
              <p:nvPr/>
            </p:nvSpPr>
            <p:spPr bwMode="auto">
              <a:xfrm>
                <a:off x="2354"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2" name="Oval 782"/>
              <p:cNvSpPr>
                <a:spLocks noChangeArrowheads="1"/>
              </p:cNvSpPr>
              <p:nvPr/>
            </p:nvSpPr>
            <p:spPr bwMode="auto">
              <a:xfrm>
                <a:off x="2429"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3" name="Oval 783"/>
              <p:cNvSpPr>
                <a:spLocks noChangeArrowheads="1"/>
              </p:cNvSpPr>
              <p:nvPr/>
            </p:nvSpPr>
            <p:spPr bwMode="auto">
              <a:xfrm>
                <a:off x="2429"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 name="Oval 784"/>
              <p:cNvSpPr>
                <a:spLocks noChangeArrowheads="1"/>
              </p:cNvSpPr>
              <p:nvPr/>
            </p:nvSpPr>
            <p:spPr bwMode="auto">
              <a:xfrm>
                <a:off x="2429"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 name="Oval 785"/>
              <p:cNvSpPr>
                <a:spLocks noChangeArrowheads="1"/>
              </p:cNvSpPr>
              <p:nvPr/>
            </p:nvSpPr>
            <p:spPr bwMode="auto">
              <a:xfrm>
                <a:off x="2429"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 name="Oval 786"/>
              <p:cNvSpPr>
                <a:spLocks noChangeArrowheads="1"/>
              </p:cNvSpPr>
              <p:nvPr/>
            </p:nvSpPr>
            <p:spPr bwMode="auto">
              <a:xfrm>
                <a:off x="2429"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7" name="Oval 787"/>
              <p:cNvSpPr>
                <a:spLocks noChangeArrowheads="1"/>
              </p:cNvSpPr>
              <p:nvPr/>
            </p:nvSpPr>
            <p:spPr bwMode="auto">
              <a:xfrm>
                <a:off x="2429"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8" name="Oval 788"/>
              <p:cNvSpPr>
                <a:spLocks noChangeArrowheads="1"/>
              </p:cNvSpPr>
              <p:nvPr/>
            </p:nvSpPr>
            <p:spPr bwMode="auto">
              <a:xfrm>
                <a:off x="2429"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9" name="Oval 789"/>
              <p:cNvSpPr>
                <a:spLocks noChangeArrowheads="1"/>
              </p:cNvSpPr>
              <p:nvPr/>
            </p:nvSpPr>
            <p:spPr bwMode="auto">
              <a:xfrm>
                <a:off x="2429"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0" name="Oval 790"/>
              <p:cNvSpPr>
                <a:spLocks noChangeArrowheads="1"/>
              </p:cNvSpPr>
              <p:nvPr/>
            </p:nvSpPr>
            <p:spPr bwMode="auto">
              <a:xfrm>
                <a:off x="2429"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1" name="Oval 791"/>
              <p:cNvSpPr>
                <a:spLocks noChangeArrowheads="1"/>
              </p:cNvSpPr>
              <p:nvPr/>
            </p:nvSpPr>
            <p:spPr bwMode="auto">
              <a:xfrm>
                <a:off x="2504"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2" name="Oval 792"/>
              <p:cNvSpPr>
                <a:spLocks noChangeArrowheads="1"/>
              </p:cNvSpPr>
              <p:nvPr/>
            </p:nvSpPr>
            <p:spPr bwMode="auto">
              <a:xfrm>
                <a:off x="2504"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3" name="Oval 793"/>
              <p:cNvSpPr>
                <a:spLocks noChangeArrowheads="1"/>
              </p:cNvSpPr>
              <p:nvPr/>
            </p:nvSpPr>
            <p:spPr bwMode="auto">
              <a:xfrm>
                <a:off x="2504"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 name="Oval 794"/>
              <p:cNvSpPr>
                <a:spLocks noChangeArrowheads="1"/>
              </p:cNvSpPr>
              <p:nvPr/>
            </p:nvSpPr>
            <p:spPr bwMode="auto">
              <a:xfrm>
                <a:off x="2504"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 name="Oval 795"/>
              <p:cNvSpPr>
                <a:spLocks noChangeArrowheads="1"/>
              </p:cNvSpPr>
              <p:nvPr/>
            </p:nvSpPr>
            <p:spPr bwMode="auto">
              <a:xfrm>
                <a:off x="2504"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 name="Oval 796"/>
              <p:cNvSpPr>
                <a:spLocks noChangeArrowheads="1"/>
              </p:cNvSpPr>
              <p:nvPr/>
            </p:nvSpPr>
            <p:spPr bwMode="auto">
              <a:xfrm>
                <a:off x="2504"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7" name="Oval 797"/>
              <p:cNvSpPr>
                <a:spLocks noChangeArrowheads="1"/>
              </p:cNvSpPr>
              <p:nvPr/>
            </p:nvSpPr>
            <p:spPr bwMode="auto">
              <a:xfrm>
                <a:off x="2504"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8" name="Oval 798"/>
              <p:cNvSpPr>
                <a:spLocks noChangeArrowheads="1"/>
              </p:cNvSpPr>
              <p:nvPr/>
            </p:nvSpPr>
            <p:spPr bwMode="auto">
              <a:xfrm>
                <a:off x="2504"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9" name="Oval 799"/>
              <p:cNvSpPr>
                <a:spLocks noChangeArrowheads="1"/>
              </p:cNvSpPr>
              <p:nvPr/>
            </p:nvSpPr>
            <p:spPr bwMode="auto">
              <a:xfrm>
                <a:off x="2504"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 name="Line 800"/>
            <p:cNvSpPr>
              <a:spLocks noChangeShapeType="1"/>
            </p:cNvSpPr>
            <p:nvPr/>
          </p:nvSpPr>
          <p:spPr bwMode="auto">
            <a:xfrm>
              <a:off x="2489" y="971"/>
              <a:ext cx="1813"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Line 801"/>
            <p:cNvSpPr>
              <a:spLocks noChangeShapeType="1"/>
            </p:cNvSpPr>
            <p:nvPr/>
          </p:nvSpPr>
          <p:spPr bwMode="auto">
            <a:xfrm>
              <a:off x="2486" y="1114"/>
              <a:ext cx="181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1" name="Line 802"/>
            <p:cNvSpPr>
              <a:spLocks noChangeShapeType="1"/>
            </p:cNvSpPr>
            <p:nvPr/>
          </p:nvSpPr>
          <p:spPr bwMode="auto">
            <a:xfrm>
              <a:off x="2481" y="2250"/>
              <a:ext cx="1812"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2" name="Line 803"/>
            <p:cNvSpPr>
              <a:spLocks noChangeShapeType="1"/>
            </p:cNvSpPr>
            <p:nvPr/>
          </p:nvSpPr>
          <p:spPr bwMode="auto">
            <a:xfrm>
              <a:off x="2481" y="2395"/>
              <a:ext cx="181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nvGrpSpPr>
            <p:cNvPr id="13" name="Group 804"/>
            <p:cNvGrpSpPr>
              <a:grpSpLocks/>
            </p:cNvGrpSpPr>
            <p:nvPr/>
          </p:nvGrpSpPr>
          <p:grpSpPr bwMode="auto">
            <a:xfrm>
              <a:off x="2764" y="1121"/>
              <a:ext cx="1262" cy="317"/>
              <a:chOff x="2785" y="1385"/>
              <a:chExt cx="2161" cy="1205"/>
            </a:xfrm>
          </p:grpSpPr>
          <p:sp>
            <p:nvSpPr>
              <p:cNvPr id="49" name="Freeform 805"/>
              <p:cNvSpPr>
                <a:spLocks/>
              </p:cNvSpPr>
              <p:nvPr/>
            </p:nvSpPr>
            <p:spPr bwMode="auto">
              <a:xfrm>
                <a:off x="2785" y="2175"/>
                <a:ext cx="717" cy="415"/>
              </a:xfrm>
              <a:custGeom>
                <a:avLst/>
                <a:gdLst>
                  <a:gd name="T0" fmla="*/ 9 w 717"/>
                  <a:gd name="T1" fmla="*/ 415 h 415"/>
                  <a:gd name="T2" fmla="*/ 27 w 717"/>
                  <a:gd name="T3" fmla="*/ 415 h 415"/>
                  <a:gd name="T4" fmla="*/ 44 w 717"/>
                  <a:gd name="T5" fmla="*/ 415 h 415"/>
                  <a:gd name="T6" fmla="*/ 62 w 717"/>
                  <a:gd name="T7" fmla="*/ 415 h 415"/>
                  <a:gd name="T8" fmla="*/ 76 w 717"/>
                  <a:gd name="T9" fmla="*/ 415 h 415"/>
                  <a:gd name="T10" fmla="*/ 93 w 717"/>
                  <a:gd name="T11" fmla="*/ 415 h 415"/>
                  <a:gd name="T12" fmla="*/ 111 w 717"/>
                  <a:gd name="T13" fmla="*/ 415 h 415"/>
                  <a:gd name="T14" fmla="*/ 129 w 717"/>
                  <a:gd name="T15" fmla="*/ 415 h 415"/>
                  <a:gd name="T16" fmla="*/ 147 w 717"/>
                  <a:gd name="T17" fmla="*/ 410 h 415"/>
                  <a:gd name="T18" fmla="*/ 160 w 717"/>
                  <a:gd name="T19" fmla="*/ 410 h 415"/>
                  <a:gd name="T20" fmla="*/ 178 w 717"/>
                  <a:gd name="T21" fmla="*/ 410 h 415"/>
                  <a:gd name="T22" fmla="*/ 196 w 717"/>
                  <a:gd name="T23" fmla="*/ 410 h 415"/>
                  <a:gd name="T24" fmla="*/ 214 w 717"/>
                  <a:gd name="T25" fmla="*/ 410 h 415"/>
                  <a:gd name="T26" fmla="*/ 232 w 717"/>
                  <a:gd name="T27" fmla="*/ 406 h 415"/>
                  <a:gd name="T28" fmla="*/ 249 w 717"/>
                  <a:gd name="T29" fmla="*/ 406 h 415"/>
                  <a:gd name="T30" fmla="*/ 263 w 717"/>
                  <a:gd name="T31" fmla="*/ 406 h 415"/>
                  <a:gd name="T32" fmla="*/ 281 w 717"/>
                  <a:gd name="T33" fmla="*/ 401 h 415"/>
                  <a:gd name="T34" fmla="*/ 298 w 717"/>
                  <a:gd name="T35" fmla="*/ 397 h 415"/>
                  <a:gd name="T36" fmla="*/ 316 w 717"/>
                  <a:gd name="T37" fmla="*/ 397 h 415"/>
                  <a:gd name="T38" fmla="*/ 334 w 717"/>
                  <a:gd name="T39" fmla="*/ 392 h 415"/>
                  <a:gd name="T40" fmla="*/ 352 w 717"/>
                  <a:gd name="T41" fmla="*/ 388 h 415"/>
                  <a:gd name="T42" fmla="*/ 365 w 717"/>
                  <a:gd name="T43" fmla="*/ 383 h 415"/>
                  <a:gd name="T44" fmla="*/ 383 w 717"/>
                  <a:gd name="T45" fmla="*/ 379 h 415"/>
                  <a:gd name="T46" fmla="*/ 401 w 717"/>
                  <a:gd name="T47" fmla="*/ 370 h 415"/>
                  <a:gd name="T48" fmla="*/ 419 w 717"/>
                  <a:gd name="T49" fmla="*/ 366 h 415"/>
                  <a:gd name="T50" fmla="*/ 437 w 717"/>
                  <a:gd name="T51" fmla="*/ 357 h 415"/>
                  <a:gd name="T52" fmla="*/ 454 w 717"/>
                  <a:gd name="T53" fmla="*/ 348 h 415"/>
                  <a:gd name="T54" fmla="*/ 468 w 717"/>
                  <a:gd name="T55" fmla="*/ 339 h 415"/>
                  <a:gd name="T56" fmla="*/ 486 w 717"/>
                  <a:gd name="T57" fmla="*/ 325 h 415"/>
                  <a:gd name="T58" fmla="*/ 503 w 717"/>
                  <a:gd name="T59" fmla="*/ 312 h 415"/>
                  <a:gd name="T60" fmla="*/ 521 w 717"/>
                  <a:gd name="T61" fmla="*/ 299 h 415"/>
                  <a:gd name="T62" fmla="*/ 539 w 717"/>
                  <a:gd name="T63" fmla="*/ 281 h 415"/>
                  <a:gd name="T64" fmla="*/ 552 w 717"/>
                  <a:gd name="T65" fmla="*/ 263 h 415"/>
                  <a:gd name="T66" fmla="*/ 570 w 717"/>
                  <a:gd name="T67" fmla="*/ 245 h 415"/>
                  <a:gd name="T68" fmla="*/ 588 w 717"/>
                  <a:gd name="T69" fmla="*/ 223 h 415"/>
                  <a:gd name="T70" fmla="*/ 606 w 717"/>
                  <a:gd name="T71" fmla="*/ 200 h 415"/>
                  <a:gd name="T72" fmla="*/ 624 w 717"/>
                  <a:gd name="T73" fmla="*/ 178 h 415"/>
                  <a:gd name="T74" fmla="*/ 642 w 717"/>
                  <a:gd name="T75" fmla="*/ 151 h 415"/>
                  <a:gd name="T76" fmla="*/ 655 w 717"/>
                  <a:gd name="T77" fmla="*/ 120 h 415"/>
                  <a:gd name="T78" fmla="*/ 673 w 717"/>
                  <a:gd name="T79" fmla="*/ 89 h 415"/>
                  <a:gd name="T80" fmla="*/ 691 w 717"/>
                  <a:gd name="T81" fmla="*/ 58 h 415"/>
                  <a:gd name="T82" fmla="*/ 708 w 717"/>
                  <a:gd name="T83" fmla="*/ 22 h 4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17"/>
                  <a:gd name="T127" fmla="*/ 0 h 415"/>
                  <a:gd name="T128" fmla="*/ 717 w 717"/>
                  <a:gd name="T129" fmla="*/ 415 h 4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17" h="415">
                    <a:moveTo>
                      <a:pt x="0" y="415"/>
                    </a:moveTo>
                    <a:lnTo>
                      <a:pt x="4" y="415"/>
                    </a:lnTo>
                    <a:lnTo>
                      <a:pt x="9" y="415"/>
                    </a:lnTo>
                    <a:lnTo>
                      <a:pt x="13" y="415"/>
                    </a:lnTo>
                    <a:lnTo>
                      <a:pt x="22" y="415"/>
                    </a:lnTo>
                    <a:lnTo>
                      <a:pt x="27" y="415"/>
                    </a:lnTo>
                    <a:lnTo>
                      <a:pt x="31" y="415"/>
                    </a:lnTo>
                    <a:lnTo>
                      <a:pt x="35" y="415"/>
                    </a:lnTo>
                    <a:lnTo>
                      <a:pt x="44" y="415"/>
                    </a:lnTo>
                    <a:lnTo>
                      <a:pt x="49" y="415"/>
                    </a:lnTo>
                    <a:lnTo>
                      <a:pt x="53" y="415"/>
                    </a:lnTo>
                    <a:lnTo>
                      <a:pt x="62" y="415"/>
                    </a:lnTo>
                    <a:lnTo>
                      <a:pt x="67" y="415"/>
                    </a:lnTo>
                    <a:lnTo>
                      <a:pt x="71" y="415"/>
                    </a:lnTo>
                    <a:lnTo>
                      <a:pt x="76" y="415"/>
                    </a:lnTo>
                    <a:lnTo>
                      <a:pt x="84" y="415"/>
                    </a:lnTo>
                    <a:lnTo>
                      <a:pt x="89" y="415"/>
                    </a:lnTo>
                    <a:lnTo>
                      <a:pt x="93" y="415"/>
                    </a:lnTo>
                    <a:lnTo>
                      <a:pt x="98" y="415"/>
                    </a:lnTo>
                    <a:lnTo>
                      <a:pt x="107" y="415"/>
                    </a:lnTo>
                    <a:lnTo>
                      <a:pt x="111" y="415"/>
                    </a:lnTo>
                    <a:lnTo>
                      <a:pt x="116" y="415"/>
                    </a:lnTo>
                    <a:lnTo>
                      <a:pt x="125" y="415"/>
                    </a:lnTo>
                    <a:lnTo>
                      <a:pt x="129" y="415"/>
                    </a:lnTo>
                    <a:lnTo>
                      <a:pt x="134" y="410"/>
                    </a:lnTo>
                    <a:lnTo>
                      <a:pt x="138" y="410"/>
                    </a:lnTo>
                    <a:lnTo>
                      <a:pt x="147" y="410"/>
                    </a:lnTo>
                    <a:lnTo>
                      <a:pt x="151" y="410"/>
                    </a:lnTo>
                    <a:lnTo>
                      <a:pt x="156" y="410"/>
                    </a:lnTo>
                    <a:lnTo>
                      <a:pt x="160" y="410"/>
                    </a:lnTo>
                    <a:lnTo>
                      <a:pt x="169" y="410"/>
                    </a:lnTo>
                    <a:lnTo>
                      <a:pt x="174" y="410"/>
                    </a:lnTo>
                    <a:lnTo>
                      <a:pt x="178" y="410"/>
                    </a:lnTo>
                    <a:lnTo>
                      <a:pt x="187" y="410"/>
                    </a:lnTo>
                    <a:lnTo>
                      <a:pt x="191" y="410"/>
                    </a:lnTo>
                    <a:lnTo>
                      <a:pt x="196" y="410"/>
                    </a:lnTo>
                    <a:lnTo>
                      <a:pt x="200" y="410"/>
                    </a:lnTo>
                    <a:lnTo>
                      <a:pt x="209" y="410"/>
                    </a:lnTo>
                    <a:lnTo>
                      <a:pt x="214" y="410"/>
                    </a:lnTo>
                    <a:lnTo>
                      <a:pt x="218" y="410"/>
                    </a:lnTo>
                    <a:lnTo>
                      <a:pt x="227" y="406"/>
                    </a:lnTo>
                    <a:lnTo>
                      <a:pt x="232" y="406"/>
                    </a:lnTo>
                    <a:lnTo>
                      <a:pt x="236" y="406"/>
                    </a:lnTo>
                    <a:lnTo>
                      <a:pt x="240" y="406"/>
                    </a:lnTo>
                    <a:lnTo>
                      <a:pt x="249" y="406"/>
                    </a:lnTo>
                    <a:lnTo>
                      <a:pt x="254" y="406"/>
                    </a:lnTo>
                    <a:lnTo>
                      <a:pt x="258" y="406"/>
                    </a:lnTo>
                    <a:lnTo>
                      <a:pt x="263" y="406"/>
                    </a:lnTo>
                    <a:lnTo>
                      <a:pt x="272" y="401"/>
                    </a:lnTo>
                    <a:lnTo>
                      <a:pt x="276" y="401"/>
                    </a:lnTo>
                    <a:lnTo>
                      <a:pt x="281" y="401"/>
                    </a:lnTo>
                    <a:lnTo>
                      <a:pt x="289" y="401"/>
                    </a:lnTo>
                    <a:lnTo>
                      <a:pt x="294" y="401"/>
                    </a:lnTo>
                    <a:lnTo>
                      <a:pt x="298" y="397"/>
                    </a:lnTo>
                    <a:lnTo>
                      <a:pt x="303" y="397"/>
                    </a:lnTo>
                    <a:lnTo>
                      <a:pt x="312" y="397"/>
                    </a:lnTo>
                    <a:lnTo>
                      <a:pt x="316" y="397"/>
                    </a:lnTo>
                    <a:lnTo>
                      <a:pt x="321" y="397"/>
                    </a:lnTo>
                    <a:lnTo>
                      <a:pt x="325" y="392"/>
                    </a:lnTo>
                    <a:lnTo>
                      <a:pt x="334" y="392"/>
                    </a:lnTo>
                    <a:lnTo>
                      <a:pt x="339" y="392"/>
                    </a:lnTo>
                    <a:lnTo>
                      <a:pt x="343" y="388"/>
                    </a:lnTo>
                    <a:lnTo>
                      <a:pt x="352" y="388"/>
                    </a:lnTo>
                    <a:lnTo>
                      <a:pt x="356" y="388"/>
                    </a:lnTo>
                    <a:lnTo>
                      <a:pt x="361" y="383"/>
                    </a:lnTo>
                    <a:lnTo>
                      <a:pt x="365" y="383"/>
                    </a:lnTo>
                    <a:lnTo>
                      <a:pt x="374" y="383"/>
                    </a:lnTo>
                    <a:lnTo>
                      <a:pt x="379" y="379"/>
                    </a:lnTo>
                    <a:lnTo>
                      <a:pt x="383" y="379"/>
                    </a:lnTo>
                    <a:lnTo>
                      <a:pt x="388" y="374"/>
                    </a:lnTo>
                    <a:lnTo>
                      <a:pt x="396" y="374"/>
                    </a:lnTo>
                    <a:lnTo>
                      <a:pt x="401" y="370"/>
                    </a:lnTo>
                    <a:lnTo>
                      <a:pt x="405" y="370"/>
                    </a:lnTo>
                    <a:lnTo>
                      <a:pt x="414" y="366"/>
                    </a:lnTo>
                    <a:lnTo>
                      <a:pt x="419" y="366"/>
                    </a:lnTo>
                    <a:lnTo>
                      <a:pt x="423" y="361"/>
                    </a:lnTo>
                    <a:lnTo>
                      <a:pt x="428" y="361"/>
                    </a:lnTo>
                    <a:lnTo>
                      <a:pt x="437" y="357"/>
                    </a:lnTo>
                    <a:lnTo>
                      <a:pt x="441" y="352"/>
                    </a:lnTo>
                    <a:lnTo>
                      <a:pt x="445" y="352"/>
                    </a:lnTo>
                    <a:lnTo>
                      <a:pt x="454" y="348"/>
                    </a:lnTo>
                    <a:lnTo>
                      <a:pt x="459" y="343"/>
                    </a:lnTo>
                    <a:lnTo>
                      <a:pt x="463" y="339"/>
                    </a:lnTo>
                    <a:lnTo>
                      <a:pt x="468" y="339"/>
                    </a:lnTo>
                    <a:lnTo>
                      <a:pt x="477" y="334"/>
                    </a:lnTo>
                    <a:lnTo>
                      <a:pt x="481" y="330"/>
                    </a:lnTo>
                    <a:lnTo>
                      <a:pt x="486" y="325"/>
                    </a:lnTo>
                    <a:lnTo>
                      <a:pt x="490" y="321"/>
                    </a:lnTo>
                    <a:lnTo>
                      <a:pt x="499" y="316"/>
                    </a:lnTo>
                    <a:lnTo>
                      <a:pt x="503" y="312"/>
                    </a:lnTo>
                    <a:lnTo>
                      <a:pt x="508" y="307"/>
                    </a:lnTo>
                    <a:lnTo>
                      <a:pt x="517" y="303"/>
                    </a:lnTo>
                    <a:lnTo>
                      <a:pt x="521" y="299"/>
                    </a:lnTo>
                    <a:lnTo>
                      <a:pt x="526" y="294"/>
                    </a:lnTo>
                    <a:lnTo>
                      <a:pt x="530" y="290"/>
                    </a:lnTo>
                    <a:lnTo>
                      <a:pt x="539" y="281"/>
                    </a:lnTo>
                    <a:lnTo>
                      <a:pt x="544" y="276"/>
                    </a:lnTo>
                    <a:lnTo>
                      <a:pt x="548" y="272"/>
                    </a:lnTo>
                    <a:lnTo>
                      <a:pt x="552" y="263"/>
                    </a:lnTo>
                    <a:lnTo>
                      <a:pt x="561" y="258"/>
                    </a:lnTo>
                    <a:lnTo>
                      <a:pt x="566" y="254"/>
                    </a:lnTo>
                    <a:lnTo>
                      <a:pt x="570" y="245"/>
                    </a:lnTo>
                    <a:lnTo>
                      <a:pt x="579" y="241"/>
                    </a:lnTo>
                    <a:lnTo>
                      <a:pt x="584" y="232"/>
                    </a:lnTo>
                    <a:lnTo>
                      <a:pt x="588" y="223"/>
                    </a:lnTo>
                    <a:lnTo>
                      <a:pt x="593" y="218"/>
                    </a:lnTo>
                    <a:lnTo>
                      <a:pt x="601" y="209"/>
                    </a:lnTo>
                    <a:lnTo>
                      <a:pt x="606" y="200"/>
                    </a:lnTo>
                    <a:lnTo>
                      <a:pt x="610" y="191"/>
                    </a:lnTo>
                    <a:lnTo>
                      <a:pt x="615" y="187"/>
                    </a:lnTo>
                    <a:lnTo>
                      <a:pt x="624" y="178"/>
                    </a:lnTo>
                    <a:lnTo>
                      <a:pt x="628" y="169"/>
                    </a:lnTo>
                    <a:lnTo>
                      <a:pt x="633" y="160"/>
                    </a:lnTo>
                    <a:lnTo>
                      <a:pt x="642" y="151"/>
                    </a:lnTo>
                    <a:lnTo>
                      <a:pt x="646" y="142"/>
                    </a:lnTo>
                    <a:lnTo>
                      <a:pt x="650" y="129"/>
                    </a:lnTo>
                    <a:lnTo>
                      <a:pt x="655" y="120"/>
                    </a:lnTo>
                    <a:lnTo>
                      <a:pt x="664" y="111"/>
                    </a:lnTo>
                    <a:lnTo>
                      <a:pt x="668" y="102"/>
                    </a:lnTo>
                    <a:lnTo>
                      <a:pt x="673" y="89"/>
                    </a:lnTo>
                    <a:lnTo>
                      <a:pt x="682" y="80"/>
                    </a:lnTo>
                    <a:lnTo>
                      <a:pt x="686" y="71"/>
                    </a:lnTo>
                    <a:lnTo>
                      <a:pt x="691" y="58"/>
                    </a:lnTo>
                    <a:lnTo>
                      <a:pt x="695" y="49"/>
                    </a:lnTo>
                    <a:lnTo>
                      <a:pt x="704" y="35"/>
                    </a:lnTo>
                    <a:lnTo>
                      <a:pt x="708" y="22"/>
                    </a:lnTo>
                    <a:lnTo>
                      <a:pt x="713" y="13"/>
                    </a:lnTo>
                    <a:lnTo>
                      <a:pt x="717"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 name="Freeform 806"/>
              <p:cNvSpPr>
                <a:spLocks/>
              </p:cNvSpPr>
              <p:nvPr/>
            </p:nvSpPr>
            <p:spPr bwMode="auto">
              <a:xfrm>
                <a:off x="3502" y="1385"/>
                <a:ext cx="722" cy="790"/>
              </a:xfrm>
              <a:custGeom>
                <a:avLst/>
                <a:gdLst>
                  <a:gd name="T0" fmla="*/ 14 w 722"/>
                  <a:gd name="T1" fmla="*/ 767 h 790"/>
                  <a:gd name="T2" fmla="*/ 32 w 722"/>
                  <a:gd name="T3" fmla="*/ 727 h 790"/>
                  <a:gd name="T4" fmla="*/ 49 w 722"/>
                  <a:gd name="T5" fmla="*/ 687 h 790"/>
                  <a:gd name="T6" fmla="*/ 63 w 722"/>
                  <a:gd name="T7" fmla="*/ 647 h 790"/>
                  <a:gd name="T8" fmla="*/ 81 w 722"/>
                  <a:gd name="T9" fmla="*/ 607 h 790"/>
                  <a:gd name="T10" fmla="*/ 98 w 722"/>
                  <a:gd name="T11" fmla="*/ 562 h 790"/>
                  <a:gd name="T12" fmla="*/ 116 w 722"/>
                  <a:gd name="T13" fmla="*/ 517 h 790"/>
                  <a:gd name="T14" fmla="*/ 134 w 722"/>
                  <a:gd name="T15" fmla="*/ 473 h 790"/>
                  <a:gd name="T16" fmla="*/ 152 w 722"/>
                  <a:gd name="T17" fmla="*/ 433 h 790"/>
                  <a:gd name="T18" fmla="*/ 165 w 722"/>
                  <a:gd name="T19" fmla="*/ 388 h 790"/>
                  <a:gd name="T20" fmla="*/ 183 w 722"/>
                  <a:gd name="T21" fmla="*/ 343 h 790"/>
                  <a:gd name="T22" fmla="*/ 201 w 722"/>
                  <a:gd name="T23" fmla="*/ 303 h 790"/>
                  <a:gd name="T24" fmla="*/ 219 w 722"/>
                  <a:gd name="T25" fmla="*/ 263 h 790"/>
                  <a:gd name="T26" fmla="*/ 237 w 722"/>
                  <a:gd name="T27" fmla="*/ 223 h 790"/>
                  <a:gd name="T28" fmla="*/ 254 w 722"/>
                  <a:gd name="T29" fmla="*/ 187 h 790"/>
                  <a:gd name="T30" fmla="*/ 268 w 722"/>
                  <a:gd name="T31" fmla="*/ 151 h 790"/>
                  <a:gd name="T32" fmla="*/ 286 w 722"/>
                  <a:gd name="T33" fmla="*/ 120 h 790"/>
                  <a:gd name="T34" fmla="*/ 303 w 722"/>
                  <a:gd name="T35" fmla="*/ 93 h 790"/>
                  <a:gd name="T36" fmla="*/ 321 w 722"/>
                  <a:gd name="T37" fmla="*/ 67 h 790"/>
                  <a:gd name="T38" fmla="*/ 339 w 722"/>
                  <a:gd name="T39" fmla="*/ 49 h 790"/>
                  <a:gd name="T40" fmla="*/ 352 w 722"/>
                  <a:gd name="T41" fmla="*/ 31 h 790"/>
                  <a:gd name="T42" fmla="*/ 370 w 722"/>
                  <a:gd name="T43" fmla="*/ 17 h 790"/>
                  <a:gd name="T44" fmla="*/ 388 w 722"/>
                  <a:gd name="T45" fmla="*/ 9 h 790"/>
                  <a:gd name="T46" fmla="*/ 406 w 722"/>
                  <a:gd name="T47" fmla="*/ 4 h 790"/>
                  <a:gd name="T48" fmla="*/ 424 w 722"/>
                  <a:gd name="T49" fmla="*/ 0 h 790"/>
                  <a:gd name="T50" fmla="*/ 442 w 722"/>
                  <a:gd name="T51" fmla="*/ 4 h 790"/>
                  <a:gd name="T52" fmla="*/ 455 w 722"/>
                  <a:gd name="T53" fmla="*/ 13 h 790"/>
                  <a:gd name="T54" fmla="*/ 473 w 722"/>
                  <a:gd name="T55" fmla="*/ 26 h 790"/>
                  <a:gd name="T56" fmla="*/ 491 w 722"/>
                  <a:gd name="T57" fmla="*/ 40 h 790"/>
                  <a:gd name="T58" fmla="*/ 508 w 722"/>
                  <a:gd name="T59" fmla="*/ 62 h 790"/>
                  <a:gd name="T60" fmla="*/ 526 w 722"/>
                  <a:gd name="T61" fmla="*/ 84 h 790"/>
                  <a:gd name="T62" fmla="*/ 544 w 722"/>
                  <a:gd name="T63" fmla="*/ 111 h 790"/>
                  <a:gd name="T64" fmla="*/ 557 w 722"/>
                  <a:gd name="T65" fmla="*/ 142 h 790"/>
                  <a:gd name="T66" fmla="*/ 575 w 722"/>
                  <a:gd name="T67" fmla="*/ 174 h 790"/>
                  <a:gd name="T68" fmla="*/ 593 w 722"/>
                  <a:gd name="T69" fmla="*/ 209 h 790"/>
                  <a:gd name="T70" fmla="*/ 611 w 722"/>
                  <a:gd name="T71" fmla="*/ 250 h 790"/>
                  <a:gd name="T72" fmla="*/ 629 w 722"/>
                  <a:gd name="T73" fmla="*/ 290 h 790"/>
                  <a:gd name="T74" fmla="*/ 647 w 722"/>
                  <a:gd name="T75" fmla="*/ 330 h 790"/>
                  <a:gd name="T76" fmla="*/ 660 w 722"/>
                  <a:gd name="T77" fmla="*/ 375 h 790"/>
                  <a:gd name="T78" fmla="*/ 678 w 722"/>
                  <a:gd name="T79" fmla="*/ 415 h 790"/>
                  <a:gd name="T80" fmla="*/ 696 w 722"/>
                  <a:gd name="T81" fmla="*/ 459 h 790"/>
                  <a:gd name="T82" fmla="*/ 713 w 722"/>
                  <a:gd name="T83" fmla="*/ 504 h 7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2"/>
                  <a:gd name="T127" fmla="*/ 0 h 790"/>
                  <a:gd name="T128" fmla="*/ 722 w 722"/>
                  <a:gd name="T129" fmla="*/ 790 h 7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2" h="790">
                    <a:moveTo>
                      <a:pt x="0" y="790"/>
                    </a:moveTo>
                    <a:lnTo>
                      <a:pt x="9" y="776"/>
                    </a:lnTo>
                    <a:lnTo>
                      <a:pt x="14" y="767"/>
                    </a:lnTo>
                    <a:lnTo>
                      <a:pt x="18" y="754"/>
                    </a:lnTo>
                    <a:lnTo>
                      <a:pt x="27" y="740"/>
                    </a:lnTo>
                    <a:lnTo>
                      <a:pt x="32" y="727"/>
                    </a:lnTo>
                    <a:lnTo>
                      <a:pt x="36" y="714"/>
                    </a:lnTo>
                    <a:lnTo>
                      <a:pt x="40" y="700"/>
                    </a:lnTo>
                    <a:lnTo>
                      <a:pt x="49" y="687"/>
                    </a:lnTo>
                    <a:lnTo>
                      <a:pt x="54" y="674"/>
                    </a:lnTo>
                    <a:lnTo>
                      <a:pt x="58" y="660"/>
                    </a:lnTo>
                    <a:lnTo>
                      <a:pt x="63" y="647"/>
                    </a:lnTo>
                    <a:lnTo>
                      <a:pt x="72" y="633"/>
                    </a:lnTo>
                    <a:lnTo>
                      <a:pt x="76" y="620"/>
                    </a:lnTo>
                    <a:lnTo>
                      <a:pt x="81" y="607"/>
                    </a:lnTo>
                    <a:lnTo>
                      <a:pt x="89" y="589"/>
                    </a:lnTo>
                    <a:lnTo>
                      <a:pt x="94" y="575"/>
                    </a:lnTo>
                    <a:lnTo>
                      <a:pt x="98" y="562"/>
                    </a:lnTo>
                    <a:lnTo>
                      <a:pt x="103" y="549"/>
                    </a:lnTo>
                    <a:lnTo>
                      <a:pt x="112" y="535"/>
                    </a:lnTo>
                    <a:lnTo>
                      <a:pt x="116" y="517"/>
                    </a:lnTo>
                    <a:lnTo>
                      <a:pt x="121" y="504"/>
                    </a:lnTo>
                    <a:lnTo>
                      <a:pt x="125" y="491"/>
                    </a:lnTo>
                    <a:lnTo>
                      <a:pt x="134" y="473"/>
                    </a:lnTo>
                    <a:lnTo>
                      <a:pt x="138" y="459"/>
                    </a:lnTo>
                    <a:lnTo>
                      <a:pt x="143" y="446"/>
                    </a:lnTo>
                    <a:lnTo>
                      <a:pt x="152" y="433"/>
                    </a:lnTo>
                    <a:lnTo>
                      <a:pt x="156" y="415"/>
                    </a:lnTo>
                    <a:lnTo>
                      <a:pt x="161" y="401"/>
                    </a:lnTo>
                    <a:lnTo>
                      <a:pt x="165" y="388"/>
                    </a:lnTo>
                    <a:lnTo>
                      <a:pt x="174" y="375"/>
                    </a:lnTo>
                    <a:lnTo>
                      <a:pt x="179" y="361"/>
                    </a:lnTo>
                    <a:lnTo>
                      <a:pt x="183" y="343"/>
                    </a:lnTo>
                    <a:lnTo>
                      <a:pt x="192" y="330"/>
                    </a:lnTo>
                    <a:lnTo>
                      <a:pt x="196" y="316"/>
                    </a:lnTo>
                    <a:lnTo>
                      <a:pt x="201" y="303"/>
                    </a:lnTo>
                    <a:lnTo>
                      <a:pt x="205" y="290"/>
                    </a:lnTo>
                    <a:lnTo>
                      <a:pt x="214" y="276"/>
                    </a:lnTo>
                    <a:lnTo>
                      <a:pt x="219" y="263"/>
                    </a:lnTo>
                    <a:lnTo>
                      <a:pt x="223" y="250"/>
                    </a:lnTo>
                    <a:lnTo>
                      <a:pt x="228" y="236"/>
                    </a:lnTo>
                    <a:lnTo>
                      <a:pt x="237" y="223"/>
                    </a:lnTo>
                    <a:lnTo>
                      <a:pt x="241" y="209"/>
                    </a:lnTo>
                    <a:lnTo>
                      <a:pt x="245" y="200"/>
                    </a:lnTo>
                    <a:lnTo>
                      <a:pt x="254" y="187"/>
                    </a:lnTo>
                    <a:lnTo>
                      <a:pt x="259" y="174"/>
                    </a:lnTo>
                    <a:lnTo>
                      <a:pt x="263" y="165"/>
                    </a:lnTo>
                    <a:lnTo>
                      <a:pt x="268" y="151"/>
                    </a:lnTo>
                    <a:lnTo>
                      <a:pt x="277" y="142"/>
                    </a:lnTo>
                    <a:lnTo>
                      <a:pt x="281" y="134"/>
                    </a:lnTo>
                    <a:lnTo>
                      <a:pt x="286" y="120"/>
                    </a:lnTo>
                    <a:lnTo>
                      <a:pt x="290" y="111"/>
                    </a:lnTo>
                    <a:lnTo>
                      <a:pt x="299" y="102"/>
                    </a:lnTo>
                    <a:lnTo>
                      <a:pt x="303" y="93"/>
                    </a:lnTo>
                    <a:lnTo>
                      <a:pt x="308" y="84"/>
                    </a:lnTo>
                    <a:lnTo>
                      <a:pt x="317" y="75"/>
                    </a:lnTo>
                    <a:lnTo>
                      <a:pt x="321" y="67"/>
                    </a:lnTo>
                    <a:lnTo>
                      <a:pt x="326" y="62"/>
                    </a:lnTo>
                    <a:lnTo>
                      <a:pt x="330" y="53"/>
                    </a:lnTo>
                    <a:lnTo>
                      <a:pt x="339" y="49"/>
                    </a:lnTo>
                    <a:lnTo>
                      <a:pt x="343" y="40"/>
                    </a:lnTo>
                    <a:lnTo>
                      <a:pt x="348" y="35"/>
                    </a:lnTo>
                    <a:lnTo>
                      <a:pt x="352" y="31"/>
                    </a:lnTo>
                    <a:lnTo>
                      <a:pt x="361" y="26"/>
                    </a:lnTo>
                    <a:lnTo>
                      <a:pt x="366" y="22"/>
                    </a:lnTo>
                    <a:lnTo>
                      <a:pt x="370" y="17"/>
                    </a:lnTo>
                    <a:lnTo>
                      <a:pt x="379" y="13"/>
                    </a:lnTo>
                    <a:lnTo>
                      <a:pt x="384" y="9"/>
                    </a:lnTo>
                    <a:lnTo>
                      <a:pt x="388" y="9"/>
                    </a:lnTo>
                    <a:lnTo>
                      <a:pt x="393" y="4"/>
                    </a:lnTo>
                    <a:lnTo>
                      <a:pt x="401" y="4"/>
                    </a:lnTo>
                    <a:lnTo>
                      <a:pt x="406" y="4"/>
                    </a:lnTo>
                    <a:lnTo>
                      <a:pt x="410" y="0"/>
                    </a:lnTo>
                    <a:lnTo>
                      <a:pt x="419" y="0"/>
                    </a:lnTo>
                    <a:lnTo>
                      <a:pt x="424" y="0"/>
                    </a:lnTo>
                    <a:lnTo>
                      <a:pt x="428" y="4"/>
                    </a:lnTo>
                    <a:lnTo>
                      <a:pt x="433" y="4"/>
                    </a:lnTo>
                    <a:lnTo>
                      <a:pt x="442" y="4"/>
                    </a:lnTo>
                    <a:lnTo>
                      <a:pt x="446" y="9"/>
                    </a:lnTo>
                    <a:lnTo>
                      <a:pt x="450" y="9"/>
                    </a:lnTo>
                    <a:lnTo>
                      <a:pt x="455" y="13"/>
                    </a:lnTo>
                    <a:lnTo>
                      <a:pt x="464" y="17"/>
                    </a:lnTo>
                    <a:lnTo>
                      <a:pt x="468" y="22"/>
                    </a:lnTo>
                    <a:lnTo>
                      <a:pt x="473" y="26"/>
                    </a:lnTo>
                    <a:lnTo>
                      <a:pt x="482" y="31"/>
                    </a:lnTo>
                    <a:lnTo>
                      <a:pt x="486" y="35"/>
                    </a:lnTo>
                    <a:lnTo>
                      <a:pt x="491" y="40"/>
                    </a:lnTo>
                    <a:lnTo>
                      <a:pt x="495" y="49"/>
                    </a:lnTo>
                    <a:lnTo>
                      <a:pt x="504" y="53"/>
                    </a:lnTo>
                    <a:lnTo>
                      <a:pt x="508" y="62"/>
                    </a:lnTo>
                    <a:lnTo>
                      <a:pt x="513" y="67"/>
                    </a:lnTo>
                    <a:lnTo>
                      <a:pt x="517" y="75"/>
                    </a:lnTo>
                    <a:lnTo>
                      <a:pt x="526" y="84"/>
                    </a:lnTo>
                    <a:lnTo>
                      <a:pt x="531" y="93"/>
                    </a:lnTo>
                    <a:lnTo>
                      <a:pt x="535" y="102"/>
                    </a:lnTo>
                    <a:lnTo>
                      <a:pt x="544" y="111"/>
                    </a:lnTo>
                    <a:lnTo>
                      <a:pt x="548" y="120"/>
                    </a:lnTo>
                    <a:lnTo>
                      <a:pt x="553" y="134"/>
                    </a:lnTo>
                    <a:lnTo>
                      <a:pt x="557" y="142"/>
                    </a:lnTo>
                    <a:lnTo>
                      <a:pt x="566" y="151"/>
                    </a:lnTo>
                    <a:lnTo>
                      <a:pt x="571" y="165"/>
                    </a:lnTo>
                    <a:lnTo>
                      <a:pt x="575" y="174"/>
                    </a:lnTo>
                    <a:lnTo>
                      <a:pt x="580" y="187"/>
                    </a:lnTo>
                    <a:lnTo>
                      <a:pt x="589" y="200"/>
                    </a:lnTo>
                    <a:lnTo>
                      <a:pt x="593" y="209"/>
                    </a:lnTo>
                    <a:lnTo>
                      <a:pt x="598" y="223"/>
                    </a:lnTo>
                    <a:lnTo>
                      <a:pt x="606" y="236"/>
                    </a:lnTo>
                    <a:lnTo>
                      <a:pt x="611" y="250"/>
                    </a:lnTo>
                    <a:lnTo>
                      <a:pt x="615" y="263"/>
                    </a:lnTo>
                    <a:lnTo>
                      <a:pt x="620" y="276"/>
                    </a:lnTo>
                    <a:lnTo>
                      <a:pt x="629" y="290"/>
                    </a:lnTo>
                    <a:lnTo>
                      <a:pt x="633" y="303"/>
                    </a:lnTo>
                    <a:lnTo>
                      <a:pt x="638" y="316"/>
                    </a:lnTo>
                    <a:lnTo>
                      <a:pt x="647" y="330"/>
                    </a:lnTo>
                    <a:lnTo>
                      <a:pt x="651" y="343"/>
                    </a:lnTo>
                    <a:lnTo>
                      <a:pt x="655" y="361"/>
                    </a:lnTo>
                    <a:lnTo>
                      <a:pt x="660" y="375"/>
                    </a:lnTo>
                    <a:lnTo>
                      <a:pt x="669" y="388"/>
                    </a:lnTo>
                    <a:lnTo>
                      <a:pt x="673" y="401"/>
                    </a:lnTo>
                    <a:lnTo>
                      <a:pt x="678" y="415"/>
                    </a:lnTo>
                    <a:lnTo>
                      <a:pt x="682" y="433"/>
                    </a:lnTo>
                    <a:lnTo>
                      <a:pt x="691" y="446"/>
                    </a:lnTo>
                    <a:lnTo>
                      <a:pt x="696" y="459"/>
                    </a:lnTo>
                    <a:lnTo>
                      <a:pt x="700" y="473"/>
                    </a:lnTo>
                    <a:lnTo>
                      <a:pt x="709" y="491"/>
                    </a:lnTo>
                    <a:lnTo>
                      <a:pt x="713" y="504"/>
                    </a:lnTo>
                    <a:lnTo>
                      <a:pt x="718" y="517"/>
                    </a:lnTo>
                    <a:lnTo>
                      <a:pt x="722" y="53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Freeform 807"/>
              <p:cNvSpPr>
                <a:spLocks/>
              </p:cNvSpPr>
              <p:nvPr/>
            </p:nvSpPr>
            <p:spPr bwMode="auto">
              <a:xfrm>
                <a:off x="4224" y="1920"/>
                <a:ext cx="722" cy="670"/>
              </a:xfrm>
              <a:custGeom>
                <a:avLst/>
                <a:gdLst>
                  <a:gd name="T0" fmla="*/ 14 w 722"/>
                  <a:gd name="T1" fmla="*/ 27 h 670"/>
                  <a:gd name="T2" fmla="*/ 31 w 722"/>
                  <a:gd name="T3" fmla="*/ 72 h 670"/>
                  <a:gd name="T4" fmla="*/ 49 w 722"/>
                  <a:gd name="T5" fmla="*/ 112 h 670"/>
                  <a:gd name="T6" fmla="*/ 63 w 722"/>
                  <a:gd name="T7" fmla="*/ 152 h 670"/>
                  <a:gd name="T8" fmla="*/ 81 w 722"/>
                  <a:gd name="T9" fmla="*/ 192 h 670"/>
                  <a:gd name="T10" fmla="*/ 98 w 722"/>
                  <a:gd name="T11" fmla="*/ 232 h 670"/>
                  <a:gd name="T12" fmla="*/ 116 w 722"/>
                  <a:gd name="T13" fmla="*/ 268 h 670"/>
                  <a:gd name="T14" fmla="*/ 134 w 722"/>
                  <a:gd name="T15" fmla="*/ 304 h 670"/>
                  <a:gd name="T16" fmla="*/ 152 w 722"/>
                  <a:gd name="T17" fmla="*/ 335 h 670"/>
                  <a:gd name="T18" fmla="*/ 165 w 722"/>
                  <a:gd name="T19" fmla="*/ 366 h 670"/>
                  <a:gd name="T20" fmla="*/ 183 w 722"/>
                  <a:gd name="T21" fmla="*/ 397 h 670"/>
                  <a:gd name="T22" fmla="*/ 201 w 722"/>
                  <a:gd name="T23" fmla="*/ 424 h 670"/>
                  <a:gd name="T24" fmla="*/ 219 w 722"/>
                  <a:gd name="T25" fmla="*/ 446 h 670"/>
                  <a:gd name="T26" fmla="*/ 237 w 722"/>
                  <a:gd name="T27" fmla="*/ 473 h 670"/>
                  <a:gd name="T28" fmla="*/ 250 w 722"/>
                  <a:gd name="T29" fmla="*/ 496 h 670"/>
                  <a:gd name="T30" fmla="*/ 268 w 722"/>
                  <a:gd name="T31" fmla="*/ 513 h 670"/>
                  <a:gd name="T32" fmla="*/ 286 w 722"/>
                  <a:gd name="T33" fmla="*/ 531 h 670"/>
                  <a:gd name="T34" fmla="*/ 303 w 722"/>
                  <a:gd name="T35" fmla="*/ 549 h 670"/>
                  <a:gd name="T36" fmla="*/ 321 w 722"/>
                  <a:gd name="T37" fmla="*/ 562 h 670"/>
                  <a:gd name="T38" fmla="*/ 339 w 722"/>
                  <a:gd name="T39" fmla="*/ 576 h 670"/>
                  <a:gd name="T40" fmla="*/ 352 w 722"/>
                  <a:gd name="T41" fmla="*/ 589 h 670"/>
                  <a:gd name="T42" fmla="*/ 370 w 722"/>
                  <a:gd name="T43" fmla="*/ 598 h 670"/>
                  <a:gd name="T44" fmla="*/ 388 w 722"/>
                  <a:gd name="T45" fmla="*/ 607 h 670"/>
                  <a:gd name="T46" fmla="*/ 406 w 722"/>
                  <a:gd name="T47" fmla="*/ 616 h 670"/>
                  <a:gd name="T48" fmla="*/ 424 w 722"/>
                  <a:gd name="T49" fmla="*/ 625 h 670"/>
                  <a:gd name="T50" fmla="*/ 442 w 722"/>
                  <a:gd name="T51" fmla="*/ 629 h 670"/>
                  <a:gd name="T52" fmla="*/ 455 w 722"/>
                  <a:gd name="T53" fmla="*/ 638 h 670"/>
                  <a:gd name="T54" fmla="*/ 473 w 722"/>
                  <a:gd name="T55" fmla="*/ 643 h 670"/>
                  <a:gd name="T56" fmla="*/ 491 w 722"/>
                  <a:gd name="T57" fmla="*/ 647 h 670"/>
                  <a:gd name="T58" fmla="*/ 508 w 722"/>
                  <a:gd name="T59" fmla="*/ 652 h 670"/>
                  <a:gd name="T60" fmla="*/ 526 w 722"/>
                  <a:gd name="T61" fmla="*/ 652 h 670"/>
                  <a:gd name="T62" fmla="*/ 540 w 722"/>
                  <a:gd name="T63" fmla="*/ 656 h 670"/>
                  <a:gd name="T64" fmla="*/ 557 w 722"/>
                  <a:gd name="T65" fmla="*/ 656 h 670"/>
                  <a:gd name="T66" fmla="*/ 575 w 722"/>
                  <a:gd name="T67" fmla="*/ 661 h 670"/>
                  <a:gd name="T68" fmla="*/ 593 w 722"/>
                  <a:gd name="T69" fmla="*/ 661 h 670"/>
                  <a:gd name="T70" fmla="*/ 611 w 722"/>
                  <a:gd name="T71" fmla="*/ 665 h 670"/>
                  <a:gd name="T72" fmla="*/ 629 w 722"/>
                  <a:gd name="T73" fmla="*/ 665 h 670"/>
                  <a:gd name="T74" fmla="*/ 642 w 722"/>
                  <a:gd name="T75" fmla="*/ 665 h 670"/>
                  <a:gd name="T76" fmla="*/ 660 w 722"/>
                  <a:gd name="T77" fmla="*/ 665 h 670"/>
                  <a:gd name="T78" fmla="*/ 678 w 722"/>
                  <a:gd name="T79" fmla="*/ 665 h 670"/>
                  <a:gd name="T80" fmla="*/ 696 w 722"/>
                  <a:gd name="T81" fmla="*/ 665 h 670"/>
                  <a:gd name="T82" fmla="*/ 713 w 722"/>
                  <a:gd name="T83" fmla="*/ 670 h 6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2"/>
                  <a:gd name="T127" fmla="*/ 0 h 670"/>
                  <a:gd name="T128" fmla="*/ 722 w 722"/>
                  <a:gd name="T129" fmla="*/ 670 h 6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2" h="670">
                    <a:moveTo>
                      <a:pt x="0" y="0"/>
                    </a:moveTo>
                    <a:lnTo>
                      <a:pt x="9" y="14"/>
                    </a:lnTo>
                    <a:lnTo>
                      <a:pt x="14" y="27"/>
                    </a:lnTo>
                    <a:lnTo>
                      <a:pt x="18" y="40"/>
                    </a:lnTo>
                    <a:lnTo>
                      <a:pt x="23" y="54"/>
                    </a:lnTo>
                    <a:lnTo>
                      <a:pt x="31" y="72"/>
                    </a:lnTo>
                    <a:lnTo>
                      <a:pt x="36" y="85"/>
                    </a:lnTo>
                    <a:lnTo>
                      <a:pt x="40" y="98"/>
                    </a:lnTo>
                    <a:lnTo>
                      <a:pt x="49" y="112"/>
                    </a:lnTo>
                    <a:lnTo>
                      <a:pt x="54" y="125"/>
                    </a:lnTo>
                    <a:lnTo>
                      <a:pt x="58" y="139"/>
                    </a:lnTo>
                    <a:lnTo>
                      <a:pt x="63" y="152"/>
                    </a:lnTo>
                    <a:lnTo>
                      <a:pt x="72" y="165"/>
                    </a:lnTo>
                    <a:lnTo>
                      <a:pt x="76" y="179"/>
                    </a:lnTo>
                    <a:lnTo>
                      <a:pt x="81" y="192"/>
                    </a:lnTo>
                    <a:lnTo>
                      <a:pt x="85" y="205"/>
                    </a:lnTo>
                    <a:lnTo>
                      <a:pt x="94" y="219"/>
                    </a:lnTo>
                    <a:lnTo>
                      <a:pt x="98" y="232"/>
                    </a:lnTo>
                    <a:lnTo>
                      <a:pt x="103" y="241"/>
                    </a:lnTo>
                    <a:lnTo>
                      <a:pt x="112" y="255"/>
                    </a:lnTo>
                    <a:lnTo>
                      <a:pt x="116" y="268"/>
                    </a:lnTo>
                    <a:lnTo>
                      <a:pt x="121" y="277"/>
                    </a:lnTo>
                    <a:lnTo>
                      <a:pt x="125" y="290"/>
                    </a:lnTo>
                    <a:lnTo>
                      <a:pt x="134" y="304"/>
                    </a:lnTo>
                    <a:lnTo>
                      <a:pt x="138" y="313"/>
                    </a:lnTo>
                    <a:lnTo>
                      <a:pt x="143" y="326"/>
                    </a:lnTo>
                    <a:lnTo>
                      <a:pt x="152" y="335"/>
                    </a:lnTo>
                    <a:lnTo>
                      <a:pt x="156" y="344"/>
                    </a:lnTo>
                    <a:lnTo>
                      <a:pt x="161" y="357"/>
                    </a:lnTo>
                    <a:lnTo>
                      <a:pt x="165" y="366"/>
                    </a:lnTo>
                    <a:lnTo>
                      <a:pt x="174" y="375"/>
                    </a:lnTo>
                    <a:lnTo>
                      <a:pt x="179" y="384"/>
                    </a:lnTo>
                    <a:lnTo>
                      <a:pt x="183" y="397"/>
                    </a:lnTo>
                    <a:lnTo>
                      <a:pt x="187" y="406"/>
                    </a:lnTo>
                    <a:lnTo>
                      <a:pt x="196" y="415"/>
                    </a:lnTo>
                    <a:lnTo>
                      <a:pt x="201" y="424"/>
                    </a:lnTo>
                    <a:lnTo>
                      <a:pt x="205" y="433"/>
                    </a:lnTo>
                    <a:lnTo>
                      <a:pt x="214" y="442"/>
                    </a:lnTo>
                    <a:lnTo>
                      <a:pt x="219" y="446"/>
                    </a:lnTo>
                    <a:lnTo>
                      <a:pt x="223" y="455"/>
                    </a:lnTo>
                    <a:lnTo>
                      <a:pt x="228" y="464"/>
                    </a:lnTo>
                    <a:lnTo>
                      <a:pt x="237" y="473"/>
                    </a:lnTo>
                    <a:lnTo>
                      <a:pt x="241" y="478"/>
                    </a:lnTo>
                    <a:lnTo>
                      <a:pt x="245" y="487"/>
                    </a:lnTo>
                    <a:lnTo>
                      <a:pt x="250" y="496"/>
                    </a:lnTo>
                    <a:lnTo>
                      <a:pt x="259" y="500"/>
                    </a:lnTo>
                    <a:lnTo>
                      <a:pt x="263" y="509"/>
                    </a:lnTo>
                    <a:lnTo>
                      <a:pt x="268" y="513"/>
                    </a:lnTo>
                    <a:lnTo>
                      <a:pt x="277" y="518"/>
                    </a:lnTo>
                    <a:lnTo>
                      <a:pt x="281" y="527"/>
                    </a:lnTo>
                    <a:lnTo>
                      <a:pt x="286" y="531"/>
                    </a:lnTo>
                    <a:lnTo>
                      <a:pt x="290" y="536"/>
                    </a:lnTo>
                    <a:lnTo>
                      <a:pt x="299" y="545"/>
                    </a:lnTo>
                    <a:lnTo>
                      <a:pt x="303" y="549"/>
                    </a:lnTo>
                    <a:lnTo>
                      <a:pt x="308" y="554"/>
                    </a:lnTo>
                    <a:lnTo>
                      <a:pt x="312" y="558"/>
                    </a:lnTo>
                    <a:lnTo>
                      <a:pt x="321" y="562"/>
                    </a:lnTo>
                    <a:lnTo>
                      <a:pt x="326" y="567"/>
                    </a:lnTo>
                    <a:lnTo>
                      <a:pt x="330" y="571"/>
                    </a:lnTo>
                    <a:lnTo>
                      <a:pt x="339" y="576"/>
                    </a:lnTo>
                    <a:lnTo>
                      <a:pt x="343" y="580"/>
                    </a:lnTo>
                    <a:lnTo>
                      <a:pt x="348" y="585"/>
                    </a:lnTo>
                    <a:lnTo>
                      <a:pt x="352" y="589"/>
                    </a:lnTo>
                    <a:lnTo>
                      <a:pt x="361" y="594"/>
                    </a:lnTo>
                    <a:lnTo>
                      <a:pt x="366" y="594"/>
                    </a:lnTo>
                    <a:lnTo>
                      <a:pt x="370" y="598"/>
                    </a:lnTo>
                    <a:lnTo>
                      <a:pt x="379" y="603"/>
                    </a:lnTo>
                    <a:lnTo>
                      <a:pt x="384" y="607"/>
                    </a:lnTo>
                    <a:lnTo>
                      <a:pt x="388" y="607"/>
                    </a:lnTo>
                    <a:lnTo>
                      <a:pt x="392" y="612"/>
                    </a:lnTo>
                    <a:lnTo>
                      <a:pt x="401" y="616"/>
                    </a:lnTo>
                    <a:lnTo>
                      <a:pt x="406" y="616"/>
                    </a:lnTo>
                    <a:lnTo>
                      <a:pt x="410" y="621"/>
                    </a:lnTo>
                    <a:lnTo>
                      <a:pt x="415" y="621"/>
                    </a:lnTo>
                    <a:lnTo>
                      <a:pt x="424" y="625"/>
                    </a:lnTo>
                    <a:lnTo>
                      <a:pt x="428" y="625"/>
                    </a:lnTo>
                    <a:lnTo>
                      <a:pt x="433" y="629"/>
                    </a:lnTo>
                    <a:lnTo>
                      <a:pt x="442" y="629"/>
                    </a:lnTo>
                    <a:lnTo>
                      <a:pt x="446" y="634"/>
                    </a:lnTo>
                    <a:lnTo>
                      <a:pt x="450" y="634"/>
                    </a:lnTo>
                    <a:lnTo>
                      <a:pt x="455" y="638"/>
                    </a:lnTo>
                    <a:lnTo>
                      <a:pt x="464" y="638"/>
                    </a:lnTo>
                    <a:lnTo>
                      <a:pt x="468" y="638"/>
                    </a:lnTo>
                    <a:lnTo>
                      <a:pt x="473" y="643"/>
                    </a:lnTo>
                    <a:lnTo>
                      <a:pt x="477" y="643"/>
                    </a:lnTo>
                    <a:lnTo>
                      <a:pt x="486" y="643"/>
                    </a:lnTo>
                    <a:lnTo>
                      <a:pt x="491" y="647"/>
                    </a:lnTo>
                    <a:lnTo>
                      <a:pt x="495" y="647"/>
                    </a:lnTo>
                    <a:lnTo>
                      <a:pt x="504" y="647"/>
                    </a:lnTo>
                    <a:lnTo>
                      <a:pt x="508" y="652"/>
                    </a:lnTo>
                    <a:lnTo>
                      <a:pt x="513" y="652"/>
                    </a:lnTo>
                    <a:lnTo>
                      <a:pt x="517" y="652"/>
                    </a:lnTo>
                    <a:lnTo>
                      <a:pt x="526" y="652"/>
                    </a:lnTo>
                    <a:lnTo>
                      <a:pt x="531" y="652"/>
                    </a:lnTo>
                    <a:lnTo>
                      <a:pt x="535" y="656"/>
                    </a:lnTo>
                    <a:lnTo>
                      <a:pt x="540" y="656"/>
                    </a:lnTo>
                    <a:lnTo>
                      <a:pt x="548" y="656"/>
                    </a:lnTo>
                    <a:lnTo>
                      <a:pt x="553" y="656"/>
                    </a:lnTo>
                    <a:lnTo>
                      <a:pt x="557" y="656"/>
                    </a:lnTo>
                    <a:lnTo>
                      <a:pt x="566" y="661"/>
                    </a:lnTo>
                    <a:lnTo>
                      <a:pt x="571" y="661"/>
                    </a:lnTo>
                    <a:lnTo>
                      <a:pt x="575" y="661"/>
                    </a:lnTo>
                    <a:lnTo>
                      <a:pt x="580" y="661"/>
                    </a:lnTo>
                    <a:lnTo>
                      <a:pt x="589" y="661"/>
                    </a:lnTo>
                    <a:lnTo>
                      <a:pt x="593" y="661"/>
                    </a:lnTo>
                    <a:lnTo>
                      <a:pt x="597" y="661"/>
                    </a:lnTo>
                    <a:lnTo>
                      <a:pt x="606" y="661"/>
                    </a:lnTo>
                    <a:lnTo>
                      <a:pt x="611" y="665"/>
                    </a:lnTo>
                    <a:lnTo>
                      <a:pt x="615" y="665"/>
                    </a:lnTo>
                    <a:lnTo>
                      <a:pt x="620" y="665"/>
                    </a:lnTo>
                    <a:lnTo>
                      <a:pt x="629" y="665"/>
                    </a:lnTo>
                    <a:lnTo>
                      <a:pt x="633" y="665"/>
                    </a:lnTo>
                    <a:lnTo>
                      <a:pt x="638" y="665"/>
                    </a:lnTo>
                    <a:lnTo>
                      <a:pt x="642" y="665"/>
                    </a:lnTo>
                    <a:lnTo>
                      <a:pt x="651" y="665"/>
                    </a:lnTo>
                    <a:lnTo>
                      <a:pt x="655" y="665"/>
                    </a:lnTo>
                    <a:lnTo>
                      <a:pt x="660" y="665"/>
                    </a:lnTo>
                    <a:lnTo>
                      <a:pt x="669" y="665"/>
                    </a:lnTo>
                    <a:lnTo>
                      <a:pt x="673" y="665"/>
                    </a:lnTo>
                    <a:lnTo>
                      <a:pt x="678" y="665"/>
                    </a:lnTo>
                    <a:lnTo>
                      <a:pt x="682" y="665"/>
                    </a:lnTo>
                    <a:lnTo>
                      <a:pt x="691" y="665"/>
                    </a:lnTo>
                    <a:lnTo>
                      <a:pt x="696" y="665"/>
                    </a:lnTo>
                    <a:lnTo>
                      <a:pt x="700" y="670"/>
                    </a:lnTo>
                    <a:lnTo>
                      <a:pt x="704" y="670"/>
                    </a:lnTo>
                    <a:lnTo>
                      <a:pt x="713" y="670"/>
                    </a:lnTo>
                    <a:lnTo>
                      <a:pt x="718" y="670"/>
                    </a:lnTo>
                    <a:lnTo>
                      <a:pt x="722" y="67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4" name="Line 808"/>
            <p:cNvSpPr>
              <a:spLocks noChangeShapeType="1"/>
            </p:cNvSpPr>
            <p:nvPr/>
          </p:nvSpPr>
          <p:spPr bwMode="auto">
            <a:xfrm flipV="1">
              <a:off x="3425" y="494"/>
              <a:ext cx="0" cy="110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5" name="Text Box 809"/>
            <p:cNvSpPr txBox="1">
              <a:spLocks noChangeArrowheads="1"/>
            </p:cNvSpPr>
            <p:nvPr/>
          </p:nvSpPr>
          <p:spPr bwMode="auto">
            <a:xfrm>
              <a:off x="4293" y="1029"/>
              <a:ext cx="287"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b="1" i="1">
                  <a:solidFill>
                    <a:srgbClr val="000000"/>
                  </a:solidFill>
                </a:rPr>
                <a:t>K</a:t>
              </a:r>
              <a:endParaRPr lang="en-US" altLang="zh-CN"/>
            </a:p>
          </p:txBody>
        </p:sp>
        <p:grpSp>
          <p:nvGrpSpPr>
            <p:cNvPr id="16" name="Group 810"/>
            <p:cNvGrpSpPr>
              <a:grpSpLocks/>
            </p:cNvGrpSpPr>
            <p:nvPr/>
          </p:nvGrpSpPr>
          <p:grpSpPr bwMode="auto">
            <a:xfrm rot="862008">
              <a:off x="3089" y="587"/>
              <a:ext cx="589" cy="202"/>
              <a:chOff x="2785" y="1385"/>
              <a:chExt cx="2161" cy="1205"/>
            </a:xfrm>
          </p:grpSpPr>
          <p:sp>
            <p:nvSpPr>
              <p:cNvPr id="46" name="Freeform 811"/>
              <p:cNvSpPr>
                <a:spLocks/>
              </p:cNvSpPr>
              <p:nvPr/>
            </p:nvSpPr>
            <p:spPr bwMode="auto">
              <a:xfrm>
                <a:off x="2785" y="2175"/>
                <a:ext cx="717" cy="415"/>
              </a:xfrm>
              <a:custGeom>
                <a:avLst/>
                <a:gdLst>
                  <a:gd name="T0" fmla="*/ 9 w 717"/>
                  <a:gd name="T1" fmla="*/ 415 h 415"/>
                  <a:gd name="T2" fmla="*/ 27 w 717"/>
                  <a:gd name="T3" fmla="*/ 415 h 415"/>
                  <a:gd name="T4" fmla="*/ 44 w 717"/>
                  <a:gd name="T5" fmla="*/ 415 h 415"/>
                  <a:gd name="T6" fmla="*/ 62 w 717"/>
                  <a:gd name="T7" fmla="*/ 415 h 415"/>
                  <a:gd name="T8" fmla="*/ 76 w 717"/>
                  <a:gd name="T9" fmla="*/ 415 h 415"/>
                  <a:gd name="T10" fmla="*/ 93 w 717"/>
                  <a:gd name="T11" fmla="*/ 415 h 415"/>
                  <a:gd name="T12" fmla="*/ 111 w 717"/>
                  <a:gd name="T13" fmla="*/ 415 h 415"/>
                  <a:gd name="T14" fmla="*/ 129 w 717"/>
                  <a:gd name="T15" fmla="*/ 415 h 415"/>
                  <a:gd name="T16" fmla="*/ 147 w 717"/>
                  <a:gd name="T17" fmla="*/ 410 h 415"/>
                  <a:gd name="T18" fmla="*/ 160 w 717"/>
                  <a:gd name="T19" fmla="*/ 410 h 415"/>
                  <a:gd name="T20" fmla="*/ 178 w 717"/>
                  <a:gd name="T21" fmla="*/ 410 h 415"/>
                  <a:gd name="T22" fmla="*/ 196 w 717"/>
                  <a:gd name="T23" fmla="*/ 410 h 415"/>
                  <a:gd name="T24" fmla="*/ 214 w 717"/>
                  <a:gd name="T25" fmla="*/ 410 h 415"/>
                  <a:gd name="T26" fmla="*/ 232 w 717"/>
                  <a:gd name="T27" fmla="*/ 406 h 415"/>
                  <a:gd name="T28" fmla="*/ 249 w 717"/>
                  <a:gd name="T29" fmla="*/ 406 h 415"/>
                  <a:gd name="T30" fmla="*/ 263 w 717"/>
                  <a:gd name="T31" fmla="*/ 406 h 415"/>
                  <a:gd name="T32" fmla="*/ 281 w 717"/>
                  <a:gd name="T33" fmla="*/ 401 h 415"/>
                  <a:gd name="T34" fmla="*/ 298 w 717"/>
                  <a:gd name="T35" fmla="*/ 397 h 415"/>
                  <a:gd name="T36" fmla="*/ 316 w 717"/>
                  <a:gd name="T37" fmla="*/ 397 h 415"/>
                  <a:gd name="T38" fmla="*/ 334 w 717"/>
                  <a:gd name="T39" fmla="*/ 392 h 415"/>
                  <a:gd name="T40" fmla="*/ 352 w 717"/>
                  <a:gd name="T41" fmla="*/ 388 h 415"/>
                  <a:gd name="T42" fmla="*/ 365 w 717"/>
                  <a:gd name="T43" fmla="*/ 383 h 415"/>
                  <a:gd name="T44" fmla="*/ 383 w 717"/>
                  <a:gd name="T45" fmla="*/ 379 h 415"/>
                  <a:gd name="T46" fmla="*/ 401 w 717"/>
                  <a:gd name="T47" fmla="*/ 370 h 415"/>
                  <a:gd name="T48" fmla="*/ 419 w 717"/>
                  <a:gd name="T49" fmla="*/ 366 h 415"/>
                  <a:gd name="T50" fmla="*/ 437 w 717"/>
                  <a:gd name="T51" fmla="*/ 357 h 415"/>
                  <a:gd name="T52" fmla="*/ 454 w 717"/>
                  <a:gd name="T53" fmla="*/ 348 h 415"/>
                  <a:gd name="T54" fmla="*/ 468 w 717"/>
                  <a:gd name="T55" fmla="*/ 339 h 415"/>
                  <a:gd name="T56" fmla="*/ 486 w 717"/>
                  <a:gd name="T57" fmla="*/ 325 h 415"/>
                  <a:gd name="T58" fmla="*/ 503 w 717"/>
                  <a:gd name="T59" fmla="*/ 312 h 415"/>
                  <a:gd name="T60" fmla="*/ 521 w 717"/>
                  <a:gd name="T61" fmla="*/ 299 h 415"/>
                  <a:gd name="T62" fmla="*/ 539 w 717"/>
                  <a:gd name="T63" fmla="*/ 281 h 415"/>
                  <a:gd name="T64" fmla="*/ 552 w 717"/>
                  <a:gd name="T65" fmla="*/ 263 h 415"/>
                  <a:gd name="T66" fmla="*/ 570 w 717"/>
                  <a:gd name="T67" fmla="*/ 245 h 415"/>
                  <a:gd name="T68" fmla="*/ 588 w 717"/>
                  <a:gd name="T69" fmla="*/ 223 h 415"/>
                  <a:gd name="T70" fmla="*/ 606 w 717"/>
                  <a:gd name="T71" fmla="*/ 200 h 415"/>
                  <a:gd name="T72" fmla="*/ 624 w 717"/>
                  <a:gd name="T73" fmla="*/ 178 h 415"/>
                  <a:gd name="T74" fmla="*/ 642 w 717"/>
                  <a:gd name="T75" fmla="*/ 151 h 415"/>
                  <a:gd name="T76" fmla="*/ 655 w 717"/>
                  <a:gd name="T77" fmla="*/ 120 h 415"/>
                  <a:gd name="T78" fmla="*/ 673 w 717"/>
                  <a:gd name="T79" fmla="*/ 89 h 415"/>
                  <a:gd name="T80" fmla="*/ 691 w 717"/>
                  <a:gd name="T81" fmla="*/ 58 h 415"/>
                  <a:gd name="T82" fmla="*/ 708 w 717"/>
                  <a:gd name="T83" fmla="*/ 22 h 4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17"/>
                  <a:gd name="T127" fmla="*/ 0 h 415"/>
                  <a:gd name="T128" fmla="*/ 717 w 717"/>
                  <a:gd name="T129" fmla="*/ 415 h 4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17" h="415">
                    <a:moveTo>
                      <a:pt x="0" y="415"/>
                    </a:moveTo>
                    <a:lnTo>
                      <a:pt x="4" y="415"/>
                    </a:lnTo>
                    <a:lnTo>
                      <a:pt x="9" y="415"/>
                    </a:lnTo>
                    <a:lnTo>
                      <a:pt x="13" y="415"/>
                    </a:lnTo>
                    <a:lnTo>
                      <a:pt x="22" y="415"/>
                    </a:lnTo>
                    <a:lnTo>
                      <a:pt x="27" y="415"/>
                    </a:lnTo>
                    <a:lnTo>
                      <a:pt x="31" y="415"/>
                    </a:lnTo>
                    <a:lnTo>
                      <a:pt x="35" y="415"/>
                    </a:lnTo>
                    <a:lnTo>
                      <a:pt x="44" y="415"/>
                    </a:lnTo>
                    <a:lnTo>
                      <a:pt x="49" y="415"/>
                    </a:lnTo>
                    <a:lnTo>
                      <a:pt x="53" y="415"/>
                    </a:lnTo>
                    <a:lnTo>
                      <a:pt x="62" y="415"/>
                    </a:lnTo>
                    <a:lnTo>
                      <a:pt x="67" y="415"/>
                    </a:lnTo>
                    <a:lnTo>
                      <a:pt x="71" y="415"/>
                    </a:lnTo>
                    <a:lnTo>
                      <a:pt x="76" y="415"/>
                    </a:lnTo>
                    <a:lnTo>
                      <a:pt x="84" y="415"/>
                    </a:lnTo>
                    <a:lnTo>
                      <a:pt x="89" y="415"/>
                    </a:lnTo>
                    <a:lnTo>
                      <a:pt x="93" y="415"/>
                    </a:lnTo>
                    <a:lnTo>
                      <a:pt x="98" y="415"/>
                    </a:lnTo>
                    <a:lnTo>
                      <a:pt x="107" y="415"/>
                    </a:lnTo>
                    <a:lnTo>
                      <a:pt x="111" y="415"/>
                    </a:lnTo>
                    <a:lnTo>
                      <a:pt x="116" y="415"/>
                    </a:lnTo>
                    <a:lnTo>
                      <a:pt x="125" y="415"/>
                    </a:lnTo>
                    <a:lnTo>
                      <a:pt x="129" y="415"/>
                    </a:lnTo>
                    <a:lnTo>
                      <a:pt x="134" y="410"/>
                    </a:lnTo>
                    <a:lnTo>
                      <a:pt x="138" y="410"/>
                    </a:lnTo>
                    <a:lnTo>
                      <a:pt x="147" y="410"/>
                    </a:lnTo>
                    <a:lnTo>
                      <a:pt x="151" y="410"/>
                    </a:lnTo>
                    <a:lnTo>
                      <a:pt x="156" y="410"/>
                    </a:lnTo>
                    <a:lnTo>
                      <a:pt x="160" y="410"/>
                    </a:lnTo>
                    <a:lnTo>
                      <a:pt x="169" y="410"/>
                    </a:lnTo>
                    <a:lnTo>
                      <a:pt x="174" y="410"/>
                    </a:lnTo>
                    <a:lnTo>
                      <a:pt x="178" y="410"/>
                    </a:lnTo>
                    <a:lnTo>
                      <a:pt x="187" y="410"/>
                    </a:lnTo>
                    <a:lnTo>
                      <a:pt x="191" y="410"/>
                    </a:lnTo>
                    <a:lnTo>
                      <a:pt x="196" y="410"/>
                    </a:lnTo>
                    <a:lnTo>
                      <a:pt x="200" y="410"/>
                    </a:lnTo>
                    <a:lnTo>
                      <a:pt x="209" y="410"/>
                    </a:lnTo>
                    <a:lnTo>
                      <a:pt x="214" y="410"/>
                    </a:lnTo>
                    <a:lnTo>
                      <a:pt x="218" y="410"/>
                    </a:lnTo>
                    <a:lnTo>
                      <a:pt x="227" y="406"/>
                    </a:lnTo>
                    <a:lnTo>
                      <a:pt x="232" y="406"/>
                    </a:lnTo>
                    <a:lnTo>
                      <a:pt x="236" y="406"/>
                    </a:lnTo>
                    <a:lnTo>
                      <a:pt x="240" y="406"/>
                    </a:lnTo>
                    <a:lnTo>
                      <a:pt x="249" y="406"/>
                    </a:lnTo>
                    <a:lnTo>
                      <a:pt x="254" y="406"/>
                    </a:lnTo>
                    <a:lnTo>
                      <a:pt x="258" y="406"/>
                    </a:lnTo>
                    <a:lnTo>
                      <a:pt x="263" y="406"/>
                    </a:lnTo>
                    <a:lnTo>
                      <a:pt x="272" y="401"/>
                    </a:lnTo>
                    <a:lnTo>
                      <a:pt x="276" y="401"/>
                    </a:lnTo>
                    <a:lnTo>
                      <a:pt x="281" y="401"/>
                    </a:lnTo>
                    <a:lnTo>
                      <a:pt x="289" y="401"/>
                    </a:lnTo>
                    <a:lnTo>
                      <a:pt x="294" y="401"/>
                    </a:lnTo>
                    <a:lnTo>
                      <a:pt x="298" y="397"/>
                    </a:lnTo>
                    <a:lnTo>
                      <a:pt x="303" y="397"/>
                    </a:lnTo>
                    <a:lnTo>
                      <a:pt x="312" y="397"/>
                    </a:lnTo>
                    <a:lnTo>
                      <a:pt x="316" y="397"/>
                    </a:lnTo>
                    <a:lnTo>
                      <a:pt x="321" y="397"/>
                    </a:lnTo>
                    <a:lnTo>
                      <a:pt x="325" y="392"/>
                    </a:lnTo>
                    <a:lnTo>
                      <a:pt x="334" y="392"/>
                    </a:lnTo>
                    <a:lnTo>
                      <a:pt x="339" y="392"/>
                    </a:lnTo>
                    <a:lnTo>
                      <a:pt x="343" y="388"/>
                    </a:lnTo>
                    <a:lnTo>
                      <a:pt x="352" y="388"/>
                    </a:lnTo>
                    <a:lnTo>
                      <a:pt x="356" y="388"/>
                    </a:lnTo>
                    <a:lnTo>
                      <a:pt x="361" y="383"/>
                    </a:lnTo>
                    <a:lnTo>
                      <a:pt x="365" y="383"/>
                    </a:lnTo>
                    <a:lnTo>
                      <a:pt x="374" y="383"/>
                    </a:lnTo>
                    <a:lnTo>
                      <a:pt x="379" y="379"/>
                    </a:lnTo>
                    <a:lnTo>
                      <a:pt x="383" y="379"/>
                    </a:lnTo>
                    <a:lnTo>
                      <a:pt x="388" y="374"/>
                    </a:lnTo>
                    <a:lnTo>
                      <a:pt x="396" y="374"/>
                    </a:lnTo>
                    <a:lnTo>
                      <a:pt x="401" y="370"/>
                    </a:lnTo>
                    <a:lnTo>
                      <a:pt x="405" y="370"/>
                    </a:lnTo>
                    <a:lnTo>
                      <a:pt x="414" y="366"/>
                    </a:lnTo>
                    <a:lnTo>
                      <a:pt x="419" y="366"/>
                    </a:lnTo>
                    <a:lnTo>
                      <a:pt x="423" y="361"/>
                    </a:lnTo>
                    <a:lnTo>
                      <a:pt x="428" y="361"/>
                    </a:lnTo>
                    <a:lnTo>
                      <a:pt x="437" y="357"/>
                    </a:lnTo>
                    <a:lnTo>
                      <a:pt x="441" y="352"/>
                    </a:lnTo>
                    <a:lnTo>
                      <a:pt x="445" y="352"/>
                    </a:lnTo>
                    <a:lnTo>
                      <a:pt x="454" y="348"/>
                    </a:lnTo>
                    <a:lnTo>
                      <a:pt x="459" y="343"/>
                    </a:lnTo>
                    <a:lnTo>
                      <a:pt x="463" y="339"/>
                    </a:lnTo>
                    <a:lnTo>
                      <a:pt x="468" y="339"/>
                    </a:lnTo>
                    <a:lnTo>
                      <a:pt x="477" y="334"/>
                    </a:lnTo>
                    <a:lnTo>
                      <a:pt x="481" y="330"/>
                    </a:lnTo>
                    <a:lnTo>
                      <a:pt x="486" y="325"/>
                    </a:lnTo>
                    <a:lnTo>
                      <a:pt x="490" y="321"/>
                    </a:lnTo>
                    <a:lnTo>
                      <a:pt x="499" y="316"/>
                    </a:lnTo>
                    <a:lnTo>
                      <a:pt x="503" y="312"/>
                    </a:lnTo>
                    <a:lnTo>
                      <a:pt x="508" y="307"/>
                    </a:lnTo>
                    <a:lnTo>
                      <a:pt x="517" y="303"/>
                    </a:lnTo>
                    <a:lnTo>
                      <a:pt x="521" y="299"/>
                    </a:lnTo>
                    <a:lnTo>
                      <a:pt x="526" y="294"/>
                    </a:lnTo>
                    <a:lnTo>
                      <a:pt x="530" y="290"/>
                    </a:lnTo>
                    <a:lnTo>
                      <a:pt x="539" y="281"/>
                    </a:lnTo>
                    <a:lnTo>
                      <a:pt x="544" y="276"/>
                    </a:lnTo>
                    <a:lnTo>
                      <a:pt x="548" y="272"/>
                    </a:lnTo>
                    <a:lnTo>
                      <a:pt x="552" y="263"/>
                    </a:lnTo>
                    <a:lnTo>
                      <a:pt x="561" y="258"/>
                    </a:lnTo>
                    <a:lnTo>
                      <a:pt x="566" y="254"/>
                    </a:lnTo>
                    <a:lnTo>
                      <a:pt x="570" y="245"/>
                    </a:lnTo>
                    <a:lnTo>
                      <a:pt x="579" y="241"/>
                    </a:lnTo>
                    <a:lnTo>
                      <a:pt x="584" y="232"/>
                    </a:lnTo>
                    <a:lnTo>
                      <a:pt x="588" y="223"/>
                    </a:lnTo>
                    <a:lnTo>
                      <a:pt x="593" y="218"/>
                    </a:lnTo>
                    <a:lnTo>
                      <a:pt x="601" y="209"/>
                    </a:lnTo>
                    <a:lnTo>
                      <a:pt x="606" y="200"/>
                    </a:lnTo>
                    <a:lnTo>
                      <a:pt x="610" y="191"/>
                    </a:lnTo>
                    <a:lnTo>
                      <a:pt x="615" y="187"/>
                    </a:lnTo>
                    <a:lnTo>
                      <a:pt x="624" y="178"/>
                    </a:lnTo>
                    <a:lnTo>
                      <a:pt x="628" y="169"/>
                    </a:lnTo>
                    <a:lnTo>
                      <a:pt x="633" y="160"/>
                    </a:lnTo>
                    <a:lnTo>
                      <a:pt x="642" y="151"/>
                    </a:lnTo>
                    <a:lnTo>
                      <a:pt x="646" y="142"/>
                    </a:lnTo>
                    <a:lnTo>
                      <a:pt x="650" y="129"/>
                    </a:lnTo>
                    <a:lnTo>
                      <a:pt x="655" y="120"/>
                    </a:lnTo>
                    <a:lnTo>
                      <a:pt x="664" y="111"/>
                    </a:lnTo>
                    <a:lnTo>
                      <a:pt x="668" y="102"/>
                    </a:lnTo>
                    <a:lnTo>
                      <a:pt x="673" y="89"/>
                    </a:lnTo>
                    <a:lnTo>
                      <a:pt x="682" y="80"/>
                    </a:lnTo>
                    <a:lnTo>
                      <a:pt x="686" y="71"/>
                    </a:lnTo>
                    <a:lnTo>
                      <a:pt x="691" y="58"/>
                    </a:lnTo>
                    <a:lnTo>
                      <a:pt x="695" y="49"/>
                    </a:lnTo>
                    <a:lnTo>
                      <a:pt x="704" y="35"/>
                    </a:lnTo>
                    <a:lnTo>
                      <a:pt x="708" y="22"/>
                    </a:lnTo>
                    <a:lnTo>
                      <a:pt x="713" y="13"/>
                    </a:lnTo>
                    <a:lnTo>
                      <a:pt x="717"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Freeform 812"/>
              <p:cNvSpPr>
                <a:spLocks/>
              </p:cNvSpPr>
              <p:nvPr/>
            </p:nvSpPr>
            <p:spPr bwMode="auto">
              <a:xfrm>
                <a:off x="3502" y="1385"/>
                <a:ext cx="722" cy="790"/>
              </a:xfrm>
              <a:custGeom>
                <a:avLst/>
                <a:gdLst>
                  <a:gd name="T0" fmla="*/ 14 w 722"/>
                  <a:gd name="T1" fmla="*/ 767 h 790"/>
                  <a:gd name="T2" fmla="*/ 32 w 722"/>
                  <a:gd name="T3" fmla="*/ 727 h 790"/>
                  <a:gd name="T4" fmla="*/ 49 w 722"/>
                  <a:gd name="T5" fmla="*/ 687 h 790"/>
                  <a:gd name="T6" fmla="*/ 63 w 722"/>
                  <a:gd name="T7" fmla="*/ 647 h 790"/>
                  <a:gd name="T8" fmla="*/ 81 w 722"/>
                  <a:gd name="T9" fmla="*/ 607 h 790"/>
                  <a:gd name="T10" fmla="*/ 98 w 722"/>
                  <a:gd name="T11" fmla="*/ 562 h 790"/>
                  <a:gd name="T12" fmla="*/ 116 w 722"/>
                  <a:gd name="T13" fmla="*/ 517 h 790"/>
                  <a:gd name="T14" fmla="*/ 134 w 722"/>
                  <a:gd name="T15" fmla="*/ 473 h 790"/>
                  <a:gd name="T16" fmla="*/ 152 w 722"/>
                  <a:gd name="T17" fmla="*/ 433 h 790"/>
                  <a:gd name="T18" fmla="*/ 165 w 722"/>
                  <a:gd name="T19" fmla="*/ 388 h 790"/>
                  <a:gd name="T20" fmla="*/ 183 w 722"/>
                  <a:gd name="T21" fmla="*/ 343 h 790"/>
                  <a:gd name="T22" fmla="*/ 201 w 722"/>
                  <a:gd name="T23" fmla="*/ 303 h 790"/>
                  <a:gd name="T24" fmla="*/ 219 w 722"/>
                  <a:gd name="T25" fmla="*/ 263 h 790"/>
                  <a:gd name="T26" fmla="*/ 237 w 722"/>
                  <a:gd name="T27" fmla="*/ 223 h 790"/>
                  <a:gd name="T28" fmla="*/ 254 w 722"/>
                  <a:gd name="T29" fmla="*/ 187 h 790"/>
                  <a:gd name="T30" fmla="*/ 268 w 722"/>
                  <a:gd name="T31" fmla="*/ 151 h 790"/>
                  <a:gd name="T32" fmla="*/ 286 w 722"/>
                  <a:gd name="T33" fmla="*/ 120 h 790"/>
                  <a:gd name="T34" fmla="*/ 303 w 722"/>
                  <a:gd name="T35" fmla="*/ 93 h 790"/>
                  <a:gd name="T36" fmla="*/ 321 w 722"/>
                  <a:gd name="T37" fmla="*/ 67 h 790"/>
                  <a:gd name="T38" fmla="*/ 339 w 722"/>
                  <a:gd name="T39" fmla="*/ 49 h 790"/>
                  <a:gd name="T40" fmla="*/ 352 w 722"/>
                  <a:gd name="T41" fmla="*/ 31 h 790"/>
                  <a:gd name="T42" fmla="*/ 370 w 722"/>
                  <a:gd name="T43" fmla="*/ 17 h 790"/>
                  <a:gd name="T44" fmla="*/ 388 w 722"/>
                  <a:gd name="T45" fmla="*/ 9 h 790"/>
                  <a:gd name="T46" fmla="*/ 406 w 722"/>
                  <a:gd name="T47" fmla="*/ 4 h 790"/>
                  <a:gd name="T48" fmla="*/ 424 w 722"/>
                  <a:gd name="T49" fmla="*/ 0 h 790"/>
                  <a:gd name="T50" fmla="*/ 442 w 722"/>
                  <a:gd name="T51" fmla="*/ 4 h 790"/>
                  <a:gd name="T52" fmla="*/ 455 w 722"/>
                  <a:gd name="T53" fmla="*/ 13 h 790"/>
                  <a:gd name="T54" fmla="*/ 473 w 722"/>
                  <a:gd name="T55" fmla="*/ 26 h 790"/>
                  <a:gd name="T56" fmla="*/ 491 w 722"/>
                  <a:gd name="T57" fmla="*/ 40 h 790"/>
                  <a:gd name="T58" fmla="*/ 508 w 722"/>
                  <a:gd name="T59" fmla="*/ 62 h 790"/>
                  <a:gd name="T60" fmla="*/ 526 w 722"/>
                  <a:gd name="T61" fmla="*/ 84 h 790"/>
                  <a:gd name="T62" fmla="*/ 544 w 722"/>
                  <a:gd name="T63" fmla="*/ 111 h 790"/>
                  <a:gd name="T64" fmla="*/ 557 w 722"/>
                  <a:gd name="T65" fmla="*/ 142 h 790"/>
                  <a:gd name="T66" fmla="*/ 575 w 722"/>
                  <a:gd name="T67" fmla="*/ 174 h 790"/>
                  <a:gd name="T68" fmla="*/ 593 w 722"/>
                  <a:gd name="T69" fmla="*/ 209 h 790"/>
                  <a:gd name="T70" fmla="*/ 611 w 722"/>
                  <a:gd name="T71" fmla="*/ 250 h 790"/>
                  <a:gd name="T72" fmla="*/ 629 w 722"/>
                  <a:gd name="T73" fmla="*/ 290 h 790"/>
                  <a:gd name="T74" fmla="*/ 647 w 722"/>
                  <a:gd name="T75" fmla="*/ 330 h 790"/>
                  <a:gd name="T76" fmla="*/ 660 w 722"/>
                  <a:gd name="T77" fmla="*/ 375 h 790"/>
                  <a:gd name="T78" fmla="*/ 678 w 722"/>
                  <a:gd name="T79" fmla="*/ 415 h 790"/>
                  <a:gd name="T80" fmla="*/ 696 w 722"/>
                  <a:gd name="T81" fmla="*/ 459 h 790"/>
                  <a:gd name="T82" fmla="*/ 713 w 722"/>
                  <a:gd name="T83" fmla="*/ 504 h 7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2"/>
                  <a:gd name="T127" fmla="*/ 0 h 790"/>
                  <a:gd name="T128" fmla="*/ 722 w 722"/>
                  <a:gd name="T129" fmla="*/ 790 h 7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2" h="790">
                    <a:moveTo>
                      <a:pt x="0" y="790"/>
                    </a:moveTo>
                    <a:lnTo>
                      <a:pt x="9" y="776"/>
                    </a:lnTo>
                    <a:lnTo>
                      <a:pt x="14" y="767"/>
                    </a:lnTo>
                    <a:lnTo>
                      <a:pt x="18" y="754"/>
                    </a:lnTo>
                    <a:lnTo>
                      <a:pt x="27" y="740"/>
                    </a:lnTo>
                    <a:lnTo>
                      <a:pt x="32" y="727"/>
                    </a:lnTo>
                    <a:lnTo>
                      <a:pt x="36" y="714"/>
                    </a:lnTo>
                    <a:lnTo>
                      <a:pt x="40" y="700"/>
                    </a:lnTo>
                    <a:lnTo>
                      <a:pt x="49" y="687"/>
                    </a:lnTo>
                    <a:lnTo>
                      <a:pt x="54" y="674"/>
                    </a:lnTo>
                    <a:lnTo>
                      <a:pt x="58" y="660"/>
                    </a:lnTo>
                    <a:lnTo>
                      <a:pt x="63" y="647"/>
                    </a:lnTo>
                    <a:lnTo>
                      <a:pt x="72" y="633"/>
                    </a:lnTo>
                    <a:lnTo>
                      <a:pt x="76" y="620"/>
                    </a:lnTo>
                    <a:lnTo>
                      <a:pt x="81" y="607"/>
                    </a:lnTo>
                    <a:lnTo>
                      <a:pt x="89" y="589"/>
                    </a:lnTo>
                    <a:lnTo>
                      <a:pt x="94" y="575"/>
                    </a:lnTo>
                    <a:lnTo>
                      <a:pt x="98" y="562"/>
                    </a:lnTo>
                    <a:lnTo>
                      <a:pt x="103" y="549"/>
                    </a:lnTo>
                    <a:lnTo>
                      <a:pt x="112" y="535"/>
                    </a:lnTo>
                    <a:lnTo>
                      <a:pt x="116" y="517"/>
                    </a:lnTo>
                    <a:lnTo>
                      <a:pt x="121" y="504"/>
                    </a:lnTo>
                    <a:lnTo>
                      <a:pt x="125" y="491"/>
                    </a:lnTo>
                    <a:lnTo>
                      <a:pt x="134" y="473"/>
                    </a:lnTo>
                    <a:lnTo>
                      <a:pt x="138" y="459"/>
                    </a:lnTo>
                    <a:lnTo>
                      <a:pt x="143" y="446"/>
                    </a:lnTo>
                    <a:lnTo>
                      <a:pt x="152" y="433"/>
                    </a:lnTo>
                    <a:lnTo>
                      <a:pt x="156" y="415"/>
                    </a:lnTo>
                    <a:lnTo>
                      <a:pt x="161" y="401"/>
                    </a:lnTo>
                    <a:lnTo>
                      <a:pt x="165" y="388"/>
                    </a:lnTo>
                    <a:lnTo>
                      <a:pt x="174" y="375"/>
                    </a:lnTo>
                    <a:lnTo>
                      <a:pt x="179" y="361"/>
                    </a:lnTo>
                    <a:lnTo>
                      <a:pt x="183" y="343"/>
                    </a:lnTo>
                    <a:lnTo>
                      <a:pt x="192" y="330"/>
                    </a:lnTo>
                    <a:lnTo>
                      <a:pt x="196" y="316"/>
                    </a:lnTo>
                    <a:lnTo>
                      <a:pt x="201" y="303"/>
                    </a:lnTo>
                    <a:lnTo>
                      <a:pt x="205" y="290"/>
                    </a:lnTo>
                    <a:lnTo>
                      <a:pt x="214" y="276"/>
                    </a:lnTo>
                    <a:lnTo>
                      <a:pt x="219" y="263"/>
                    </a:lnTo>
                    <a:lnTo>
                      <a:pt x="223" y="250"/>
                    </a:lnTo>
                    <a:lnTo>
                      <a:pt x="228" y="236"/>
                    </a:lnTo>
                    <a:lnTo>
                      <a:pt x="237" y="223"/>
                    </a:lnTo>
                    <a:lnTo>
                      <a:pt x="241" y="209"/>
                    </a:lnTo>
                    <a:lnTo>
                      <a:pt x="245" y="200"/>
                    </a:lnTo>
                    <a:lnTo>
                      <a:pt x="254" y="187"/>
                    </a:lnTo>
                    <a:lnTo>
                      <a:pt x="259" y="174"/>
                    </a:lnTo>
                    <a:lnTo>
                      <a:pt x="263" y="165"/>
                    </a:lnTo>
                    <a:lnTo>
                      <a:pt x="268" y="151"/>
                    </a:lnTo>
                    <a:lnTo>
                      <a:pt x="277" y="142"/>
                    </a:lnTo>
                    <a:lnTo>
                      <a:pt x="281" y="134"/>
                    </a:lnTo>
                    <a:lnTo>
                      <a:pt x="286" y="120"/>
                    </a:lnTo>
                    <a:lnTo>
                      <a:pt x="290" y="111"/>
                    </a:lnTo>
                    <a:lnTo>
                      <a:pt x="299" y="102"/>
                    </a:lnTo>
                    <a:lnTo>
                      <a:pt x="303" y="93"/>
                    </a:lnTo>
                    <a:lnTo>
                      <a:pt x="308" y="84"/>
                    </a:lnTo>
                    <a:lnTo>
                      <a:pt x="317" y="75"/>
                    </a:lnTo>
                    <a:lnTo>
                      <a:pt x="321" y="67"/>
                    </a:lnTo>
                    <a:lnTo>
                      <a:pt x="326" y="62"/>
                    </a:lnTo>
                    <a:lnTo>
                      <a:pt x="330" y="53"/>
                    </a:lnTo>
                    <a:lnTo>
                      <a:pt x="339" y="49"/>
                    </a:lnTo>
                    <a:lnTo>
                      <a:pt x="343" y="40"/>
                    </a:lnTo>
                    <a:lnTo>
                      <a:pt x="348" y="35"/>
                    </a:lnTo>
                    <a:lnTo>
                      <a:pt x="352" y="31"/>
                    </a:lnTo>
                    <a:lnTo>
                      <a:pt x="361" y="26"/>
                    </a:lnTo>
                    <a:lnTo>
                      <a:pt x="366" y="22"/>
                    </a:lnTo>
                    <a:lnTo>
                      <a:pt x="370" y="17"/>
                    </a:lnTo>
                    <a:lnTo>
                      <a:pt x="379" y="13"/>
                    </a:lnTo>
                    <a:lnTo>
                      <a:pt x="384" y="9"/>
                    </a:lnTo>
                    <a:lnTo>
                      <a:pt x="388" y="9"/>
                    </a:lnTo>
                    <a:lnTo>
                      <a:pt x="393" y="4"/>
                    </a:lnTo>
                    <a:lnTo>
                      <a:pt x="401" y="4"/>
                    </a:lnTo>
                    <a:lnTo>
                      <a:pt x="406" y="4"/>
                    </a:lnTo>
                    <a:lnTo>
                      <a:pt x="410" y="0"/>
                    </a:lnTo>
                    <a:lnTo>
                      <a:pt x="419" y="0"/>
                    </a:lnTo>
                    <a:lnTo>
                      <a:pt x="424" y="0"/>
                    </a:lnTo>
                    <a:lnTo>
                      <a:pt x="428" y="4"/>
                    </a:lnTo>
                    <a:lnTo>
                      <a:pt x="433" y="4"/>
                    </a:lnTo>
                    <a:lnTo>
                      <a:pt x="442" y="4"/>
                    </a:lnTo>
                    <a:lnTo>
                      <a:pt x="446" y="9"/>
                    </a:lnTo>
                    <a:lnTo>
                      <a:pt x="450" y="9"/>
                    </a:lnTo>
                    <a:lnTo>
                      <a:pt x="455" y="13"/>
                    </a:lnTo>
                    <a:lnTo>
                      <a:pt x="464" y="17"/>
                    </a:lnTo>
                    <a:lnTo>
                      <a:pt x="468" y="22"/>
                    </a:lnTo>
                    <a:lnTo>
                      <a:pt x="473" y="26"/>
                    </a:lnTo>
                    <a:lnTo>
                      <a:pt x="482" y="31"/>
                    </a:lnTo>
                    <a:lnTo>
                      <a:pt x="486" y="35"/>
                    </a:lnTo>
                    <a:lnTo>
                      <a:pt x="491" y="40"/>
                    </a:lnTo>
                    <a:lnTo>
                      <a:pt x="495" y="49"/>
                    </a:lnTo>
                    <a:lnTo>
                      <a:pt x="504" y="53"/>
                    </a:lnTo>
                    <a:lnTo>
                      <a:pt x="508" y="62"/>
                    </a:lnTo>
                    <a:lnTo>
                      <a:pt x="513" y="67"/>
                    </a:lnTo>
                    <a:lnTo>
                      <a:pt x="517" y="75"/>
                    </a:lnTo>
                    <a:lnTo>
                      <a:pt x="526" y="84"/>
                    </a:lnTo>
                    <a:lnTo>
                      <a:pt x="531" y="93"/>
                    </a:lnTo>
                    <a:lnTo>
                      <a:pt x="535" y="102"/>
                    </a:lnTo>
                    <a:lnTo>
                      <a:pt x="544" y="111"/>
                    </a:lnTo>
                    <a:lnTo>
                      <a:pt x="548" y="120"/>
                    </a:lnTo>
                    <a:lnTo>
                      <a:pt x="553" y="134"/>
                    </a:lnTo>
                    <a:lnTo>
                      <a:pt x="557" y="142"/>
                    </a:lnTo>
                    <a:lnTo>
                      <a:pt x="566" y="151"/>
                    </a:lnTo>
                    <a:lnTo>
                      <a:pt x="571" y="165"/>
                    </a:lnTo>
                    <a:lnTo>
                      <a:pt x="575" y="174"/>
                    </a:lnTo>
                    <a:lnTo>
                      <a:pt x="580" y="187"/>
                    </a:lnTo>
                    <a:lnTo>
                      <a:pt x="589" y="200"/>
                    </a:lnTo>
                    <a:lnTo>
                      <a:pt x="593" y="209"/>
                    </a:lnTo>
                    <a:lnTo>
                      <a:pt x="598" y="223"/>
                    </a:lnTo>
                    <a:lnTo>
                      <a:pt x="606" y="236"/>
                    </a:lnTo>
                    <a:lnTo>
                      <a:pt x="611" y="250"/>
                    </a:lnTo>
                    <a:lnTo>
                      <a:pt x="615" y="263"/>
                    </a:lnTo>
                    <a:lnTo>
                      <a:pt x="620" y="276"/>
                    </a:lnTo>
                    <a:lnTo>
                      <a:pt x="629" y="290"/>
                    </a:lnTo>
                    <a:lnTo>
                      <a:pt x="633" y="303"/>
                    </a:lnTo>
                    <a:lnTo>
                      <a:pt x="638" y="316"/>
                    </a:lnTo>
                    <a:lnTo>
                      <a:pt x="647" y="330"/>
                    </a:lnTo>
                    <a:lnTo>
                      <a:pt x="651" y="343"/>
                    </a:lnTo>
                    <a:lnTo>
                      <a:pt x="655" y="361"/>
                    </a:lnTo>
                    <a:lnTo>
                      <a:pt x="660" y="375"/>
                    </a:lnTo>
                    <a:lnTo>
                      <a:pt x="669" y="388"/>
                    </a:lnTo>
                    <a:lnTo>
                      <a:pt x="673" y="401"/>
                    </a:lnTo>
                    <a:lnTo>
                      <a:pt x="678" y="415"/>
                    </a:lnTo>
                    <a:lnTo>
                      <a:pt x="682" y="433"/>
                    </a:lnTo>
                    <a:lnTo>
                      <a:pt x="691" y="446"/>
                    </a:lnTo>
                    <a:lnTo>
                      <a:pt x="696" y="459"/>
                    </a:lnTo>
                    <a:lnTo>
                      <a:pt x="700" y="473"/>
                    </a:lnTo>
                    <a:lnTo>
                      <a:pt x="709" y="491"/>
                    </a:lnTo>
                    <a:lnTo>
                      <a:pt x="713" y="504"/>
                    </a:lnTo>
                    <a:lnTo>
                      <a:pt x="718" y="517"/>
                    </a:lnTo>
                    <a:lnTo>
                      <a:pt x="722" y="53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Freeform 813"/>
              <p:cNvSpPr>
                <a:spLocks/>
              </p:cNvSpPr>
              <p:nvPr/>
            </p:nvSpPr>
            <p:spPr bwMode="auto">
              <a:xfrm>
                <a:off x="4224" y="1920"/>
                <a:ext cx="722" cy="670"/>
              </a:xfrm>
              <a:custGeom>
                <a:avLst/>
                <a:gdLst>
                  <a:gd name="T0" fmla="*/ 14 w 722"/>
                  <a:gd name="T1" fmla="*/ 27 h 670"/>
                  <a:gd name="T2" fmla="*/ 31 w 722"/>
                  <a:gd name="T3" fmla="*/ 72 h 670"/>
                  <a:gd name="T4" fmla="*/ 49 w 722"/>
                  <a:gd name="T5" fmla="*/ 112 h 670"/>
                  <a:gd name="T6" fmla="*/ 63 w 722"/>
                  <a:gd name="T7" fmla="*/ 152 h 670"/>
                  <a:gd name="T8" fmla="*/ 81 w 722"/>
                  <a:gd name="T9" fmla="*/ 192 h 670"/>
                  <a:gd name="T10" fmla="*/ 98 w 722"/>
                  <a:gd name="T11" fmla="*/ 232 h 670"/>
                  <a:gd name="T12" fmla="*/ 116 w 722"/>
                  <a:gd name="T13" fmla="*/ 268 h 670"/>
                  <a:gd name="T14" fmla="*/ 134 w 722"/>
                  <a:gd name="T15" fmla="*/ 304 h 670"/>
                  <a:gd name="T16" fmla="*/ 152 w 722"/>
                  <a:gd name="T17" fmla="*/ 335 h 670"/>
                  <a:gd name="T18" fmla="*/ 165 w 722"/>
                  <a:gd name="T19" fmla="*/ 366 h 670"/>
                  <a:gd name="T20" fmla="*/ 183 w 722"/>
                  <a:gd name="T21" fmla="*/ 397 h 670"/>
                  <a:gd name="T22" fmla="*/ 201 w 722"/>
                  <a:gd name="T23" fmla="*/ 424 h 670"/>
                  <a:gd name="T24" fmla="*/ 219 w 722"/>
                  <a:gd name="T25" fmla="*/ 446 h 670"/>
                  <a:gd name="T26" fmla="*/ 237 w 722"/>
                  <a:gd name="T27" fmla="*/ 473 h 670"/>
                  <a:gd name="T28" fmla="*/ 250 w 722"/>
                  <a:gd name="T29" fmla="*/ 496 h 670"/>
                  <a:gd name="T30" fmla="*/ 268 w 722"/>
                  <a:gd name="T31" fmla="*/ 513 h 670"/>
                  <a:gd name="T32" fmla="*/ 286 w 722"/>
                  <a:gd name="T33" fmla="*/ 531 h 670"/>
                  <a:gd name="T34" fmla="*/ 303 w 722"/>
                  <a:gd name="T35" fmla="*/ 549 h 670"/>
                  <a:gd name="T36" fmla="*/ 321 w 722"/>
                  <a:gd name="T37" fmla="*/ 562 h 670"/>
                  <a:gd name="T38" fmla="*/ 339 w 722"/>
                  <a:gd name="T39" fmla="*/ 576 h 670"/>
                  <a:gd name="T40" fmla="*/ 352 w 722"/>
                  <a:gd name="T41" fmla="*/ 589 h 670"/>
                  <a:gd name="T42" fmla="*/ 370 w 722"/>
                  <a:gd name="T43" fmla="*/ 598 h 670"/>
                  <a:gd name="T44" fmla="*/ 388 w 722"/>
                  <a:gd name="T45" fmla="*/ 607 h 670"/>
                  <a:gd name="T46" fmla="*/ 406 w 722"/>
                  <a:gd name="T47" fmla="*/ 616 h 670"/>
                  <a:gd name="T48" fmla="*/ 424 w 722"/>
                  <a:gd name="T49" fmla="*/ 625 h 670"/>
                  <a:gd name="T50" fmla="*/ 442 w 722"/>
                  <a:gd name="T51" fmla="*/ 629 h 670"/>
                  <a:gd name="T52" fmla="*/ 455 w 722"/>
                  <a:gd name="T53" fmla="*/ 638 h 670"/>
                  <a:gd name="T54" fmla="*/ 473 w 722"/>
                  <a:gd name="T55" fmla="*/ 643 h 670"/>
                  <a:gd name="T56" fmla="*/ 491 w 722"/>
                  <a:gd name="T57" fmla="*/ 647 h 670"/>
                  <a:gd name="T58" fmla="*/ 508 w 722"/>
                  <a:gd name="T59" fmla="*/ 652 h 670"/>
                  <a:gd name="T60" fmla="*/ 526 w 722"/>
                  <a:gd name="T61" fmla="*/ 652 h 670"/>
                  <a:gd name="T62" fmla="*/ 540 w 722"/>
                  <a:gd name="T63" fmla="*/ 656 h 670"/>
                  <a:gd name="T64" fmla="*/ 557 w 722"/>
                  <a:gd name="T65" fmla="*/ 656 h 670"/>
                  <a:gd name="T66" fmla="*/ 575 w 722"/>
                  <a:gd name="T67" fmla="*/ 661 h 670"/>
                  <a:gd name="T68" fmla="*/ 593 w 722"/>
                  <a:gd name="T69" fmla="*/ 661 h 670"/>
                  <a:gd name="T70" fmla="*/ 611 w 722"/>
                  <a:gd name="T71" fmla="*/ 665 h 670"/>
                  <a:gd name="T72" fmla="*/ 629 w 722"/>
                  <a:gd name="T73" fmla="*/ 665 h 670"/>
                  <a:gd name="T74" fmla="*/ 642 w 722"/>
                  <a:gd name="T75" fmla="*/ 665 h 670"/>
                  <a:gd name="T76" fmla="*/ 660 w 722"/>
                  <a:gd name="T77" fmla="*/ 665 h 670"/>
                  <a:gd name="T78" fmla="*/ 678 w 722"/>
                  <a:gd name="T79" fmla="*/ 665 h 670"/>
                  <a:gd name="T80" fmla="*/ 696 w 722"/>
                  <a:gd name="T81" fmla="*/ 665 h 670"/>
                  <a:gd name="T82" fmla="*/ 713 w 722"/>
                  <a:gd name="T83" fmla="*/ 670 h 6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2"/>
                  <a:gd name="T127" fmla="*/ 0 h 670"/>
                  <a:gd name="T128" fmla="*/ 722 w 722"/>
                  <a:gd name="T129" fmla="*/ 670 h 6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2" h="670">
                    <a:moveTo>
                      <a:pt x="0" y="0"/>
                    </a:moveTo>
                    <a:lnTo>
                      <a:pt x="9" y="14"/>
                    </a:lnTo>
                    <a:lnTo>
                      <a:pt x="14" y="27"/>
                    </a:lnTo>
                    <a:lnTo>
                      <a:pt x="18" y="40"/>
                    </a:lnTo>
                    <a:lnTo>
                      <a:pt x="23" y="54"/>
                    </a:lnTo>
                    <a:lnTo>
                      <a:pt x="31" y="72"/>
                    </a:lnTo>
                    <a:lnTo>
                      <a:pt x="36" y="85"/>
                    </a:lnTo>
                    <a:lnTo>
                      <a:pt x="40" y="98"/>
                    </a:lnTo>
                    <a:lnTo>
                      <a:pt x="49" y="112"/>
                    </a:lnTo>
                    <a:lnTo>
                      <a:pt x="54" y="125"/>
                    </a:lnTo>
                    <a:lnTo>
                      <a:pt x="58" y="139"/>
                    </a:lnTo>
                    <a:lnTo>
                      <a:pt x="63" y="152"/>
                    </a:lnTo>
                    <a:lnTo>
                      <a:pt x="72" y="165"/>
                    </a:lnTo>
                    <a:lnTo>
                      <a:pt x="76" y="179"/>
                    </a:lnTo>
                    <a:lnTo>
                      <a:pt x="81" y="192"/>
                    </a:lnTo>
                    <a:lnTo>
                      <a:pt x="85" y="205"/>
                    </a:lnTo>
                    <a:lnTo>
                      <a:pt x="94" y="219"/>
                    </a:lnTo>
                    <a:lnTo>
                      <a:pt x="98" y="232"/>
                    </a:lnTo>
                    <a:lnTo>
                      <a:pt x="103" y="241"/>
                    </a:lnTo>
                    <a:lnTo>
                      <a:pt x="112" y="255"/>
                    </a:lnTo>
                    <a:lnTo>
                      <a:pt x="116" y="268"/>
                    </a:lnTo>
                    <a:lnTo>
                      <a:pt x="121" y="277"/>
                    </a:lnTo>
                    <a:lnTo>
                      <a:pt x="125" y="290"/>
                    </a:lnTo>
                    <a:lnTo>
                      <a:pt x="134" y="304"/>
                    </a:lnTo>
                    <a:lnTo>
                      <a:pt x="138" y="313"/>
                    </a:lnTo>
                    <a:lnTo>
                      <a:pt x="143" y="326"/>
                    </a:lnTo>
                    <a:lnTo>
                      <a:pt x="152" y="335"/>
                    </a:lnTo>
                    <a:lnTo>
                      <a:pt x="156" y="344"/>
                    </a:lnTo>
                    <a:lnTo>
                      <a:pt x="161" y="357"/>
                    </a:lnTo>
                    <a:lnTo>
                      <a:pt x="165" y="366"/>
                    </a:lnTo>
                    <a:lnTo>
                      <a:pt x="174" y="375"/>
                    </a:lnTo>
                    <a:lnTo>
                      <a:pt x="179" y="384"/>
                    </a:lnTo>
                    <a:lnTo>
                      <a:pt x="183" y="397"/>
                    </a:lnTo>
                    <a:lnTo>
                      <a:pt x="187" y="406"/>
                    </a:lnTo>
                    <a:lnTo>
                      <a:pt x="196" y="415"/>
                    </a:lnTo>
                    <a:lnTo>
                      <a:pt x="201" y="424"/>
                    </a:lnTo>
                    <a:lnTo>
                      <a:pt x="205" y="433"/>
                    </a:lnTo>
                    <a:lnTo>
                      <a:pt x="214" y="442"/>
                    </a:lnTo>
                    <a:lnTo>
                      <a:pt x="219" y="446"/>
                    </a:lnTo>
                    <a:lnTo>
                      <a:pt x="223" y="455"/>
                    </a:lnTo>
                    <a:lnTo>
                      <a:pt x="228" y="464"/>
                    </a:lnTo>
                    <a:lnTo>
                      <a:pt x="237" y="473"/>
                    </a:lnTo>
                    <a:lnTo>
                      <a:pt x="241" y="478"/>
                    </a:lnTo>
                    <a:lnTo>
                      <a:pt x="245" y="487"/>
                    </a:lnTo>
                    <a:lnTo>
                      <a:pt x="250" y="496"/>
                    </a:lnTo>
                    <a:lnTo>
                      <a:pt x="259" y="500"/>
                    </a:lnTo>
                    <a:lnTo>
                      <a:pt x="263" y="509"/>
                    </a:lnTo>
                    <a:lnTo>
                      <a:pt x="268" y="513"/>
                    </a:lnTo>
                    <a:lnTo>
                      <a:pt x="277" y="518"/>
                    </a:lnTo>
                    <a:lnTo>
                      <a:pt x="281" y="527"/>
                    </a:lnTo>
                    <a:lnTo>
                      <a:pt x="286" y="531"/>
                    </a:lnTo>
                    <a:lnTo>
                      <a:pt x="290" y="536"/>
                    </a:lnTo>
                    <a:lnTo>
                      <a:pt x="299" y="545"/>
                    </a:lnTo>
                    <a:lnTo>
                      <a:pt x="303" y="549"/>
                    </a:lnTo>
                    <a:lnTo>
                      <a:pt x="308" y="554"/>
                    </a:lnTo>
                    <a:lnTo>
                      <a:pt x="312" y="558"/>
                    </a:lnTo>
                    <a:lnTo>
                      <a:pt x="321" y="562"/>
                    </a:lnTo>
                    <a:lnTo>
                      <a:pt x="326" y="567"/>
                    </a:lnTo>
                    <a:lnTo>
                      <a:pt x="330" y="571"/>
                    </a:lnTo>
                    <a:lnTo>
                      <a:pt x="339" y="576"/>
                    </a:lnTo>
                    <a:lnTo>
                      <a:pt x="343" y="580"/>
                    </a:lnTo>
                    <a:lnTo>
                      <a:pt x="348" y="585"/>
                    </a:lnTo>
                    <a:lnTo>
                      <a:pt x="352" y="589"/>
                    </a:lnTo>
                    <a:lnTo>
                      <a:pt x="361" y="594"/>
                    </a:lnTo>
                    <a:lnTo>
                      <a:pt x="366" y="594"/>
                    </a:lnTo>
                    <a:lnTo>
                      <a:pt x="370" y="598"/>
                    </a:lnTo>
                    <a:lnTo>
                      <a:pt x="379" y="603"/>
                    </a:lnTo>
                    <a:lnTo>
                      <a:pt x="384" y="607"/>
                    </a:lnTo>
                    <a:lnTo>
                      <a:pt x="388" y="607"/>
                    </a:lnTo>
                    <a:lnTo>
                      <a:pt x="392" y="612"/>
                    </a:lnTo>
                    <a:lnTo>
                      <a:pt x="401" y="616"/>
                    </a:lnTo>
                    <a:lnTo>
                      <a:pt x="406" y="616"/>
                    </a:lnTo>
                    <a:lnTo>
                      <a:pt x="410" y="621"/>
                    </a:lnTo>
                    <a:lnTo>
                      <a:pt x="415" y="621"/>
                    </a:lnTo>
                    <a:lnTo>
                      <a:pt x="424" y="625"/>
                    </a:lnTo>
                    <a:lnTo>
                      <a:pt x="428" y="625"/>
                    </a:lnTo>
                    <a:lnTo>
                      <a:pt x="433" y="629"/>
                    </a:lnTo>
                    <a:lnTo>
                      <a:pt x="442" y="629"/>
                    </a:lnTo>
                    <a:lnTo>
                      <a:pt x="446" y="634"/>
                    </a:lnTo>
                    <a:lnTo>
                      <a:pt x="450" y="634"/>
                    </a:lnTo>
                    <a:lnTo>
                      <a:pt x="455" y="638"/>
                    </a:lnTo>
                    <a:lnTo>
                      <a:pt x="464" y="638"/>
                    </a:lnTo>
                    <a:lnTo>
                      <a:pt x="468" y="638"/>
                    </a:lnTo>
                    <a:lnTo>
                      <a:pt x="473" y="643"/>
                    </a:lnTo>
                    <a:lnTo>
                      <a:pt x="477" y="643"/>
                    </a:lnTo>
                    <a:lnTo>
                      <a:pt x="486" y="643"/>
                    </a:lnTo>
                    <a:lnTo>
                      <a:pt x="491" y="647"/>
                    </a:lnTo>
                    <a:lnTo>
                      <a:pt x="495" y="647"/>
                    </a:lnTo>
                    <a:lnTo>
                      <a:pt x="504" y="647"/>
                    </a:lnTo>
                    <a:lnTo>
                      <a:pt x="508" y="652"/>
                    </a:lnTo>
                    <a:lnTo>
                      <a:pt x="513" y="652"/>
                    </a:lnTo>
                    <a:lnTo>
                      <a:pt x="517" y="652"/>
                    </a:lnTo>
                    <a:lnTo>
                      <a:pt x="526" y="652"/>
                    </a:lnTo>
                    <a:lnTo>
                      <a:pt x="531" y="652"/>
                    </a:lnTo>
                    <a:lnTo>
                      <a:pt x="535" y="656"/>
                    </a:lnTo>
                    <a:lnTo>
                      <a:pt x="540" y="656"/>
                    </a:lnTo>
                    <a:lnTo>
                      <a:pt x="548" y="656"/>
                    </a:lnTo>
                    <a:lnTo>
                      <a:pt x="553" y="656"/>
                    </a:lnTo>
                    <a:lnTo>
                      <a:pt x="557" y="656"/>
                    </a:lnTo>
                    <a:lnTo>
                      <a:pt x="566" y="661"/>
                    </a:lnTo>
                    <a:lnTo>
                      <a:pt x="571" y="661"/>
                    </a:lnTo>
                    <a:lnTo>
                      <a:pt x="575" y="661"/>
                    </a:lnTo>
                    <a:lnTo>
                      <a:pt x="580" y="661"/>
                    </a:lnTo>
                    <a:lnTo>
                      <a:pt x="589" y="661"/>
                    </a:lnTo>
                    <a:lnTo>
                      <a:pt x="593" y="661"/>
                    </a:lnTo>
                    <a:lnTo>
                      <a:pt x="597" y="661"/>
                    </a:lnTo>
                    <a:lnTo>
                      <a:pt x="606" y="661"/>
                    </a:lnTo>
                    <a:lnTo>
                      <a:pt x="611" y="665"/>
                    </a:lnTo>
                    <a:lnTo>
                      <a:pt x="615" y="665"/>
                    </a:lnTo>
                    <a:lnTo>
                      <a:pt x="620" y="665"/>
                    </a:lnTo>
                    <a:lnTo>
                      <a:pt x="629" y="665"/>
                    </a:lnTo>
                    <a:lnTo>
                      <a:pt x="633" y="665"/>
                    </a:lnTo>
                    <a:lnTo>
                      <a:pt x="638" y="665"/>
                    </a:lnTo>
                    <a:lnTo>
                      <a:pt x="642" y="665"/>
                    </a:lnTo>
                    <a:lnTo>
                      <a:pt x="651" y="665"/>
                    </a:lnTo>
                    <a:lnTo>
                      <a:pt x="655" y="665"/>
                    </a:lnTo>
                    <a:lnTo>
                      <a:pt x="660" y="665"/>
                    </a:lnTo>
                    <a:lnTo>
                      <a:pt x="669" y="665"/>
                    </a:lnTo>
                    <a:lnTo>
                      <a:pt x="673" y="665"/>
                    </a:lnTo>
                    <a:lnTo>
                      <a:pt x="678" y="665"/>
                    </a:lnTo>
                    <a:lnTo>
                      <a:pt x="682" y="665"/>
                    </a:lnTo>
                    <a:lnTo>
                      <a:pt x="691" y="665"/>
                    </a:lnTo>
                    <a:lnTo>
                      <a:pt x="696" y="665"/>
                    </a:lnTo>
                    <a:lnTo>
                      <a:pt x="700" y="670"/>
                    </a:lnTo>
                    <a:lnTo>
                      <a:pt x="704" y="670"/>
                    </a:lnTo>
                    <a:lnTo>
                      <a:pt x="713" y="670"/>
                    </a:lnTo>
                    <a:lnTo>
                      <a:pt x="718" y="670"/>
                    </a:lnTo>
                    <a:lnTo>
                      <a:pt x="722" y="67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7" name="Freeform 814"/>
            <p:cNvSpPr>
              <a:spLocks/>
            </p:cNvSpPr>
            <p:nvPr/>
          </p:nvSpPr>
          <p:spPr bwMode="auto">
            <a:xfrm rot="-861140">
              <a:off x="3583" y="777"/>
              <a:ext cx="434" cy="118"/>
            </a:xfrm>
            <a:custGeom>
              <a:avLst/>
              <a:gdLst>
                <a:gd name="T0" fmla="*/ 0 w 384"/>
                <a:gd name="T1" fmla="*/ 0 h 192"/>
                <a:gd name="T2" fmla="*/ 240 w 384"/>
                <a:gd name="T3" fmla="*/ 192 h 192"/>
                <a:gd name="T4" fmla="*/ 384 w 384"/>
                <a:gd name="T5" fmla="*/ 0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0" y="0"/>
                  </a:moveTo>
                  <a:cubicBezTo>
                    <a:pt x="88" y="96"/>
                    <a:pt x="176" y="192"/>
                    <a:pt x="240" y="192"/>
                  </a:cubicBezTo>
                  <a:cubicBezTo>
                    <a:pt x="304" y="192"/>
                    <a:pt x="344" y="96"/>
                    <a:pt x="384"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Line 815"/>
            <p:cNvSpPr>
              <a:spLocks noChangeShapeType="1"/>
            </p:cNvSpPr>
            <p:nvPr/>
          </p:nvSpPr>
          <p:spPr bwMode="auto">
            <a:xfrm flipV="1">
              <a:off x="3440" y="1771"/>
              <a:ext cx="0" cy="110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9" name="Text Box 816"/>
            <p:cNvSpPr txBox="1">
              <a:spLocks noChangeArrowheads="1"/>
            </p:cNvSpPr>
            <p:nvPr/>
          </p:nvSpPr>
          <p:spPr bwMode="auto">
            <a:xfrm>
              <a:off x="4294" y="2305"/>
              <a:ext cx="287"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b="1" i="1">
                  <a:solidFill>
                    <a:srgbClr val="000000"/>
                  </a:solidFill>
                </a:rPr>
                <a:t>K</a:t>
              </a:r>
              <a:endParaRPr lang="en-US" altLang="zh-CN"/>
            </a:p>
          </p:txBody>
        </p:sp>
        <p:grpSp>
          <p:nvGrpSpPr>
            <p:cNvPr id="20" name="Group 817"/>
            <p:cNvGrpSpPr>
              <a:grpSpLocks/>
            </p:cNvGrpSpPr>
            <p:nvPr/>
          </p:nvGrpSpPr>
          <p:grpSpPr bwMode="auto">
            <a:xfrm>
              <a:off x="2774" y="2398"/>
              <a:ext cx="1262" cy="317"/>
              <a:chOff x="2785" y="1385"/>
              <a:chExt cx="2161" cy="1205"/>
            </a:xfrm>
          </p:grpSpPr>
          <p:sp>
            <p:nvSpPr>
              <p:cNvPr id="43" name="Freeform 818"/>
              <p:cNvSpPr>
                <a:spLocks/>
              </p:cNvSpPr>
              <p:nvPr/>
            </p:nvSpPr>
            <p:spPr bwMode="auto">
              <a:xfrm>
                <a:off x="2785" y="2175"/>
                <a:ext cx="717" cy="415"/>
              </a:xfrm>
              <a:custGeom>
                <a:avLst/>
                <a:gdLst>
                  <a:gd name="T0" fmla="*/ 9 w 717"/>
                  <a:gd name="T1" fmla="*/ 415 h 415"/>
                  <a:gd name="T2" fmla="*/ 27 w 717"/>
                  <a:gd name="T3" fmla="*/ 415 h 415"/>
                  <a:gd name="T4" fmla="*/ 44 w 717"/>
                  <a:gd name="T5" fmla="*/ 415 h 415"/>
                  <a:gd name="T6" fmla="*/ 62 w 717"/>
                  <a:gd name="T7" fmla="*/ 415 h 415"/>
                  <a:gd name="T8" fmla="*/ 76 w 717"/>
                  <a:gd name="T9" fmla="*/ 415 h 415"/>
                  <a:gd name="T10" fmla="*/ 93 w 717"/>
                  <a:gd name="T11" fmla="*/ 415 h 415"/>
                  <a:gd name="T12" fmla="*/ 111 w 717"/>
                  <a:gd name="T13" fmla="*/ 415 h 415"/>
                  <a:gd name="T14" fmla="*/ 129 w 717"/>
                  <a:gd name="T15" fmla="*/ 415 h 415"/>
                  <a:gd name="T16" fmla="*/ 147 w 717"/>
                  <a:gd name="T17" fmla="*/ 410 h 415"/>
                  <a:gd name="T18" fmla="*/ 160 w 717"/>
                  <a:gd name="T19" fmla="*/ 410 h 415"/>
                  <a:gd name="T20" fmla="*/ 178 w 717"/>
                  <a:gd name="T21" fmla="*/ 410 h 415"/>
                  <a:gd name="T22" fmla="*/ 196 w 717"/>
                  <a:gd name="T23" fmla="*/ 410 h 415"/>
                  <a:gd name="T24" fmla="*/ 214 w 717"/>
                  <a:gd name="T25" fmla="*/ 410 h 415"/>
                  <a:gd name="T26" fmla="*/ 232 w 717"/>
                  <a:gd name="T27" fmla="*/ 406 h 415"/>
                  <a:gd name="T28" fmla="*/ 249 w 717"/>
                  <a:gd name="T29" fmla="*/ 406 h 415"/>
                  <a:gd name="T30" fmla="*/ 263 w 717"/>
                  <a:gd name="T31" fmla="*/ 406 h 415"/>
                  <a:gd name="T32" fmla="*/ 281 w 717"/>
                  <a:gd name="T33" fmla="*/ 401 h 415"/>
                  <a:gd name="T34" fmla="*/ 298 w 717"/>
                  <a:gd name="T35" fmla="*/ 397 h 415"/>
                  <a:gd name="T36" fmla="*/ 316 w 717"/>
                  <a:gd name="T37" fmla="*/ 397 h 415"/>
                  <a:gd name="T38" fmla="*/ 334 w 717"/>
                  <a:gd name="T39" fmla="*/ 392 h 415"/>
                  <a:gd name="T40" fmla="*/ 352 w 717"/>
                  <a:gd name="T41" fmla="*/ 388 h 415"/>
                  <a:gd name="T42" fmla="*/ 365 w 717"/>
                  <a:gd name="T43" fmla="*/ 383 h 415"/>
                  <a:gd name="T44" fmla="*/ 383 w 717"/>
                  <a:gd name="T45" fmla="*/ 379 h 415"/>
                  <a:gd name="T46" fmla="*/ 401 w 717"/>
                  <a:gd name="T47" fmla="*/ 370 h 415"/>
                  <a:gd name="T48" fmla="*/ 419 w 717"/>
                  <a:gd name="T49" fmla="*/ 366 h 415"/>
                  <a:gd name="T50" fmla="*/ 437 w 717"/>
                  <a:gd name="T51" fmla="*/ 357 h 415"/>
                  <a:gd name="T52" fmla="*/ 454 w 717"/>
                  <a:gd name="T53" fmla="*/ 348 h 415"/>
                  <a:gd name="T54" fmla="*/ 468 w 717"/>
                  <a:gd name="T55" fmla="*/ 339 h 415"/>
                  <a:gd name="T56" fmla="*/ 486 w 717"/>
                  <a:gd name="T57" fmla="*/ 325 h 415"/>
                  <a:gd name="T58" fmla="*/ 503 w 717"/>
                  <a:gd name="T59" fmla="*/ 312 h 415"/>
                  <a:gd name="T60" fmla="*/ 521 w 717"/>
                  <a:gd name="T61" fmla="*/ 299 h 415"/>
                  <a:gd name="T62" fmla="*/ 539 w 717"/>
                  <a:gd name="T63" fmla="*/ 281 h 415"/>
                  <a:gd name="T64" fmla="*/ 552 w 717"/>
                  <a:gd name="T65" fmla="*/ 263 h 415"/>
                  <a:gd name="T66" fmla="*/ 570 w 717"/>
                  <a:gd name="T67" fmla="*/ 245 h 415"/>
                  <a:gd name="T68" fmla="*/ 588 w 717"/>
                  <a:gd name="T69" fmla="*/ 223 h 415"/>
                  <a:gd name="T70" fmla="*/ 606 w 717"/>
                  <a:gd name="T71" fmla="*/ 200 h 415"/>
                  <a:gd name="T72" fmla="*/ 624 w 717"/>
                  <a:gd name="T73" fmla="*/ 178 h 415"/>
                  <a:gd name="T74" fmla="*/ 642 w 717"/>
                  <a:gd name="T75" fmla="*/ 151 h 415"/>
                  <a:gd name="T76" fmla="*/ 655 w 717"/>
                  <a:gd name="T77" fmla="*/ 120 h 415"/>
                  <a:gd name="T78" fmla="*/ 673 w 717"/>
                  <a:gd name="T79" fmla="*/ 89 h 415"/>
                  <a:gd name="T80" fmla="*/ 691 w 717"/>
                  <a:gd name="T81" fmla="*/ 58 h 415"/>
                  <a:gd name="T82" fmla="*/ 708 w 717"/>
                  <a:gd name="T83" fmla="*/ 22 h 4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17"/>
                  <a:gd name="T127" fmla="*/ 0 h 415"/>
                  <a:gd name="T128" fmla="*/ 717 w 717"/>
                  <a:gd name="T129" fmla="*/ 415 h 4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17" h="415">
                    <a:moveTo>
                      <a:pt x="0" y="415"/>
                    </a:moveTo>
                    <a:lnTo>
                      <a:pt x="4" y="415"/>
                    </a:lnTo>
                    <a:lnTo>
                      <a:pt x="9" y="415"/>
                    </a:lnTo>
                    <a:lnTo>
                      <a:pt x="13" y="415"/>
                    </a:lnTo>
                    <a:lnTo>
                      <a:pt x="22" y="415"/>
                    </a:lnTo>
                    <a:lnTo>
                      <a:pt x="27" y="415"/>
                    </a:lnTo>
                    <a:lnTo>
                      <a:pt x="31" y="415"/>
                    </a:lnTo>
                    <a:lnTo>
                      <a:pt x="35" y="415"/>
                    </a:lnTo>
                    <a:lnTo>
                      <a:pt x="44" y="415"/>
                    </a:lnTo>
                    <a:lnTo>
                      <a:pt x="49" y="415"/>
                    </a:lnTo>
                    <a:lnTo>
                      <a:pt x="53" y="415"/>
                    </a:lnTo>
                    <a:lnTo>
                      <a:pt x="62" y="415"/>
                    </a:lnTo>
                    <a:lnTo>
                      <a:pt x="67" y="415"/>
                    </a:lnTo>
                    <a:lnTo>
                      <a:pt x="71" y="415"/>
                    </a:lnTo>
                    <a:lnTo>
                      <a:pt x="76" y="415"/>
                    </a:lnTo>
                    <a:lnTo>
                      <a:pt x="84" y="415"/>
                    </a:lnTo>
                    <a:lnTo>
                      <a:pt x="89" y="415"/>
                    </a:lnTo>
                    <a:lnTo>
                      <a:pt x="93" y="415"/>
                    </a:lnTo>
                    <a:lnTo>
                      <a:pt x="98" y="415"/>
                    </a:lnTo>
                    <a:lnTo>
                      <a:pt x="107" y="415"/>
                    </a:lnTo>
                    <a:lnTo>
                      <a:pt x="111" y="415"/>
                    </a:lnTo>
                    <a:lnTo>
                      <a:pt x="116" y="415"/>
                    </a:lnTo>
                    <a:lnTo>
                      <a:pt x="125" y="415"/>
                    </a:lnTo>
                    <a:lnTo>
                      <a:pt x="129" y="415"/>
                    </a:lnTo>
                    <a:lnTo>
                      <a:pt x="134" y="410"/>
                    </a:lnTo>
                    <a:lnTo>
                      <a:pt x="138" y="410"/>
                    </a:lnTo>
                    <a:lnTo>
                      <a:pt x="147" y="410"/>
                    </a:lnTo>
                    <a:lnTo>
                      <a:pt x="151" y="410"/>
                    </a:lnTo>
                    <a:lnTo>
                      <a:pt x="156" y="410"/>
                    </a:lnTo>
                    <a:lnTo>
                      <a:pt x="160" y="410"/>
                    </a:lnTo>
                    <a:lnTo>
                      <a:pt x="169" y="410"/>
                    </a:lnTo>
                    <a:lnTo>
                      <a:pt x="174" y="410"/>
                    </a:lnTo>
                    <a:lnTo>
                      <a:pt x="178" y="410"/>
                    </a:lnTo>
                    <a:lnTo>
                      <a:pt x="187" y="410"/>
                    </a:lnTo>
                    <a:lnTo>
                      <a:pt x="191" y="410"/>
                    </a:lnTo>
                    <a:lnTo>
                      <a:pt x="196" y="410"/>
                    </a:lnTo>
                    <a:lnTo>
                      <a:pt x="200" y="410"/>
                    </a:lnTo>
                    <a:lnTo>
                      <a:pt x="209" y="410"/>
                    </a:lnTo>
                    <a:lnTo>
                      <a:pt x="214" y="410"/>
                    </a:lnTo>
                    <a:lnTo>
                      <a:pt x="218" y="410"/>
                    </a:lnTo>
                    <a:lnTo>
                      <a:pt x="227" y="406"/>
                    </a:lnTo>
                    <a:lnTo>
                      <a:pt x="232" y="406"/>
                    </a:lnTo>
                    <a:lnTo>
                      <a:pt x="236" y="406"/>
                    </a:lnTo>
                    <a:lnTo>
                      <a:pt x="240" y="406"/>
                    </a:lnTo>
                    <a:lnTo>
                      <a:pt x="249" y="406"/>
                    </a:lnTo>
                    <a:lnTo>
                      <a:pt x="254" y="406"/>
                    </a:lnTo>
                    <a:lnTo>
                      <a:pt x="258" y="406"/>
                    </a:lnTo>
                    <a:lnTo>
                      <a:pt x="263" y="406"/>
                    </a:lnTo>
                    <a:lnTo>
                      <a:pt x="272" y="401"/>
                    </a:lnTo>
                    <a:lnTo>
                      <a:pt x="276" y="401"/>
                    </a:lnTo>
                    <a:lnTo>
                      <a:pt x="281" y="401"/>
                    </a:lnTo>
                    <a:lnTo>
                      <a:pt x="289" y="401"/>
                    </a:lnTo>
                    <a:lnTo>
                      <a:pt x="294" y="401"/>
                    </a:lnTo>
                    <a:lnTo>
                      <a:pt x="298" y="397"/>
                    </a:lnTo>
                    <a:lnTo>
                      <a:pt x="303" y="397"/>
                    </a:lnTo>
                    <a:lnTo>
                      <a:pt x="312" y="397"/>
                    </a:lnTo>
                    <a:lnTo>
                      <a:pt x="316" y="397"/>
                    </a:lnTo>
                    <a:lnTo>
                      <a:pt x="321" y="397"/>
                    </a:lnTo>
                    <a:lnTo>
                      <a:pt x="325" y="392"/>
                    </a:lnTo>
                    <a:lnTo>
                      <a:pt x="334" y="392"/>
                    </a:lnTo>
                    <a:lnTo>
                      <a:pt x="339" y="392"/>
                    </a:lnTo>
                    <a:lnTo>
                      <a:pt x="343" y="388"/>
                    </a:lnTo>
                    <a:lnTo>
                      <a:pt x="352" y="388"/>
                    </a:lnTo>
                    <a:lnTo>
                      <a:pt x="356" y="388"/>
                    </a:lnTo>
                    <a:lnTo>
                      <a:pt x="361" y="383"/>
                    </a:lnTo>
                    <a:lnTo>
                      <a:pt x="365" y="383"/>
                    </a:lnTo>
                    <a:lnTo>
                      <a:pt x="374" y="383"/>
                    </a:lnTo>
                    <a:lnTo>
                      <a:pt x="379" y="379"/>
                    </a:lnTo>
                    <a:lnTo>
                      <a:pt x="383" y="379"/>
                    </a:lnTo>
                    <a:lnTo>
                      <a:pt x="388" y="374"/>
                    </a:lnTo>
                    <a:lnTo>
                      <a:pt x="396" y="374"/>
                    </a:lnTo>
                    <a:lnTo>
                      <a:pt x="401" y="370"/>
                    </a:lnTo>
                    <a:lnTo>
                      <a:pt x="405" y="370"/>
                    </a:lnTo>
                    <a:lnTo>
                      <a:pt x="414" y="366"/>
                    </a:lnTo>
                    <a:lnTo>
                      <a:pt x="419" y="366"/>
                    </a:lnTo>
                    <a:lnTo>
                      <a:pt x="423" y="361"/>
                    </a:lnTo>
                    <a:lnTo>
                      <a:pt x="428" y="361"/>
                    </a:lnTo>
                    <a:lnTo>
                      <a:pt x="437" y="357"/>
                    </a:lnTo>
                    <a:lnTo>
                      <a:pt x="441" y="352"/>
                    </a:lnTo>
                    <a:lnTo>
                      <a:pt x="445" y="352"/>
                    </a:lnTo>
                    <a:lnTo>
                      <a:pt x="454" y="348"/>
                    </a:lnTo>
                    <a:lnTo>
                      <a:pt x="459" y="343"/>
                    </a:lnTo>
                    <a:lnTo>
                      <a:pt x="463" y="339"/>
                    </a:lnTo>
                    <a:lnTo>
                      <a:pt x="468" y="339"/>
                    </a:lnTo>
                    <a:lnTo>
                      <a:pt x="477" y="334"/>
                    </a:lnTo>
                    <a:lnTo>
                      <a:pt x="481" y="330"/>
                    </a:lnTo>
                    <a:lnTo>
                      <a:pt x="486" y="325"/>
                    </a:lnTo>
                    <a:lnTo>
                      <a:pt x="490" y="321"/>
                    </a:lnTo>
                    <a:lnTo>
                      <a:pt x="499" y="316"/>
                    </a:lnTo>
                    <a:lnTo>
                      <a:pt x="503" y="312"/>
                    </a:lnTo>
                    <a:lnTo>
                      <a:pt x="508" y="307"/>
                    </a:lnTo>
                    <a:lnTo>
                      <a:pt x="517" y="303"/>
                    </a:lnTo>
                    <a:lnTo>
                      <a:pt x="521" y="299"/>
                    </a:lnTo>
                    <a:lnTo>
                      <a:pt x="526" y="294"/>
                    </a:lnTo>
                    <a:lnTo>
                      <a:pt x="530" y="290"/>
                    </a:lnTo>
                    <a:lnTo>
                      <a:pt x="539" y="281"/>
                    </a:lnTo>
                    <a:lnTo>
                      <a:pt x="544" y="276"/>
                    </a:lnTo>
                    <a:lnTo>
                      <a:pt x="548" y="272"/>
                    </a:lnTo>
                    <a:lnTo>
                      <a:pt x="552" y="263"/>
                    </a:lnTo>
                    <a:lnTo>
                      <a:pt x="561" y="258"/>
                    </a:lnTo>
                    <a:lnTo>
                      <a:pt x="566" y="254"/>
                    </a:lnTo>
                    <a:lnTo>
                      <a:pt x="570" y="245"/>
                    </a:lnTo>
                    <a:lnTo>
                      <a:pt x="579" y="241"/>
                    </a:lnTo>
                    <a:lnTo>
                      <a:pt x="584" y="232"/>
                    </a:lnTo>
                    <a:lnTo>
                      <a:pt x="588" y="223"/>
                    </a:lnTo>
                    <a:lnTo>
                      <a:pt x="593" y="218"/>
                    </a:lnTo>
                    <a:lnTo>
                      <a:pt x="601" y="209"/>
                    </a:lnTo>
                    <a:lnTo>
                      <a:pt x="606" y="200"/>
                    </a:lnTo>
                    <a:lnTo>
                      <a:pt x="610" y="191"/>
                    </a:lnTo>
                    <a:lnTo>
                      <a:pt x="615" y="187"/>
                    </a:lnTo>
                    <a:lnTo>
                      <a:pt x="624" y="178"/>
                    </a:lnTo>
                    <a:lnTo>
                      <a:pt x="628" y="169"/>
                    </a:lnTo>
                    <a:lnTo>
                      <a:pt x="633" y="160"/>
                    </a:lnTo>
                    <a:lnTo>
                      <a:pt x="642" y="151"/>
                    </a:lnTo>
                    <a:lnTo>
                      <a:pt x="646" y="142"/>
                    </a:lnTo>
                    <a:lnTo>
                      <a:pt x="650" y="129"/>
                    </a:lnTo>
                    <a:lnTo>
                      <a:pt x="655" y="120"/>
                    </a:lnTo>
                    <a:lnTo>
                      <a:pt x="664" y="111"/>
                    </a:lnTo>
                    <a:lnTo>
                      <a:pt x="668" y="102"/>
                    </a:lnTo>
                    <a:lnTo>
                      <a:pt x="673" y="89"/>
                    </a:lnTo>
                    <a:lnTo>
                      <a:pt x="682" y="80"/>
                    </a:lnTo>
                    <a:lnTo>
                      <a:pt x="686" y="71"/>
                    </a:lnTo>
                    <a:lnTo>
                      <a:pt x="691" y="58"/>
                    </a:lnTo>
                    <a:lnTo>
                      <a:pt x="695" y="49"/>
                    </a:lnTo>
                    <a:lnTo>
                      <a:pt x="704" y="35"/>
                    </a:lnTo>
                    <a:lnTo>
                      <a:pt x="708" y="22"/>
                    </a:lnTo>
                    <a:lnTo>
                      <a:pt x="713" y="13"/>
                    </a:lnTo>
                    <a:lnTo>
                      <a:pt x="717"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Freeform 819"/>
              <p:cNvSpPr>
                <a:spLocks/>
              </p:cNvSpPr>
              <p:nvPr/>
            </p:nvSpPr>
            <p:spPr bwMode="auto">
              <a:xfrm>
                <a:off x="3502" y="1385"/>
                <a:ext cx="722" cy="790"/>
              </a:xfrm>
              <a:custGeom>
                <a:avLst/>
                <a:gdLst>
                  <a:gd name="T0" fmla="*/ 14 w 722"/>
                  <a:gd name="T1" fmla="*/ 767 h 790"/>
                  <a:gd name="T2" fmla="*/ 32 w 722"/>
                  <a:gd name="T3" fmla="*/ 727 h 790"/>
                  <a:gd name="T4" fmla="*/ 49 w 722"/>
                  <a:gd name="T5" fmla="*/ 687 h 790"/>
                  <a:gd name="T6" fmla="*/ 63 w 722"/>
                  <a:gd name="T7" fmla="*/ 647 h 790"/>
                  <a:gd name="T8" fmla="*/ 81 w 722"/>
                  <a:gd name="T9" fmla="*/ 607 h 790"/>
                  <a:gd name="T10" fmla="*/ 98 w 722"/>
                  <a:gd name="T11" fmla="*/ 562 h 790"/>
                  <a:gd name="T12" fmla="*/ 116 w 722"/>
                  <a:gd name="T13" fmla="*/ 517 h 790"/>
                  <a:gd name="T14" fmla="*/ 134 w 722"/>
                  <a:gd name="T15" fmla="*/ 473 h 790"/>
                  <a:gd name="T16" fmla="*/ 152 w 722"/>
                  <a:gd name="T17" fmla="*/ 433 h 790"/>
                  <a:gd name="T18" fmla="*/ 165 w 722"/>
                  <a:gd name="T19" fmla="*/ 388 h 790"/>
                  <a:gd name="T20" fmla="*/ 183 w 722"/>
                  <a:gd name="T21" fmla="*/ 343 h 790"/>
                  <a:gd name="T22" fmla="*/ 201 w 722"/>
                  <a:gd name="T23" fmla="*/ 303 h 790"/>
                  <a:gd name="T24" fmla="*/ 219 w 722"/>
                  <a:gd name="T25" fmla="*/ 263 h 790"/>
                  <a:gd name="T26" fmla="*/ 237 w 722"/>
                  <a:gd name="T27" fmla="*/ 223 h 790"/>
                  <a:gd name="T28" fmla="*/ 254 w 722"/>
                  <a:gd name="T29" fmla="*/ 187 h 790"/>
                  <a:gd name="T30" fmla="*/ 268 w 722"/>
                  <a:gd name="T31" fmla="*/ 151 h 790"/>
                  <a:gd name="T32" fmla="*/ 286 w 722"/>
                  <a:gd name="T33" fmla="*/ 120 h 790"/>
                  <a:gd name="T34" fmla="*/ 303 w 722"/>
                  <a:gd name="T35" fmla="*/ 93 h 790"/>
                  <a:gd name="T36" fmla="*/ 321 w 722"/>
                  <a:gd name="T37" fmla="*/ 67 h 790"/>
                  <a:gd name="T38" fmla="*/ 339 w 722"/>
                  <a:gd name="T39" fmla="*/ 49 h 790"/>
                  <a:gd name="T40" fmla="*/ 352 w 722"/>
                  <a:gd name="T41" fmla="*/ 31 h 790"/>
                  <a:gd name="T42" fmla="*/ 370 w 722"/>
                  <a:gd name="T43" fmla="*/ 17 h 790"/>
                  <a:gd name="T44" fmla="*/ 388 w 722"/>
                  <a:gd name="T45" fmla="*/ 9 h 790"/>
                  <a:gd name="T46" fmla="*/ 406 w 722"/>
                  <a:gd name="T47" fmla="*/ 4 h 790"/>
                  <a:gd name="T48" fmla="*/ 424 w 722"/>
                  <a:gd name="T49" fmla="*/ 0 h 790"/>
                  <a:gd name="T50" fmla="*/ 442 w 722"/>
                  <a:gd name="T51" fmla="*/ 4 h 790"/>
                  <a:gd name="T52" fmla="*/ 455 w 722"/>
                  <a:gd name="T53" fmla="*/ 13 h 790"/>
                  <a:gd name="T54" fmla="*/ 473 w 722"/>
                  <a:gd name="T55" fmla="*/ 26 h 790"/>
                  <a:gd name="T56" fmla="*/ 491 w 722"/>
                  <a:gd name="T57" fmla="*/ 40 h 790"/>
                  <a:gd name="T58" fmla="*/ 508 w 722"/>
                  <a:gd name="T59" fmla="*/ 62 h 790"/>
                  <a:gd name="T60" fmla="*/ 526 w 722"/>
                  <a:gd name="T61" fmla="*/ 84 h 790"/>
                  <a:gd name="T62" fmla="*/ 544 w 722"/>
                  <a:gd name="T63" fmla="*/ 111 h 790"/>
                  <a:gd name="T64" fmla="*/ 557 w 722"/>
                  <a:gd name="T65" fmla="*/ 142 h 790"/>
                  <a:gd name="T66" fmla="*/ 575 w 722"/>
                  <a:gd name="T67" fmla="*/ 174 h 790"/>
                  <a:gd name="T68" fmla="*/ 593 w 722"/>
                  <a:gd name="T69" fmla="*/ 209 h 790"/>
                  <a:gd name="T70" fmla="*/ 611 w 722"/>
                  <a:gd name="T71" fmla="*/ 250 h 790"/>
                  <a:gd name="T72" fmla="*/ 629 w 722"/>
                  <a:gd name="T73" fmla="*/ 290 h 790"/>
                  <a:gd name="T74" fmla="*/ 647 w 722"/>
                  <a:gd name="T75" fmla="*/ 330 h 790"/>
                  <a:gd name="T76" fmla="*/ 660 w 722"/>
                  <a:gd name="T77" fmla="*/ 375 h 790"/>
                  <a:gd name="T78" fmla="*/ 678 w 722"/>
                  <a:gd name="T79" fmla="*/ 415 h 790"/>
                  <a:gd name="T80" fmla="*/ 696 w 722"/>
                  <a:gd name="T81" fmla="*/ 459 h 790"/>
                  <a:gd name="T82" fmla="*/ 713 w 722"/>
                  <a:gd name="T83" fmla="*/ 504 h 7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2"/>
                  <a:gd name="T127" fmla="*/ 0 h 790"/>
                  <a:gd name="T128" fmla="*/ 722 w 722"/>
                  <a:gd name="T129" fmla="*/ 790 h 7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2" h="790">
                    <a:moveTo>
                      <a:pt x="0" y="790"/>
                    </a:moveTo>
                    <a:lnTo>
                      <a:pt x="9" y="776"/>
                    </a:lnTo>
                    <a:lnTo>
                      <a:pt x="14" y="767"/>
                    </a:lnTo>
                    <a:lnTo>
                      <a:pt x="18" y="754"/>
                    </a:lnTo>
                    <a:lnTo>
                      <a:pt x="27" y="740"/>
                    </a:lnTo>
                    <a:lnTo>
                      <a:pt x="32" y="727"/>
                    </a:lnTo>
                    <a:lnTo>
                      <a:pt x="36" y="714"/>
                    </a:lnTo>
                    <a:lnTo>
                      <a:pt x="40" y="700"/>
                    </a:lnTo>
                    <a:lnTo>
                      <a:pt x="49" y="687"/>
                    </a:lnTo>
                    <a:lnTo>
                      <a:pt x="54" y="674"/>
                    </a:lnTo>
                    <a:lnTo>
                      <a:pt x="58" y="660"/>
                    </a:lnTo>
                    <a:lnTo>
                      <a:pt x="63" y="647"/>
                    </a:lnTo>
                    <a:lnTo>
                      <a:pt x="72" y="633"/>
                    </a:lnTo>
                    <a:lnTo>
                      <a:pt x="76" y="620"/>
                    </a:lnTo>
                    <a:lnTo>
                      <a:pt x="81" y="607"/>
                    </a:lnTo>
                    <a:lnTo>
                      <a:pt x="89" y="589"/>
                    </a:lnTo>
                    <a:lnTo>
                      <a:pt x="94" y="575"/>
                    </a:lnTo>
                    <a:lnTo>
                      <a:pt x="98" y="562"/>
                    </a:lnTo>
                    <a:lnTo>
                      <a:pt x="103" y="549"/>
                    </a:lnTo>
                    <a:lnTo>
                      <a:pt x="112" y="535"/>
                    </a:lnTo>
                    <a:lnTo>
                      <a:pt x="116" y="517"/>
                    </a:lnTo>
                    <a:lnTo>
                      <a:pt x="121" y="504"/>
                    </a:lnTo>
                    <a:lnTo>
                      <a:pt x="125" y="491"/>
                    </a:lnTo>
                    <a:lnTo>
                      <a:pt x="134" y="473"/>
                    </a:lnTo>
                    <a:lnTo>
                      <a:pt x="138" y="459"/>
                    </a:lnTo>
                    <a:lnTo>
                      <a:pt x="143" y="446"/>
                    </a:lnTo>
                    <a:lnTo>
                      <a:pt x="152" y="433"/>
                    </a:lnTo>
                    <a:lnTo>
                      <a:pt x="156" y="415"/>
                    </a:lnTo>
                    <a:lnTo>
                      <a:pt x="161" y="401"/>
                    </a:lnTo>
                    <a:lnTo>
                      <a:pt x="165" y="388"/>
                    </a:lnTo>
                    <a:lnTo>
                      <a:pt x="174" y="375"/>
                    </a:lnTo>
                    <a:lnTo>
                      <a:pt x="179" y="361"/>
                    </a:lnTo>
                    <a:lnTo>
                      <a:pt x="183" y="343"/>
                    </a:lnTo>
                    <a:lnTo>
                      <a:pt x="192" y="330"/>
                    </a:lnTo>
                    <a:lnTo>
                      <a:pt x="196" y="316"/>
                    </a:lnTo>
                    <a:lnTo>
                      <a:pt x="201" y="303"/>
                    </a:lnTo>
                    <a:lnTo>
                      <a:pt x="205" y="290"/>
                    </a:lnTo>
                    <a:lnTo>
                      <a:pt x="214" y="276"/>
                    </a:lnTo>
                    <a:lnTo>
                      <a:pt x="219" y="263"/>
                    </a:lnTo>
                    <a:lnTo>
                      <a:pt x="223" y="250"/>
                    </a:lnTo>
                    <a:lnTo>
                      <a:pt x="228" y="236"/>
                    </a:lnTo>
                    <a:lnTo>
                      <a:pt x="237" y="223"/>
                    </a:lnTo>
                    <a:lnTo>
                      <a:pt x="241" y="209"/>
                    </a:lnTo>
                    <a:lnTo>
                      <a:pt x="245" y="200"/>
                    </a:lnTo>
                    <a:lnTo>
                      <a:pt x="254" y="187"/>
                    </a:lnTo>
                    <a:lnTo>
                      <a:pt x="259" y="174"/>
                    </a:lnTo>
                    <a:lnTo>
                      <a:pt x="263" y="165"/>
                    </a:lnTo>
                    <a:lnTo>
                      <a:pt x="268" y="151"/>
                    </a:lnTo>
                    <a:lnTo>
                      <a:pt x="277" y="142"/>
                    </a:lnTo>
                    <a:lnTo>
                      <a:pt x="281" y="134"/>
                    </a:lnTo>
                    <a:lnTo>
                      <a:pt x="286" y="120"/>
                    </a:lnTo>
                    <a:lnTo>
                      <a:pt x="290" y="111"/>
                    </a:lnTo>
                    <a:lnTo>
                      <a:pt x="299" y="102"/>
                    </a:lnTo>
                    <a:lnTo>
                      <a:pt x="303" y="93"/>
                    </a:lnTo>
                    <a:lnTo>
                      <a:pt x="308" y="84"/>
                    </a:lnTo>
                    <a:lnTo>
                      <a:pt x="317" y="75"/>
                    </a:lnTo>
                    <a:lnTo>
                      <a:pt x="321" y="67"/>
                    </a:lnTo>
                    <a:lnTo>
                      <a:pt x="326" y="62"/>
                    </a:lnTo>
                    <a:lnTo>
                      <a:pt x="330" y="53"/>
                    </a:lnTo>
                    <a:lnTo>
                      <a:pt x="339" y="49"/>
                    </a:lnTo>
                    <a:lnTo>
                      <a:pt x="343" y="40"/>
                    </a:lnTo>
                    <a:lnTo>
                      <a:pt x="348" y="35"/>
                    </a:lnTo>
                    <a:lnTo>
                      <a:pt x="352" y="31"/>
                    </a:lnTo>
                    <a:lnTo>
                      <a:pt x="361" y="26"/>
                    </a:lnTo>
                    <a:lnTo>
                      <a:pt x="366" y="22"/>
                    </a:lnTo>
                    <a:lnTo>
                      <a:pt x="370" y="17"/>
                    </a:lnTo>
                    <a:lnTo>
                      <a:pt x="379" y="13"/>
                    </a:lnTo>
                    <a:lnTo>
                      <a:pt x="384" y="9"/>
                    </a:lnTo>
                    <a:lnTo>
                      <a:pt x="388" y="9"/>
                    </a:lnTo>
                    <a:lnTo>
                      <a:pt x="393" y="4"/>
                    </a:lnTo>
                    <a:lnTo>
                      <a:pt x="401" y="4"/>
                    </a:lnTo>
                    <a:lnTo>
                      <a:pt x="406" y="4"/>
                    </a:lnTo>
                    <a:lnTo>
                      <a:pt x="410" y="0"/>
                    </a:lnTo>
                    <a:lnTo>
                      <a:pt x="419" y="0"/>
                    </a:lnTo>
                    <a:lnTo>
                      <a:pt x="424" y="0"/>
                    </a:lnTo>
                    <a:lnTo>
                      <a:pt x="428" y="4"/>
                    </a:lnTo>
                    <a:lnTo>
                      <a:pt x="433" y="4"/>
                    </a:lnTo>
                    <a:lnTo>
                      <a:pt x="442" y="4"/>
                    </a:lnTo>
                    <a:lnTo>
                      <a:pt x="446" y="9"/>
                    </a:lnTo>
                    <a:lnTo>
                      <a:pt x="450" y="9"/>
                    </a:lnTo>
                    <a:lnTo>
                      <a:pt x="455" y="13"/>
                    </a:lnTo>
                    <a:lnTo>
                      <a:pt x="464" y="17"/>
                    </a:lnTo>
                    <a:lnTo>
                      <a:pt x="468" y="22"/>
                    </a:lnTo>
                    <a:lnTo>
                      <a:pt x="473" y="26"/>
                    </a:lnTo>
                    <a:lnTo>
                      <a:pt x="482" y="31"/>
                    </a:lnTo>
                    <a:lnTo>
                      <a:pt x="486" y="35"/>
                    </a:lnTo>
                    <a:lnTo>
                      <a:pt x="491" y="40"/>
                    </a:lnTo>
                    <a:lnTo>
                      <a:pt x="495" y="49"/>
                    </a:lnTo>
                    <a:lnTo>
                      <a:pt x="504" y="53"/>
                    </a:lnTo>
                    <a:lnTo>
                      <a:pt x="508" y="62"/>
                    </a:lnTo>
                    <a:lnTo>
                      <a:pt x="513" y="67"/>
                    </a:lnTo>
                    <a:lnTo>
                      <a:pt x="517" y="75"/>
                    </a:lnTo>
                    <a:lnTo>
                      <a:pt x="526" y="84"/>
                    </a:lnTo>
                    <a:lnTo>
                      <a:pt x="531" y="93"/>
                    </a:lnTo>
                    <a:lnTo>
                      <a:pt x="535" y="102"/>
                    </a:lnTo>
                    <a:lnTo>
                      <a:pt x="544" y="111"/>
                    </a:lnTo>
                    <a:lnTo>
                      <a:pt x="548" y="120"/>
                    </a:lnTo>
                    <a:lnTo>
                      <a:pt x="553" y="134"/>
                    </a:lnTo>
                    <a:lnTo>
                      <a:pt x="557" y="142"/>
                    </a:lnTo>
                    <a:lnTo>
                      <a:pt x="566" y="151"/>
                    </a:lnTo>
                    <a:lnTo>
                      <a:pt x="571" y="165"/>
                    </a:lnTo>
                    <a:lnTo>
                      <a:pt x="575" y="174"/>
                    </a:lnTo>
                    <a:lnTo>
                      <a:pt x="580" y="187"/>
                    </a:lnTo>
                    <a:lnTo>
                      <a:pt x="589" y="200"/>
                    </a:lnTo>
                    <a:lnTo>
                      <a:pt x="593" y="209"/>
                    </a:lnTo>
                    <a:lnTo>
                      <a:pt x="598" y="223"/>
                    </a:lnTo>
                    <a:lnTo>
                      <a:pt x="606" y="236"/>
                    </a:lnTo>
                    <a:lnTo>
                      <a:pt x="611" y="250"/>
                    </a:lnTo>
                    <a:lnTo>
                      <a:pt x="615" y="263"/>
                    </a:lnTo>
                    <a:lnTo>
                      <a:pt x="620" y="276"/>
                    </a:lnTo>
                    <a:lnTo>
                      <a:pt x="629" y="290"/>
                    </a:lnTo>
                    <a:lnTo>
                      <a:pt x="633" y="303"/>
                    </a:lnTo>
                    <a:lnTo>
                      <a:pt x="638" y="316"/>
                    </a:lnTo>
                    <a:lnTo>
                      <a:pt x="647" y="330"/>
                    </a:lnTo>
                    <a:lnTo>
                      <a:pt x="651" y="343"/>
                    </a:lnTo>
                    <a:lnTo>
                      <a:pt x="655" y="361"/>
                    </a:lnTo>
                    <a:lnTo>
                      <a:pt x="660" y="375"/>
                    </a:lnTo>
                    <a:lnTo>
                      <a:pt x="669" y="388"/>
                    </a:lnTo>
                    <a:lnTo>
                      <a:pt x="673" y="401"/>
                    </a:lnTo>
                    <a:lnTo>
                      <a:pt x="678" y="415"/>
                    </a:lnTo>
                    <a:lnTo>
                      <a:pt x="682" y="433"/>
                    </a:lnTo>
                    <a:lnTo>
                      <a:pt x="691" y="446"/>
                    </a:lnTo>
                    <a:lnTo>
                      <a:pt x="696" y="459"/>
                    </a:lnTo>
                    <a:lnTo>
                      <a:pt x="700" y="473"/>
                    </a:lnTo>
                    <a:lnTo>
                      <a:pt x="709" y="491"/>
                    </a:lnTo>
                    <a:lnTo>
                      <a:pt x="713" y="504"/>
                    </a:lnTo>
                    <a:lnTo>
                      <a:pt x="718" y="517"/>
                    </a:lnTo>
                    <a:lnTo>
                      <a:pt x="722" y="53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Freeform 820"/>
              <p:cNvSpPr>
                <a:spLocks/>
              </p:cNvSpPr>
              <p:nvPr/>
            </p:nvSpPr>
            <p:spPr bwMode="auto">
              <a:xfrm>
                <a:off x="4224" y="1920"/>
                <a:ext cx="722" cy="670"/>
              </a:xfrm>
              <a:custGeom>
                <a:avLst/>
                <a:gdLst>
                  <a:gd name="T0" fmla="*/ 14 w 722"/>
                  <a:gd name="T1" fmla="*/ 27 h 670"/>
                  <a:gd name="T2" fmla="*/ 31 w 722"/>
                  <a:gd name="T3" fmla="*/ 72 h 670"/>
                  <a:gd name="T4" fmla="*/ 49 w 722"/>
                  <a:gd name="T5" fmla="*/ 112 h 670"/>
                  <a:gd name="T6" fmla="*/ 63 w 722"/>
                  <a:gd name="T7" fmla="*/ 152 h 670"/>
                  <a:gd name="T8" fmla="*/ 81 w 722"/>
                  <a:gd name="T9" fmla="*/ 192 h 670"/>
                  <a:gd name="T10" fmla="*/ 98 w 722"/>
                  <a:gd name="T11" fmla="*/ 232 h 670"/>
                  <a:gd name="T12" fmla="*/ 116 w 722"/>
                  <a:gd name="T13" fmla="*/ 268 h 670"/>
                  <a:gd name="T14" fmla="*/ 134 w 722"/>
                  <a:gd name="T15" fmla="*/ 304 h 670"/>
                  <a:gd name="T16" fmla="*/ 152 w 722"/>
                  <a:gd name="T17" fmla="*/ 335 h 670"/>
                  <a:gd name="T18" fmla="*/ 165 w 722"/>
                  <a:gd name="T19" fmla="*/ 366 h 670"/>
                  <a:gd name="T20" fmla="*/ 183 w 722"/>
                  <a:gd name="T21" fmla="*/ 397 h 670"/>
                  <a:gd name="T22" fmla="*/ 201 w 722"/>
                  <a:gd name="T23" fmla="*/ 424 h 670"/>
                  <a:gd name="T24" fmla="*/ 219 w 722"/>
                  <a:gd name="T25" fmla="*/ 446 h 670"/>
                  <a:gd name="T26" fmla="*/ 237 w 722"/>
                  <a:gd name="T27" fmla="*/ 473 h 670"/>
                  <a:gd name="T28" fmla="*/ 250 w 722"/>
                  <a:gd name="T29" fmla="*/ 496 h 670"/>
                  <a:gd name="T30" fmla="*/ 268 w 722"/>
                  <a:gd name="T31" fmla="*/ 513 h 670"/>
                  <a:gd name="T32" fmla="*/ 286 w 722"/>
                  <a:gd name="T33" fmla="*/ 531 h 670"/>
                  <a:gd name="T34" fmla="*/ 303 w 722"/>
                  <a:gd name="T35" fmla="*/ 549 h 670"/>
                  <a:gd name="T36" fmla="*/ 321 w 722"/>
                  <a:gd name="T37" fmla="*/ 562 h 670"/>
                  <a:gd name="T38" fmla="*/ 339 w 722"/>
                  <a:gd name="T39" fmla="*/ 576 h 670"/>
                  <a:gd name="T40" fmla="*/ 352 w 722"/>
                  <a:gd name="T41" fmla="*/ 589 h 670"/>
                  <a:gd name="T42" fmla="*/ 370 w 722"/>
                  <a:gd name="T43" fmla="*/ 598 h 670"/>
                  <a:gd name="T44" fmla="*/ 388 w 722"/>
                  <a:gd name="T45" fmla="*/ 607 h 670"/>
                  <a:gd name="T46" fmla="*/ 406 w 722"/>
                  <a:gd name="T47" fmla="*/ 616 h 670"/>
                  <a:gd name="T48" fmla="*/ 424 w 722"/>
                  <a:gd name="T49" fmla="*/ 625 h 670"/>
                  <a:gd name="T50" fmla="*/ 442 w 722"/>
                  <a:gd name="T51" fmla="*/ 629 h 670"/>
                  <a:gd name="T52" fmla="*/ 455 w 722"/>
                  <a:gd name="T53" fmla="*/ 638 h 670"/>
                  <a:gd name="T54" fmla="*/ 473 w 722"/>
                  <a:gd name="T55" fmla="*/ 643 h 670"/>
                  <a:gd name="T56" fmla="*/ 491 w 722"/>
                  <a:gd name="T57" fmla="*/ 647 h 670"/>
                  <a:gd name="T58" fmla="*/ 508 w 722"/>
                  <a:gd name="T59" fmla="*/ 652 h 670"/>
                  <a:gd name="T60" fmla="*/ 526 w 722"/>
                  <a:gd name="T61" fmla="*/ 652 h 670"/>
                  <a:gd name="T62" fmla="*/ 540 w 722"/>
                  <a:gd name="T63" fmla="*/ 656 h 670"/>
                  <a:gd name="T64" fmla="*/ 557 w 722"/>
                  <a:gd name="T65" fmla="*/ 656 h 670"/>
                  <a:gd name="T66" fmla="*/ 575 w 722"/>
                  <a:gd name="T67" fmla="*/ 661 h 670"/>
                  <a:gd name="T68" fmla="*/ 593 w 722"/>
                  <a:gd name="T69" fmla="*/ 661 h 670"/>
                  <a:gd name="T70" fmla="*/ 611 w 722"/>
                  <a:gd name="T71" fmla="*/ 665 h 670"/>
                  <a:gd name="T72" fmla="*/ 629 w 722"/>
                  <a:gd name="T73" fmla="*/ 665 h 670"/>
                  <a:gd name="T74" fmla="*/ 642 w 722"/>
                  <a:gd name="T75" fmla="*/ 665 h 670"/>
                  <a:gd name="T76" fmla="*/ 660 w 722"/>
                  <a:gd name="T77" fmla="*/ 665 h 670"/>
                  <a:gd name="T78" fmla="*/ 678 w 722"/>
                  <a:gd name="T79" fmla="*/ 665 h 670"/>
                  <a:gd name="T80" fmla="*/ 696 w 722"/>
                  <a:gd name="T81" fmla="*/ 665 h 670"/>
                  <a:gd name="T82" fmla="*/ 713 w 722"/>
                  <a:gd name="T83" fmla="*/ 670 h 6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2"/>
                  <a:gd name="T127" fmla="*/ 0 h 670"/>
                  <a:gd name="T128" fmla="*/ 722 w 722"/>
                  <a:gd name="T129" fmla="*/ 670 h 6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2" h="670">
                    <a:moveTo>
                      <a:pt x="0" y="0"/>
                    </a:moveTo>
                    <a:lnTo>
                      <a:pt x="9" y="14"/>
                    </a:lnTo>
                    <a:lnTo>
                      <a:pt x="14" y="27"/>
                    </a:lnTo>
                    <a:lnTo>
                      <a:pt x="18" y="40"/>
                    </a:lnTo>
                    <a:lnTo>
                      <a:pt x="23" y="54"/>
                    </a:lnTo>
                    <a:lnTo>
                      <a:pt x="31" y="72"/>
                    </a:lnTo>
                    <a:lnTo>
                      <a:pt x="36" y="85"/>
                    </a:lnTo>
                    <a:lnTo>
                      <a:pt x="40" y="98"/>
                    </a:lnTo>
                    <a:lnTo>
                      <a:pt x="49" y="112"/>
                    </a:lnTo>
                    <a:lnTo>
                      <a:pt x="54" y="125"/>
                    </a:lnTo>
                    <a:lnTo>
                      <a:pt x="58" y="139"/>
                    </a:lnTo>
                    <a:lnTo>
                      <a:pt x="63" y="152"/>
                    </a:lnTo>
                    <a:lnTo>
                      <a:pt x="72" y="165"/>
                    </a:lnTo>
                    <a:lnTo>
                      <a:pt x="76" y="179"/>
                    </a:lnTo>
                    <a:lnTo>
                      <a:pt x="81" y="192"/>
                    </a:lnTo>
                    <a:lnTo>
                      <a:pt x="85" y="205"/>
                    </a:lnTo>
                    <a:lnTo>
                      <a:pt x="94" y="219"/>
                    </a:lnTo>
                    <a:lnTo>
                      <a:pt x="98" y="232"/>
                    </a:lnTo>
                    <a:lnTo>
                      <a:pt x="103" y="241"/>
                    </a:lnTo>
                    <a:lnTo>
                      <a:pt x="112" y="255"/>
                    </a:lnTo>
                    <a:lnTo>
                      <a:pt x="116" y="268"/>
                    </a:lnTo>
                    <a:lnTo>
                      <a:pt x="121" y="277"/>
                    </a:lnTo>
                    <a:lnTo>
                      <a:pt x="125" y="290"/>
                    </a:lnTo>
                    <a:lnTo>
                      <a:pt x="134" y="304"/>
                    </a:lnTo>
                    <a:lnTo>
                      <a:pt x="138" y="313"/>
                    </a:lnTo>
                    <a:lnTo>
                      <a:pt x="143" y="326"/>
                    </a:lnTo>
                    <a:lnTo>
                      <a:pt x="152" y="335"/>
                    </a:lnTo>
                    <a:lnTo>
                      <a:pt x="156" y="344"/>
                    </a:lnTo>
                    <a:lnTo>
                      <a:pt x="161" y="357"/>
                    </a:lnTo>
                    <a:lnTo>
                      <a:pt x="165" y="366"/>
                    </a:lnTo>
                    <a:lnTo>
                      <a:pt x="174" y="375"/>
                    </a:lnTo>
                    <a:lnTo>
                      <a:pt x="179" y="384"/>
                    </a:lnTo>
                    <a:lnTo>
                      <a:pt x="183" y="397"/>
                    </a:lnTo>
                    <a:lnTo>
                      <a:pt x="187" y="406"/>
                    </a:lnTo>
                    <a:lnTo>
                      <a:pt x="196" y="415"/>
                    </a:lnTo>
                    <a:lnTo>
                      <a:pt x="201" y="424"/>
                    </a:lnTo>
                    <a:lnTo>
                      <a:pt x="205" y="433"/>
                    </a:lnTo>
                    <a:lnTo>
                      <a:pt x="214" y="442"/>
                    </a:lnTo>
                    <a:lnTo>
                      <a:pt x="219" y="446"/>
                    </a:lnTo>
                    <a:lnTo>
                      <a:pt x="223" y="455"/>
                    </a:lnTo>
                    <a:lnTo>
                      <a:pt x="228" y="464"/>
                    </a:lnTo>
                    <a:lnTo>
                      <a:pt x="237" y="473"/>
                    </a:lnTo>
                    <a:lnTo>
                      <a:pt x="241" y="478"/>
                    </a:lnTo>
                    <a:lnTo>
                      <a:pt x="245" y="487"/>
                    </a:lnTo>
                    <a:lnTo>
                      <a:pt x="250" y="496"/>
                    </a:lnTo>
                    <a:lnTo>
                      <a:pt x="259" y="500"/>
                    </a:lnTo>
                    <a:lnTo>
                      <a:pt x="263" y="509"/>
                    </a:lnTo>
                    <a:lnTo>
                      <a:pt x="268" y="513"/>
                    </a:lnTo>
                    <a:lnTo>
                      <a:pt x="277" y="518"/>
                    </a:lnTo>
                    <a:lnTo>
                      <a:pt x="281" y="527"/>
                    </a:lnTo>
                    <a:lnTo>
                      <a:pt x="286" y="531"/>
                    </a:lnTo>
                    <a:lnTo>
                      <a:pt x="290" y="536"/>
                    </a:lnTo>
                    <a:lnTo>
                      <a:pt x="299" y="545"/>
                    </a:lnTo>
                    <a:lnTo>
                      <a:pt x="303" y="549"/>
                    </a:lnTo>
                    <a:lnTo>
                      <a:pt x="308" y="554"/>
                    </a:lnTo>
                    <a:lnTo>
                      <a:pt x="312" y="558"/>
                    </a:lnTo>
                    <a:lnTo>
                      <a:pt x="321" y="562"/>
                    </a:lnTo>
                    <a:lnTo>
                      <a:pt x="326" y="567"/>
                    </a:lnTo>
                    <a:lnTo>
                      <a:pt x="330" y="571"/>
                    </a:lnTo>
                    <a:lnTo>
                      <a:pt x="339" y="576"/>
                    </a:lnTo>
                    <a:lnTo>
                      <a:pt x="343" y="580"/>
                    </a:lnTo>
                    <a:lnTo>
                      <a:pt x="348" y="585"/>
                    </a:lnTo>
                    <a:lnTo>
                      <a:pt x="352" y="589"/>
                    </a:lnTo>
                    <a:lnTo>
                      <a:pt x="361" y="594"/>
                    </a:lnTo>
                    <a:lnTo>
                      <a:pt x="366" y="594"/>
                    </a:lnTo>
                    <a:lnTo>
                      <a:pt x="370" y="598"/>
                    </a:lnTo>
                    <a:lnTo>
                      <a:pt x="379" y="603"/>
                    </a:lnTo>
                    <a:lnTo>
                      <a:pt x="384" y="607"/>
                    </a:lnTo>
                    <a:lnTo>
                      <a:pt x="388" y="607"/>
                    </a:lnTo>
                    <a:lnTo>
                      <a:pt x="392" y="612"/>
                    </a:lnTo>
                    <a:lnTo>
                      <a:pt x="401" y="616"/>
                    </a:lnTo>
                    <a:lnTo>
                      <a:pt x="406" y="616"/>
                    </a:lnTo>
                    <a:lnTo>
                      <a:pt x="410" y="621"/>
                    </a:lnTo>
                    <a:lnTo>
                      <a:pt x="415" y="621"/>
                    </a:lnTo>
                    <a:lnTo>
                      <a:pt x="424" y="625"/>
                    </a:lnTo>
                    <a:lnTo>
                      <a:pt x="428" y="625"/>
                    </a:lnTo>
                    <a:lnTo>
                      <a:pt x="433" y="629"/>
                    </a:lnTo>
                    <a:lnTo>
                      <a:pt x="442" y="629"/>
                    </a:lnTo>
                    <a:lnTo>
                      <a:pt x="446" y="634"/>
                    </a:lnTo>
                    <a:lnTo>
                      <a:pt x="450" y="634"/>
                    </a:lnTo>
                    <a:lnTo>
                      <a:pt x="455" y="638"/>
                    </a:lnTo>
                    <a:lnTo>
                      <a:pt x="464" y="638"/>
                    </a:lnTo>
                    <a:lnTo>
                      <a:pt x="468" y="638"/>
                    </a:lnTo>
                    <a:lnTo>
                      <a:pt x="473" y="643"/>
                    </a:lnTo>
                    <a:lnTo>
                      <a:pt x="477" y="643"/>
                    </a:lnTo>
                    <a:lnTo>
                      <a:pt x="486" y="643"/>
                    </a:lnTo>
                    <a:lnTo>
                      <a:pt x="491" y="647"/>
                    </a:lnTo>
                    <a:lnTo>
                      <a:pt x="495" y="647"/>
                    </a:lnTo>
                    <a:lnTo>
                      <a:pt x="504" y="647"/>
                    </a:lnTo>
                    <a:lnTo>
                      <a:pt x="508" y="652"/>
                    </a:lnTo>
                    <a:lnTo>
                      <a:pt x="513" y="652"/>
                    </a:lnTo>
                    <a:lnTo>
                      <a:pt x="517" y="652"/>
                    </a:lnTo>
                    <a:lnTo>
                      <a:pt x="526" y="652"/>
                    </a:lnTo>
                    <a:lnTo>
                      <a:pt x="531" y="652"/>
                    </a:lnTo>
                    <a:lnTo>
                      <a:pt x="535" y="656"/>
                    </a:lnTo>
                    <a:lnTo>
                      <a:pt x="540" y="656"/>
                    </a:lnTo>
                    <a:lnTo>
                      <a:pt x="548" y="656"/>
                    </a:lnTo>
                    <a:lnTo>
                      <a:pt x="553" y="656"/>
                    </a:lnTo>
                    <a:lnTo>
                      <a:pt x="557" y="656"/>
                    </a:lnTo>
                    <a:lnTo>
                      <a:pt x="566" y="661"/>
                    </a:lnTo>
                    <a:lnTo>
                      <a:pt x="571" y="661"/>
                    </a:lnTo>
                    <a:lnTo>
                      <a:pt x="575" y="661"/>
                    </a:lnTo>
                    <a:lnTo>
                      <a:pt x="580" y="661"/>
                    </a:lnTo>
                    <a:lnTo>
                      <a:pt x="589" y="661"/>
                    </a:lnTo>
                    <a:lnTo>
                      <a:pt x="593" y="661"/>
                    </a:lnTo>
                    <a:lnTo>
                      <a:pt x="597" y="661"/>
                    </a:lnTo>
                    <a:lnTo>
                      <a:pt x="606" y="661"/>
                    </a:lnTo>
                    <a:lnTo>
                      <a:pt x="611" y="665"/>
                    </a:lnTo>
                    <a:lnTo>
                      <a:pt x="615" y="665"/>
                    </a:lnTo>
                    <a:lnTo>
                      <a:pt x="620" y="665"/>
                    </a:lnTo>
                    <a:lnTo>
                      <a:pt x="629" y="665"/>
                    </a:lnTo>
                    <a:lnTo>
                      <a:pt x="633" y="665"/>
                    </a:lnTo>
                    <a:lnTo>
                      <a:pt x="638" y="665"/>
                    </a:lnTo>
                    <a:lnTo>
                      <a:pt x="642" y="665"/>
                    </a:lnTo>
                    <a:lnTo>
                      <a:pt x="651" y="665"/>
                    </a:lnTo>
                    <a:lnTo>
                      <a:pt x="655" y="665"/>
                    </a:lnTo>
                    <a:lnTo>
                      <a:pt x="660" y="665"/>
                    </a:lnTo>
                    <a:lnTo>
                      <a:pt x="669" y="665"/>
                    </a:lnTo>
                    <a:lnTo>
                      <a:pt x="673" y="665"/>
                    </a:lnTo>
                    <a:lnTo>
                      <a:pt x="678" y="665"/>
                    </a:lnTo>
                    <a:lnTo>
                      <a:pt x="682" y="665"/>
                    </a:lnTo>
                    <a:lnTo>
                      <a:pt x="691" y="665"/>
                    </a:lnTo>
                    <a:lnTo>
                      <a:pt x="696" y="665"/>
                    </a:lnTo>
                    <a:lnTo>
                      <a:pt x="700" y="670"/>
                    </a:lnTo>
                    <a:lnTo>
                      <a:pt x="704" y="670"/>
                    </a:lnTo>
                    <a:lnTo>
                      <a:pt x="713" y="670"/>
                    </a:lnTo>
                    <a:lnTo>
                      <a:pt x="718" y="670"/>
                    </a:lnTo>
                    <a:lnTo>
                      <a:pt x="722" y="67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1" name="Line 821"/>
            <p:cNvSpPr>
              <a:spLocks noChangeShapeType="1"/>
            </p:cNvSpPr>
            <p:nvPr/>
          </p:nvSpPr>
          <p:spPr bwMode="auto">
            <a:xfrm>
              <a:off x="3532" y="1540"/>
              <a:ext cx="66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 name="Line 822"/>
            <p:cNvSpPr>
              <a:spLocks noChangeShapeType="1"/>
            </p:cNvSpPr>
            <p:nvPr/>
          </p:nvSpPr>
          <p:spPr bwMode="auto">
            <a:xfrm flipH="1">
              <a:off x="2643" y="1537"/>
              <a:ext cx="66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 name="Text Box 823"/>
            <p:cNvSpPr txBox="1">
              <a:spLocks noChangeArrowheads="1"/>
            </p:cNvSpPr>
            <p:nvPr/>
          </p:nvSpPr>
          <p:spPr bwMode="auto">
            <a:xfrm>
              <a:off x="3816" y="1545"/>
              <a:ext cx="38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a:solidFill>
                    <a:srgbClr val="000000"/>
                  </a:solidFill>
                </a:rPr>
                <a:t>[100]</a:t>
              </a:r>
              <a:endParaRPr lang="en-US" altLang="zh-CN"/>
            </a:p>
          </p:txBody>
        </p:sp>
        <p:sp>
          <p:nvSpPr>
            <p:cNvPr id="24" name="Text Box 824"/>
            <p:cNvSpPr txBox="1">
              <a:spLocks noChangeArrowheads="1"/>
            </p:cNvSpPr>
            <p:nvPr/>
          </p:nvSpPr>
          <p:spPr bwMode="auto">
            <a:xfrm>
              <a:off x="2664" y="1535"/>
              <a:ext cx="38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a:solidFill>
                    <a:srgbClr val="000000"/>
                  </a:solidFill>
                </a:rPr>
                <a:t>[111]</a:t>
              </a:r>
              <a:endParaRPr lang="en-US" altLang="zh-CN"/>
            </a:p>
          </p:txBody>
        </p:sp>
        <p:sp>
          <p:nvSpPr>
            <p:cNvPr id="25" name="Line 825"/>
            <p:cNvSpPr>
              <a:spLocks noChangeShapeType="1"/>
            </p:cNvSpPr>
            <p:nvPr/>
          </p:nvSpPr>
          <p:spPr bwMode="auto">
            <a:xfrm>
              <a:off x="3535" y="2836"/>
              <a:ext cx="66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6" name="Line 826"/>
            <p:cNvSpPr>
              <a:spLocks noChangeShapeType="1"/>
            </p:cNvSpPr>
            <p:nvPr/>
          </p:nvSpPr>
          <p:spPr bwMode="auto">
            <a:xfrm flipH="1">
              <a:off x="2646" y="2832"/>
              <a:ext cx="66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7" name="Text Box 827"/>
            <p:cNvSpPr txBox="1">
              <a:spLocks noChangeArrowheads="1"/>
            </p:cNvSpPr>
            <p:nvPr/>
          </p:nvSpPr>
          <p:spPr bwMode="auto">
            <a:xfrm>
              <a:off x="3821" y="2840"/>
              <a:ext cx="38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a:solidFill>
                    <a:srgbClr val="000000"/>
                  </a:solidFill>
                </a:rPr>
                <a:t>[100]</a:t>
              </a:r>
              <a:endParaRPr lang="en-US" altLang="zh-CN"/>
            </a:p>
          </p:txBody>
        </p:sp>
        <p:sp>
          <p:nvSpPr>
            <p:cNvPr id="28" name="Text Box 828"/>
            <p:cNvSpPr txBox="1">
              <a:spLocks noChangeArrowheads="1"/>
            </p:cNvSpPr>
            <p:nvPr/>
          </p:nvSpPr>
          <p:spPr bwMode="auto">
            <a:xfrm>
              <a:off x="2667" y="2830"/>
              <a:ext cx="38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a:solidFill>
                    <a:srgbClr val="000000"/>
                  </a:solidFill>
                </a:rPr>
                <a:t>[111]</a:t>
              </a:r>
              <a:endParaRPr lang="en-US" altLang="zh-CN"/>
            </a:p>
          </p:txBody>
        </p:sp>
        <p:grpSp>
          <p:nvGrpSpPr>
            <p:cNvPr id="29" name="Group 829"/>
            <p:cNvGrpSpPr>
              <a:grpSpLocks/>
            </p:cNvGrpSpPr>
            <p:nvPr/>
          </p:nvGrpSpPr>
          <p:grpSpPr bwMode="auto">
            <a:xfrm rot="925330">
              <a:off x="3045" y="2030"/>
              <a:ext cx="429" cy="177"/>
              <a:chOff x="2785" y="1385"/>
              <a:chExt cx="2161" cy="1205"/>
            </a:xfrm>
          </p:grpSpPr>
          <p:sp>
            <p:nvSpPr>
              <p:cNvPr id="40" name="Freeform 830"/>
              <p:cNvSpPr>
                <a:spLocks/>
              </p:cNvSpPr>
              <p:nvPr/>
            </p:nvSpPr>
            <p:spPr bwMode="auto">
              <a:xfrm>
                <a:off x="2785" y="2175"/>
                <a:ext cx="717" cy="415"/>
              </a:xfrm>
              <a:custGeom>
                <a:avLst/>
                <a:gdLst>
                  <a:gd name="T0" fmla="*/ 9 w 717"/>
                  <a:gd name="T1" fmla="*/ 415 h 415"/>
                  <a:gd name="T2" fmla="*/ 27 w 717"/>
                  <a:gd name="T3" fmla="*/ 415 h 415"/>
                  <a:gd name="T4" fmla="*/ 44 w 717"/>
                  <a:gd name="T5" fmla="*/ 415 h 415"/>
                  <a:gd name="T6" fmla="*/ 62 w 717"/>
                  <a:gd name="T7" fmla="*/ 415 h 415"/>
                  <a:gd name="T8" fmla="*/ 76 w 717"/>
                  <a:gd name="T9" fmla="*/ 415 h 415"/>
                  <a:gd name="T10" fmla="*/ 93 w 717"/>
                  <a:gd name="T11" fmla="*/ 415 h 415"/>
                  <a:gd name="T12" fmla="*/ 111 w 717"/>
                  <a:gd name="T13" fmla="*/ 415 h 415"/>
                  <a:gd name="T14" fmla="*/ 129 w 717"/>
                  <a:gd name="T15" fmla="*/ 415 h 415"/>
                  <a:gd name="T16" fmla="*/ 147 w 717"/>
                  <a:gd name="T17" fmla="*/ 410 h 415"/>
                  <a:gd name="T18" fmla="*/ 160 w 717"/>
                  <a:gd name="T19" fmla="*/ 410 h 415"/>
                  <a:gd name="T20" fmla="*/ 178 w 717"/>
                  <a:gd name="T21" fmla="*/ 410 h 415"/>
                  <a:gd name="T22" fmla="*/ 196 w 717"/>
                  <a:gd name="T23" fmla="*/ 410 h 415"/>
                  <a:gd name="T24" fmla="*/ 214 w 717"/>
                  <a:gd name="T25" fmla="*/ 410 h 415"/>
                  <a:gd name="T26" fmla="*/ 232 w 717"/>
                  <a:gd name="T27" fmla="*/ 406 h 415"/>
                  <a:gd name="T28" fmla="*/ 249 w 717"/>
                  <a:gd name="T29" fmla="*/ 406 h 415"/>
                  <a:gd name="T30" fmla="*/ 263 w 717"/>
                  <a:gd name="T31" fmla="*/ 406 h 415"/>
                  <a:gd name="T32" fmla="*/ 281 w 717"/>
                  <a:gd name="T33" fmla="*/ 401 h 415"/>
                  <a:gd name="T34" fmla="*/ 298 w 717"/>
                  <a:gd name="T35" fmla="*/ 397 h 415"/>
                  <a:gd name="T36" fmla="*/ 316 w 717"/>
                  <a:gd name="T37" fmla="*/ 397 h 415"/>
                  <a:gd name="T38" fmla="*/ 334 w 717"/>
                  <a:gd name="T39" fmla="*/ 392 h 415"/>
                  <a:gd name="T40" fmla="*/ 352 w 717"/>
                  <a:gd name="T41" fmla="*/ 388 h 415"/>
                  <a:gd name="T42" fmla="*/ 365 w 717"/>
                  <a:gd name="T43" fmla="*/ 383 h 415"/>
                  <a:gd name="T44" fmla="*/ 383 w 717"/>
                  <a:gd name="T45" fmla="*/ 379 h 415"/>
                  <a:gd name="T46" fmla="*/ 401 w 717"/>
                  <a:gd name="T47" fmla="*/ 370 h 415"/>
                  <a:gd name="T48" fmla="*/ 419 w 717"/>
                  <a:gd name="T49" fmla="*/ 366 h 415"/>
                  <a:gd name="T50" fmla="*/ 437 w 717"/>
                  <a:gd name="T51" fmla="*/ 357 h 415"/>
                  <a:gd name="T52" fmla="*/ 454 w 717"/>
                  <a:gd name="T53" fmla="*/ 348 h 415"/>
                  <a:gd name="T54" fmla="*/ 468 w 717"/>
                  <a:gd name="T55" fmla="*/ 339 h 415"/>
                  <a:gd name="T56" fmla="*/ 486 w 717"/>
                  <a:gd name="T57" fmla="*/ 325 h 415"/>
                  <a:gd name="T58" fmla="*/ 503 w 717"/>
                  <a:gd name="T59" fmla="*/ 312 h 415"/>
                  <a:gd name="T60" fmla="*/ 521 w 717"/>
                  <a:gd name="T61" fmla="*/ 299 h 415"/>
                  <a:gd name="T62" fmla="*/ 539 w 717"/>
                  <a:gd name="T63" fmla="*/ 281 h 415"/>
                  <a:gd name="T64" fmla="*/ 552 w 717"/>
                  <a:gd name="T65" fmla="*/ 263 h 415"/>
                  <a:gd name="T66" fmla="*/ 570 w 717"/>
                  <a:gd name="T67" fmla="*/ 245 h 415"/>
                  <a:gd name="T68" fmla="*/ 588 w 717"/>
                  <a:gd name="T69" fmla="*/ 223 h 415"/>
                  <a:gd name="T70" fmla="*/ 606 w 717"/>
                  <a:gd name="T71" fmla="*/ 200 h 415"/>
                  <a:gd name="T72" fmla="*/ 624 w 717"/>
                  <a:gd name="T73" fmla="*/ 178 h 415"/>
                  <a:gd name="T74" fmla="*/ 642 w 717"/>
                  <a:gd name="T75" fmla="*/ 151 h 415"/>
                  <a:gd name="T76" fmla="*/ 655 w 717"/>
                  <a:gd name="T77" fmla="*/ 120 h 415"/>
                  <a:gd name="T78" fmla="*/ 673 w 717"/>
                  <a:gd name="T79" fmla="*/ 89 h 415"/>
                  <a:gd name="T80" fmla="*/ 691 w 717"/>
                  <a:gd name="T81" fmla="*/ 58 h 415"/>
                  <a:gd name="T82" fmla="*/ 708 w 717"/>
                  <a:gd name="T83" fmla="*/ 22 h 4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17"/>
                  <a:gd name="T127" fmla="*/ 0 h 415"/>
                  <a:gd name="T128" fmla="*/ 717 w 717"/>
                  <a:gd name="T129" fmla="*/ 415 h 4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17" h="415">
                    <a:moveTo>
                      <a:pt x="0" y="415"/>
                    </a:moveTo>
                    <a:lnTo>
                      <a:pt x="4" y="415"/>
                    </a:lnTo>
                    <a:lnTo>
                      <a:pt x="9" y="415"/>
                    </a:lnTo>
                    <a:lnTo>
                      <a:pt x="13" y="415"/>
                    </a:lnTo>
                    <a:lnTo>
                      <a:pt x="22" y="415"/>
                    </a:lnTo>
                    <a:lnTo>
                      <a:pt x="27" y="415"/>
                    </a:lnTo>
                    <a:lnTo>
                      <a:pt x="31" y="415"/>
                    </a:lnTo>
                    <a:lnTo>
                      <a:pt x="35" y="415"/>
                    </a:lnTo>
                    <a:lnTo>
                      <a:pt x="44" y="415"/>
                    </a:lnTo>
                    <a:lnTo>
                      <a:pt x="49" y="415"/>
                    </a:lnTo>
                    <a:lnTo>
                      <a:pt x="53" y="415"/>
                    </a:lnTo>
                    <a:lnTo>
                      <a:pt x="62" y="415"/>
                    </a:lnTo>
                    <a:lnTo>
                      <a:pt x="67" y="415"/>
                    </a:lnTo>
                    <a:lnTo>
                      <a:pt x="71" y="415"/>
                    </a:lnTo>
                    <a:lnTo>
                      <a:pt x="76" y="415"/>
                    </a:lnTo>
                    <a:lnTo>
                      <a:pt x="84" y="415"/>
                    </a:lnTo>
                    <a:lnTo>
                      <a:pt x="89" y="415"/>
                    </a:lnTo>
                    <a:lnTo>
                      <a:pt x="93" y="415"/>
                    </a:lnTo>
                    <a:lnTo>
                      <a:pt x="98" y="415"/>
                    </a:lnTo>
                    <a:lnTo>
                      <a:pt x="107" y="415"/>
                    </a:lnTo>
                    <a:lnTo>
                      <a:pt x="111" y="415"/>
                    </a:lnTo>
                    <a:lnTo>
                      <a:pt x="116" y="415"/>
                    </a:lnTo>
                    <a:lnTo>
                      <a:pt x="125" y="415"/>
                    </a:lnTo>
                    <a:lnTo>
                      <a:pt x="129" y="415"/>
                    </a:lnTo>
                    <a:lnTo>
                      <a:pt x="134" y="410"/>
                    </a:lnTo>
                    <a:lnTo>
                      <a:pt x="138" y="410"/>
                    </a:lnTo>
                    <a:lnTo>
                      <a:pt x="147" y="410"/>
                    </a:lnTo>
                    <a:lnTo>
                      <a:pt x="151" y="410"/>
                    </a:lnTo>
                    <a:lnTo>
                      <a:pt x="156" y="410"/>
                    </a:lnTo>
                    <a:lnTo>
                      <a:pt x="160" y="410"/>
                    </a:lnTo>
                    <a:lnTo>
                      <a:pt x="169" y="410"/>
                    </a:lnTo>
                    <a:lnTo>
                      <a:pt x="174" y="410"/>
                    </a:lnTo>
                    <a:lnTo>
                      <a:pt x="178" y="410"/>
                    </a:lnTo>
                    <a:lnTo>
                      <a:pt x="187" y="410"/>
                    </a:lnTo>
                    <a:lnTo>
                      <a:pt x="191" y="410"/>
                    </a:lnTo>
                    <a:lnTo>
                      <a:pt x="196" y="410"/>
                    </a:lnTo>
                    <a:lnTo>
                      <a:pt x="200" y="410"/>
                    </a:lnTo>
                    <a:lnTo>
                      <a:pt x="209" y="410"/>
                    </a:lnTo>
                    <a:lnTo>
                      <a:pt x="214" y="410"/>
                    </a:lnTo>
                    <a:lnTo>
                      <a:pt x="218" y="410"/>
                    </a:lnTo>
                    <a:lnTo>
                      <a:pt x="227" y="406"/>
                    </a:lnTo>
                    <a:lnTo>
                      <a:pt x="232" y="406"/>
                    </a:lnTo>
                    <a:lnTo>
                      <a:pt x="236" y="406"/>
                    </a:lnTo>
                    <a:lnTo>
                      <a:pt x="240" y="406"/>
                    </a:lnTo>
                    <a:lnTo>
                      <a:pt x="249" y="406"/>
                    </a:lnTo>
                    <a:lnTo>
                      <a:pt x="254" y="406"/>
                    </a:lnTo>
                    <a:lnTo>
                      <a:pt x="258" y="406"/>
                    </a:lnTo>
                    <a:lnTo>
                      <a:pt x="263" y="406"/>
                    </a:lnTo>
                    <a:lnTo>
                      <a:pt x="272" y="401"/>
                    </a:lnTo>
                    <a:lnTo>
                      <a:pt x="276" y="401"/>
                    </a:lnTo>
                    <a:lnTo>
                      <a:pt x="281" y="401"/>
                    </a:lnTo>
                    <a:lnTo>
                      <a:pt x="289" y="401"/>
                    </a:lnTo>
                    <a:lnTo>
                      <a:pt x="294" y="401"/>
                    </a:lnTo>
                    <a:lnTo>
                      <a:pt x="298" y="397"/>
                    </a:lnTo>
                    <a:lnTo>
                      <a:pt x="303" y="397"/>
                    </a:lnTo>
                    <a:lnTo>
                      <a:pt x="312" y="397"/>
                    </a:lnTo>
                    <a:lnTo>
                      <a:pt x="316" y="397"/>
                    </a:lnTo>
                    <a:lnTo>
                      <a:pt x="321" y="397"/>
                    </a:lnTo>
                    <a:lnTo>
                      <a:pt x="325" y="392"/>
                    </a:lnTo>
                    <a:lnTo>
                      <a:pt x="334" y="392"/>
                    </a:lnTo>
                    <a:lnTo>
                      <a:pt x="339" y="392"/>
                    </a:lnTo>
                    <a:lnTo>
                      <a:pt x="343" y="388"/>
                    </a:lnTo>
                    <a:lnTo>
                      <a:pt x="352" y="388"/>
                    </a:lnTo>
                    <a:lnTo>
                      <a:pt x="356" y="388"/>
                    </a:lnTo>
                    <a:lnTo>
                      <a:pt x="361" y="383"/>
                    </a:lnTo>
                    <a:lnTo>
                      <a:pt x="365" y="383"/>
                    </a:lnTo>
                    <a:lnTo>
                      <a:pt x="374" y="383"/>
                    </a:lnTo>
                    <a:lnTo>
                      <a:pt x="379" y="379"/>
                    </a:lnTo>
                    <a:lnTo>
                      <a:pt x="383" y="379"/>
                    </a:lnTo>
                    <a:lnTo>
                      <a:pt x="388" y="374"/>
                    </a:lnTo>
                    <a:lnTo>
                      <a:pt x="396" y="374"/>
                    </a:lnTo>
                    <a:lnTo>
                      <a:pt x="401" y="370"/>
                    </a:lnTo>
                    <a:lnTo>
                      <a:pt x="405" y="370"/>
                    </a:lnTo>
                    <a:lnTo>
                      <a:pt x="414" y="366"/>
                    </a:lnTo>
                    <a:lnTo>
                      <a:pt x="419" y="366"/>
                    </a:lnTo>
                    <a:lnTo>
                      <a:pt x="423" y="361"/>
                    </a:lnTo>
                    <a:lnTo>
                      <a:pt x="428" y="361"/>
                    </a:lnTo>
                    <a:lnTo>
                      <a:pt x="437" y="357"/>
                    </a:lnTo>
                    <a:lnTo>
                      <a:pt x="441" y="352"/>
                    </a:lnTo>
                    <a:lnTo>
                      <a:pt x="445" y="352"/>
                    </a:lnTo>
                    <a:lnTo>
                      <a:pt x="454" y="348"/>
                    </a:lnTo>
                    <a:lnTo>
                      <a:pt x="459" y="343"/>
                    </a:lnTo>
                    <a:lnTo>
                      <a:pt x="463" y="339"/>
                    </a:lnTo>
                    <a:lnTo>
                      <a:pt x="468" y="339"/>
                    </a:lnTo>
                    <a:lnTo>
                      <a:pt x="477" y="334"/>
                    </a:lnTo>
                    <a:lnTo>
                      <a:pt x="481" y="330"/>
                    </a:lnTo>
                    <a:lnTo>
                      <a:pt x="486" y="325"/>
                    </a:lnTo>
                    <a:lnTo>
                      <a:pt x="490" y="321"/>
                    </a:lnTo>
                    <a:lnTo>
                      <a:pt x="499" y="316"/>
                    </a:lnTo>
                    <a:lnTo>
                      <a:pt x="503" y="312"/>
                    </a:lnTo>
                    <a:lnTo>
                      <a:pt x="508" y="307"/>
                    </a:lnTo>
                    <a:lnTo>
                      <a:pt x="517" y="303"/>
                    </a:lnTo>
                    <a:lnTo>
                      <a:pt x="521" y="299"/>
                    </a:lnTo>
                    <a:lnTo>
                      <a:pt x="526" y="294"/>
                    </a:lnTo>
                    <a:lnTo>
                      <a:pt x="530" y="290"/>
                    </a:lnTo>
                    <a:lnTo>
                      <a:pt x="539" y="281"/>
                    </a:lnTo>
                    <a:lnTo>
                      <a:pt x="544" y="276"/>
                    </a:lnTo>
                    <a:lnTo>
                      <a:pt x="548" y="272"/>
                    </a:lnTo>
                    <a:lnTo>
                      <a:pt x="552" y="263"/>
                    </a:lnTo>
                    <a:lnTo>
                      <a:pt x="561" y="258"/>
                    </a:lnTo>
                    <a:lnTo>
                      <a:pt x="566" y="254"/>
                    </a:lnTo>
                    <a:lnTo>
                      <a:pt x="570" y="245"/>
                    </a:lnTo>
                    <a:lnTo>
                      <a:pt x="579" y="241"/>
                    </a:lnTo>
                    <a:lnTo>
                      <a:pt x="584" y="232"/>
                    </a:lnTo>
                    <a:lnTo>
                      <a:pt x="588" y="223"/>
                    </a:lnTo>
                    <a:lnTo>
                      <a:pt x="593" y="218"/>
                    </a:lnTo>
                    <a:lnTo>
                      <a:pt x="601" y="209"/>
                    </a:lnTo>
                    <a:lnTo>
                      <a:pt x="606" y="200"/>
                    </a:lnTo>
                    <a:lnTo>
                      <a:pt x="610" y="191"/>
                    </a:lnTo>
                    <a:lnTo>
                      <a:pt x="615" y="187"/>
                    </a:lnTo>
                    <a:lnTo>
                      <a:pt x="624" y="178"/>
                    </a:lnTo>
                    <a:lnTo>
                      <a:pt x="628" y="169"/>
                    </a:lnTo>
                    <a:lnTo>
                      <a:pt x="633" y="160"/>
                    </a:lnTo>
                    <a:lnTo>
                      <a:pt x="642" y="151"/>
                    </a:lnTo>
                    <a:lnTo>
                      <a:pt x="646" y="142"/>
                    </a:lnTo>
                    <a:lnTo>
                      <a:pt x="650" y="129"/>
                    </a:lnTo>
                    <a:lnTo>
                      <a:pt x="655" y="120"/>
                    </a:lnTo>
                    <a:lnTo>
                      <a:pt x="664" y="111"/>
                    </a:lnTo>
                    <a:lnTo>
                      <a:pt x="668" y="102"/>
                    </a:lnTo>
                    <a:lnTo>
                      <a:pt x="673" y="89"/>
                    </a:lnTo>
                    <a:lnTo>
                      <a:pt x="682" y="80"/>
                    </a:lnTo>
                    <a:lnTo>
                      <a:pt x="686" y="71"/>
                    </a:lnTo>
                    <a:lnTo>
                      <a:pt x="691" y="58"/>
                    </a:lnTo>
                    <a:lnTo>
                      <a:pt x="695" y="49"/>
                    </a:lnTo>
                    <a:lnTo>
                      <a:pt x="704" y="35"/>
                    </a:lnTo>
                    <a:lnTo>
                      <a:pt x="708" y="22"/>
                    </a:lnTo>
                    <a:lnTo>
                      <a:pt x="713" y="13"/>
                    </a:lnTo>
                    <a:lnTo>
                      <a:pt x="717"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Freeform 831"/>
              <p:cNvSpPr>
                <a:spLocks/>
              </p:cNvSpPr>
              <p:nvPr/>
            </p:nvSpPr>
            <p:spPr bwMode="auto">
              <a:xfrm>
                <a:off x="3502" y="1385"/>
                <a:ext cx="722" cy="790"/>
              </a:xfrm>
              <a:custGeom>
                <a:avLst/>
                <a:gdLst>
                  <a:gd name="T0" fmla="*/ 14 w 722"/>
                  <a:gd name="T1" fmla="*/ 767 h 790"/>
                  <a:gd name="T2" fmla="*/ 32 w 722"/>
                  <a:gd name="T3" fmla="*/ 727 h 790"/>
                  <a:gd name="T4" fmla="*/ 49 w 722"/>
                  <a:gd name="T5" fmla="*/ 687 h 790"/>
                  <a:gd name="T6" fmla="*/ 63 w 722"/>
                  <a:gd name="T7" fmla="*/ 647 h 790"/>
                  <a:gd name="T8" fmla="*/ 81 w 722"/>
                  <a:gd name="T9" fmla="*/ 607 h 790"/>
                  <a:gd name="T10" fmla="*/ 98 w 722"/>
                  <a:gd name="T11" fmla="*/ 562 h 790"/>
                  <a:gd name="T12" fmla="*/ 116 w 722"/>
                  <a:gd name="T13" fmla="*/ 517 h 790"/>
                  <a:gd name="T14" fmla="*/ 134 w 722"/>
                  <a:gd name="T15" fmla="*/ 473 h 790"/>
                  <a:gd name="T16" fmla="*/ 152 w 722"/>
                  <a:gd name="T17" fmla="*/ 433 h 790"/>
                  <a:gd name="T18" fmla="*/ 165 w 722"/>
                  <a:gd name="T19" fmla="*/ 388 h 790"/>
                  <a:gd name="T20" fmla="*/ 183 w 722"/>
                  <a:gd name="T21" fmla="*/ 343 h 790"/>
                  <a:gd name="T22" fmla="*/ 201 w 722"/>
                  <a:gd name="T23" fmla="*/ 303 h 790"/>
                  <a:gd name="T24" fmla="*/ 219 w 722"/>
                  <a:gd name="T25" fmla="*/ 263 h 790"/>
                  <a:gd name="T26" fmla="*/ 237 w 722"/>
                  <a:gd name="T27" fmla="*/ 223 h 790"/>
                  <a:gd name="T28" fmla="*/ 254 w 722"/>
                  <a:gd name="T29" fmla="*/ 187 h 790"/>
                  <a:gd name="T30" fmla="*/ 268 w 722"/>
                  <a:gd name="T31" fmla="*/ 151 h 790"/>
                  <a:gd name="T32" fmla="*/ 286 w 722"/>
                  <a:gd name="T33" fmla="*/ 120 h 790"/>
                  <a:gd name="T34" fmla="*/ 303 w 722"/>
                  <a:gd name="T35" fmla="*/ 93 h 790"/>
                  <a:gd name="T36" fmla="*/ 321 w 722"/>
                  <a:gd name="T37" fmla="*/ 67 h 790"/>
                  <a:gd name="T38" fmla="*/ 339 w 722"/>
                  <a:gd name="T39" fmla="*/ 49 h 790"/>
                  <a:gd name="T40" fmla="*/ 352 w 722"/>
                  <a:gd name="T41" fmla="*/ 31 h 790"/>
                  <a:gd name="T42" fmla="*/ 370 w 722"/>
                  <a:gd name="T43" fmla="*/ 17 h 790"/>
                  <a:gd name="T44" fmla="*/ 388 w 722"/>
                  <a:gd name="T45" fmla="*/ 9 h 790"/>
                  <a:gd name="T46" fmla="*/ 406 w 722"/>
                  <a:gd name="T47" fmla="*/ 4 h 790"/>
                  <a:gd name="T48" fmla="*/ 424 w 722"/>
                  <a:gd name="T49" fmla="*/ 0 h 790"/>
                  <a:gd name="T50" fmla="*/ 442 w 722"/>
                  <a:gd name="T51" fmla="*/ 4 h 790"/>
                  <a:gd name="T52" fmla="*/ 455 w 722"/>
                  <a:gd name="T53" fmla="*/ 13 h 790"/>
                  <a:gd name="T54" fmla="*/ 473 w 722"/>
                  <a:gd name="T55" fmla="*/ 26 h 790"/>
                  <a:gd name="T56" fmla="*/ 491 w 722"/>
                  <a:gd name="T57" fmla="*/ 40 h 790"/>
                  <a:gd name="T58" fmla="*/ 508 w 722"/>
                  <a:gd name="T59" fmla="*/ 62 h 790"/>
                  <a:gd name="T60" fmla="*/ 526 w 722"/>
                  <a:gd name="T61" fmla="*/ 84 h 790"/>
                  <a:gd name="T62" fmla="*/ 544 w 722"/>
                  <a:gd name="T63" fmla="*/ 111 h 790"/>
                  <a:gd name="T64" fmla="*/ 557 w 722"/>
                  <a:gd name="T65" fmla="*/ 142 h 790"/>
                  <a:gd name="T66" fmla="*/ 575 w 722"/>
                  <a:gd name="T67" fmla="*/ 174 h 790"/>
                  <a:gd name="T68" fmla="*/ 593 w 722"/>
                  <a:gd name="T69" fmla="*/ 209 h 790"/>
                  <a:gd name="T70" fmla="*/ 611 w 722"/>
                  <a:gd name="T71" fmla="*/ 250 h 790"/>
                  <a:gd name="T72" fmla="*/ 629 w 722"/>
                  <a:gd name="T73" fmla="*/ 290 h 790"/>
                  <a:gd name="T74" fmla="*/ 647 w 722"/>
                  <a:gd name="T75" fmla="*/ 330 h 790"/>
                  <a:gd name="T76" fmla="*/ 660 w 722"/>
                  <a:gd name="T77" fmla="*/ 375 h 790"/>
                  <a:gd name="T78" fmla="*/ 678 w 722"/>
                  <a:gd name="T79" fmla="*/ 415 h 790"/>
                  <a:gd name="T80" fmla="*/ 696 w 722"/>
                  <a:gd name="T81" fmla="*/ 459 h 790"/>
                  <a:gd name="T82" fmla="*/ 713 w 722"/>
                  <a:gd name="T83" fmla="*/ 504 h 7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2"/>
                  <a:gd name="T127" fmla="*/ 0 h 790"/>
                  <a:gd name="T128" fmla="*/ 722 w 722"/>
                  <a:gd name="T129" fmla="*/ 790 h 7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2" h="790">
                    <a:moveTo>
                      <a:pt x="0" y="790"/>
                    </a:moveTo>
                    <a:lnTo>
                      <a:pt x="9" y="776"/>
                    </a:lnTo>
                    <a:lnTo>
                      <a:pt x="14" y="767"/>
                    </a:lnTo>
                    <a:lnTo>
                      <a:pt x="18" y="754"/>
                    </a:lnTo>
                    <a:lnTo>
                      <a:pt x="27" y="740"/>
                    </a:lnTo>
                    <a:lnTo>
                      <a:pt x="32" y="727"/>
                    </a:lnTo>
                    <a:lnTo>
                      <a:pt x="36" y="714"/>
                    </a:lnTo>
                    <a:lnTo>
                      <a:pt x="40" y="700"/>
                    </a:lnTo>
                    <a:lnTo>
                      <a:pt x="49" y="687"/>
                    </a:lnTo>
                    <a:lnTo>
                      <a:pt x="54" y="674"/>
                    </a:lnTo>
                    <a:lnTo>
                      <a:pt x="58" y="660"/>
                    </a:lnTo>
                    <a:lnTo>
                      <a:pt x="63" y="647"/>
                    </a:lnTo>
                    <a:lnTo>
                      <a:pt x="72" y="633"/>
                    </a:lnTo>
                    <a:lnTo>
                      <a:pt x="76" y="620"/>
                    </a:lnTo>
                    <a:lnTo>
                      <a:pt x="81" y="607"/>
                    </a:lnTo>
                    <a:lnTo>
                      <a:pt x="89" y="589"/>
                    </a:lnTo>
                    <a:lnTo>
                      <a:pt x="94" y="575"/>
                    </a:lnTo>
                    <a:lnTo>
                      <a:pt x="98" y="562"/>
                    </a:lnTo>
                    <a:lnTo>
                      <a:pt x="103" y="549"/>
                    </a:lnTo>
                    <a:lnTo>
                      <a:pt x="112" y="535"/>
                    </a:lnTo>
                    <a:lnTo>
                      <a:pt x="116" y="517"/>
                    </a:lnTo>
                    <a:lnTo>
                      <a:pt x="121" y="504"/>
                    </a:lnTo>
                    <a:lnTo>
                      <a:pt x="125" y="491"/>
                    </a:lnTo>
                    <a:lnTo>
                      <a:pt x="134" y="473"/>
                    </a:lnTo>
                    <a:lnTo>
                      <a:pt x="138" y="459"/>
                    </a:lnTo>
                    <a:lnTo>
                      <a:pt x="143" y="446"/>
                    </a:lnTo>
                    <a:lnTo>
                      <a:pt x="152" y="433"/>
                    </a:lnTo>
                    <a:lnTo>
                      <a:pt x="156" y="415"/>
                    </a:lnTo>
                    <a:lnTo>
                      <a:pt x="161" y="401"/>
                    </a:lnTo>
                    <a:lnTo>
                      <a:pt x="165" y="388"/>
                    </a:lnTo>
                    <a:lnTo>
                      <a:pt x="174" y="375"/>
                    </a:lnTo>
                    <a:lnTo>
                      <a:pt x="179" y="361"/>
                    </a:lnTo>
                    <a:lnTo>
                      <a:pt x="183" y="343"/>
                    </a:lnTo>
                    <a:lnTo>
                      <a:pt x="192" y="330"/>
                    </a:lnTo>
                    <a:lnTo>
                      <a:pt x="196" y="316"/>
                    </a:lnTo>
                    <a:lnTo>
                      <a:pt x="201" y="303"/>
                    </a:lnTo>
                    <a:lnTo>
                      <a:pt x="205" y="290"/>
                    </a:lnTo>
                    <a:lnTo>
                      <a:pt x="214" y="276"/>
                    </a:lnTo>
                    <a:lnTo>
                      <a:pt x="219" y="263"/>
                    </a:lnTo>
                    <a:lnTo>
                      <a:pt x="223" y="250"/>
                    </a:lnTo>
                    <a:lnTo>
                      <a:pt x="228" y="236"/>
                    </a:lnTo>
                    <a:lnTo>
                      <a:pt x="237" y="223"/>
                    </a:lnTo>
                    <a:lnTo>
                      <a:pt x="241" y="209"/>
                    </a:lnTo>
                    <a:lnTo>
                      <a:pt x="245" y="200"/>
                    </a:lnTo>
                    <a:lnTo>
                      <a:pt x="254" y="187"/>
                    </a:lnTo>
                    <a:lnTo>
                      <a:pt x="259" y="174"/>
                    </a:lnTo>
                    <a:lnTo>
                      <a:pt x="263" y="165"/>
                    </a:lnTo>
                    <a:lnTo>
                      <a:pt x="268" y="151"/>
                    </a:lnTo>
                    <a:lnTo>
                      <a:pt x="277" y="142"/>
                    </a:lnTo>
                    <a:lnTo>
                      <a:pt x="281" y="134"/>
                    </a:lnTo>
                    <a:lnTo>
                      <a:pt x="286" y="120"/>
                    </a:lnTo>
                    <a:lnTo>
                      <a:pt x="290" y="111"/>
                    </a:lnTo>
                    <a:lnTo>
                      <a:pt x="299" y="102"/>
                    </a:lnTo>
                    <a:lnTo>
                      <a:pt x="303" y="93"/>
                    </a:lnTo>
                    <a:lnTo>
                      <a:pt x="308" y="84"/>
                    </a:lnTo>
                    <a:lnTo>
                      <a:pt x="317" y="75"/>
                    </a:lnTo>
                    <a:lnTo>
                      <a:pt x="321" y="67"/>
                    </a:lnTo>
                    <a:lnTo>
                      <a:pt x="326" y="62"/>
                    </a:lnTo>
                    <a:lnTo>
                      <a:pt x="330" y="53"/>
                    </a:lnTo>
                    <a:lnTo>
                      <a:pt x="339" y="49"/>
                    </a:lnTo>
                    <a:lnTo>
                      <a:pt x="343" y="40"/>
                    </a:lnTo>
                    <a:lnTo>
                      <a:pt x="348" y="35"/>
                    </a:lnTo>
                    <a:lnTo>
                      <a:pt x="352" y="31"/>
                    </a:lnTo>
                    <a:lnTo>
                      <a:pt x="361" y="26"/>
                    </a:lnTo>
                    <a:lnTo>
                      <a:pt x="366" y="22"/>
                    </a:lnTo>
                    <a:lnTo>
                      <a:pt x="370" y="17"/>
                    </a:lnTo>
                    <a:lnTo>
                      <a:pt x="379" y="13"/>
                    </a:lnTo>
                    <a:lnTo>
                      <a:pt x="384" y="9"/>
                    </a:lnTo>
                    <a:lnTo>
                      <a:pt x="388" y="9"/>
                    </a:lnTo>
                    <a:lnTo>
                      <a:pt x="393" y="4"/>
                    </a:lnTo>
                    <a:lnTo>
                      <a:pt x="401" y="4"/>
                    </a:lnTo>
                    <a:lnTo>
                      <a:pt x="406" y="4"/>
                    </a:lnTo>
                    <a:lnTo>
                      <a:pt x="410" y="0"/>
                    </a:lnTo>
                    <a:lnTo>
                      <a:pt x="419" y="0"/>
                    </a:lnTo>
                    <a:lnTo>
                      <a:pt x="424" y="0"/>
                    </a:lnTo>
                    <a:lnTo>
                      <a:pt x="428" y="4"/>
                    </a:lnTo>
                    <a:lnTo>
                      <a:pt x="433" y="4"/>
                    </a:lnTo>
                    <a:lnTo>
                      <a:pt x="442" y="4"/>
                    </a:lnTo>
                    <a:lnTo>
                      <a:pt x="446" y="9"/>
                    </a:lnTo>
                    <a:lnTo>
                      <a:pt x="450" y="9"/>
                    </a:lnTo>
                    <a:lnTo>
                      <a:pt x="455" y="13"/>
                    </a:lnTo>
                    <a:lnTo>
                      <a:pt x="464" y="17"/>
                    </a:lnTo>
                    <a:lnTo>
                      <a:pt x="468" y="22"/>
                    </a:lnTo>
                    <a:lnTo>
                      <a:pt x="473" y="26"/>
                    </a:lnTo>
                    <a:lnTo>
                      <a:pt x="482" y="31"/>
                    </a:lnTo>
                    <a:lnTo>
                      <a:pt x="486" y="35"/>
                    </a:lnTo>
                    <a:lnTo>
                      <a:pt x="491" y="40"/>
                    </a:lnTo>
                    <a:lnTo>
                      <a:pt x="495" y="49"/>
                    </a:lnTo>
                    <a:lnTo>
                      <a:pt x="504" y="53"/>
                    </a:lnTo>
                    <a:lnTo>
                      <a:pt x="508" y="62"/>
                    </a:lnTo>
                    <a:lnTo>
                      <a:pt x="513" y="67"/>
                    </a:lnTo>
                    <a:lnTo>
                      <a:pt x="517" y="75"/>
                    </a:lnTo>
                    <a:lnTo>
                      <a:pt x="526" y="84"/>
                    </a:lnTo>
                    <a:lnTo>
                      <a:pt x="531" y="93"/>
                    </a:lnTo>
                    <a:lnTo>
                      <a:pt x="535" y="102"/>
                    </a:lnTo>
                    <a:lnTo>
                      <a:pt x="544" y="111"/>
                    </a:lnTo>
                    <a:lnTo>
                      <a:pt x="548" y="120"/>
                    </a:lnTo>
                    <a:lnTo>
                      <a:pt x="553" y="134"/>
                    </a:lnTo>
                    <a:lnTo>
                      <a:pt x="557" y="142"/>
                    </a:lnTo>
                    <a:lnTo>
                      <a:pt x="566" y="151"/>
                    </a:lnTo>
                    <a:lnTo>
                      <a:pt x="571" y="165"/>
                    </a:lnTo>
                    <a:lnTo>
                      <a:pt x="575" y="174"/>
                    </a:lnTo>
                    <a:lnTo>
                      <a:pt x="580" y="187"/>
                    </a:lnTo>
                    <a:lnTo>
                      <a:pt x="589" y="200"/>
                    </a:lnTo>
                    <a:lnTo>
                      <a:pt x="593" y="209"/>
                    </a:lnTo>
                    <a:lnTo>
                      <a:pt x="598" y="223"/>
                    </a:lnTo>
                    <a:lnTo>
                      <a:pt x="606" y="236"/>
                    </a:lnTo>
                    <a:lnTo>
                      <a:pt x="611" y="250"/>
                    </a:lnTo>
                    <a:lnTo>
                      <a:pt x="615" y="263"/>
                    </a:lnTo>
                    <a:lnTo>
                      <a:pt x="620" y="276"/>
                    </a:lnTo>
                    <a:lnTo>
                      <a:pt x="629" y="290"/>
                    </a:lnTo>
                    <a:lnTo>
                      <a:pt x="633" y="303"/>
                    </a:lnTo>
                    <a:lnTo>
                      <a:pt x="638" y="316"/>
                    </a:lnTo>
                    <a:lnTo>
                      <a:pt x="647" y="330"/>
                    </a:lnTo>
                    <a:lnTo>
                      <a:pt x="651" y="343"/>
                    </a:lnTo>
                    <a:lnTo>
                      <a:pt x="655" y="361"/>
                    </a:lnTo>
                    <a:lnTo>
                      <a:pt x="660" y="375"/>
                    </a:lnTo>
                    <a:lnTo>
                      <a:pt x="669" y="388"/>
                    </a:lnTo>
                    <a:lnTo>
                      <a:pt x="673" y="401"/>
                    </a:lnTo>
                    <a:lnTo>
                      <a:pt x="678" y="415"/>
                    </a:lnTo>
                    <a:lnTo>
                      <a:pt x="682" y="433"/>
                    </a:lnTo>
                    <a:lnTo>
                      <a:pt x="691" y="446"/>
                    </a:lnTo>
                    <a:lnTo>
                      <a:pt x="696" y="459"/>
                    </a:lnTo>
                    <a:lnTo>
                      <a:pt x="700" y="473"/>
                    </a:lnTo>
                    <a:lnTo>
                      <a:pt x="709" y="491"/>
                    </a:lnTo>
                    <a:lnTo>
                      <a:pt x="713" y="504"/>
                    </a:lnTo>
                    <a:lnTo>
                      <a:pt x="718" y="517"/>
                    </a:lnTo>
                    <a:lnTo>
                      <a:pt x="722" y="53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Freeform 832"/>
              <p:cNvSpPr>
                <a:spLocks/>
              </p:cNvSpPr>
              <p:nvPr/>
            </p:nvSpPr>
            <p:spPr bwMode="auto">
              <a:xfrm>
                <a:off x="4224" y="1920"/>
                <a:ext cx="722" cy="670"/>
              </a:xfrm>
              <a:custGeom>
                <a:avLst/>
                <a:gdLst>
                  <a:gd name="T0" fmla="*/ 14 w 722"/>
                  <a:gd name="T1" fmla="*/ 27 h 670"/>
                  <a:gd name="T2" fmla="*/ 31 w 722"/>
                  <a:gd name="T3" fmla="*/ 72 h 670"/>
                  <a:gd name="T4" fmla="*/ 49 w 722"/>
                  <a:gd name="T5" fmla="*/ 112 h 670"/>
                  <a:gd name="T6" fmla="*/ 63 w 722"/>
                  <a:gd name="T7" fmla="*/ 152 h 670"/>
                  <a:gd name="T8" fmla="*/ 81 w 722"/>
                  <a:gd name="T9" fmla="*/ 192 h 670"/>
                  <a:gd name="T10" fmla="*/ 98 w 722"/>
                  <a:gd name="T11" fmla="*/ 232 h 670"/>
                  <a:gd name="T12" fmla="*/ 116 w 722"/>
                  <a:gd name="T13" fmla="*/ 268 h 670"/>
                  <a:gd name="T14" fmla="*/ 134 w 722"/>
                  <a:gd name="T15" fmla="*/ 304 h 670"/>
                  <a:gd name="T16" fmla="*/ 152 w 722"/>
                  <a:gd name="T17" fmla="*/ 335 h 670"/>
                  <a:gd name="T18" fmla="*/ 165 w 722"/>
                  <a:gd name="T19" fmla="*/ 366 h 670"/>
                  <a:gd name="T20" fmla="*/ 183 w 722"/>
                  <a:gd name="T21" fmla="*/ 397 h 670"/>
                  <a:gd name="T22" fmla="*/ 201 w 722"/>
                  <a:gd name="T23" fmla="*/ 424 h 670"/>
                  <a:gd name="T24" fmla="*/ 219 w 722"/>
                  <a:gd name="T25" fmla="*/ 446 h 670"/>
                  <a:gd name="T26" fmla="*/ 237 w 722"/>
                  <a:gd name="T27" fmla="*/ 473 h 670"/>
                  <a:gd name="T28" fmla="*/ 250 w 722"/>
                  <a:gd name="T29" fmla="*/ 496 h 670"/>
                  <a:gd name="T30" fmla="*/ 268 w 722"/>
                  <a:gd name="T31" fmla="*/ 513 h 670"/>
                  <a:gd name="T32" fmla="*/ 286 w 722"/>
                  <a:gd name="T33" fmla="*/ 531 h 670"/>
                  <a:gd name="T34" fmla="*/ 303 w 722"/>
                  <a:gd name="T35" fmla="*/ 549 h 670"/>
                  <a:gd name="T36" fmla="*/ 321 w 722"/>
                  <a:gd name="T37" fmla="*/ 562 h 670"/>
                  <a:gd name="T38" fmla="*/ 339 w 722"/>
                  <a:gd name="T39" fmla="*/ 576 h 670"/>
                  <a:gd name="T40" fmla="*/ 352 w 722"/>
                  <a:gd name="T41" fmla="*/ 589 h 670"/>
                  <a:gd name="T42" fmla="*/ 370 w 722"/>
                  <a:gd name="T43" fmla="*/ 598 h 670"/>
                  <a:gd name="T44" fmla="*/ 388 w 722"/>
                  <a:gd name="T45" fmla="*/ 607 h 670"/>
                  <a:gd name="T46" fmla="*/ 406 w 722"/>
                  <a:gd name="T47" fmla="*/ 616 h 670"/>
                  <a:gd name="T48" fmla="*/ 424 w 722"/>
                  <a:gd name="T49" fmla="*/ 625 h 670"/>
                  <a:gd name="T50" fmla="*/ 442 w 722"/>
                  <a:gd name="T51" fmla="*/ 629 h 670"/>
                  <a:gd name="T52" fmla="*/ 455 w 722"/>
                  <a:gd name="T53" fmla="*/ 638 h 670"/>
                  <a:gd name="T54" fmla="*/ 473 w 722"/>
                  <a:gd name="T55" fmla="*/ 643 h 670"/>
                  <a:gd name="T56" fmla="*/ 491 w 722"/>
                  <a:gd name="T57" fmla="*/ 647 h 670"/>
                  <a:gd name="T58" fmla="*/ 508 w 722"/>
                  <a:gd name="T59" fmla="*/ 652 h 670"/>
                  <a:gd name="T60" fmla="*/ 526 w 722"/>
                  <a:gd name="T61" fmla="*/ 652 h 670"/>
                  <a:gd name="T62" fmla="*/ 540 w 722"/>
                  <a:gd name="T63" fmla="*/ 656 h 670"/>
                  <a:gd name="T64" fmla="*/ 557 w 722"/>
                  <a:gd name="T65" fmla="*/ 656 h 670"/>
                  <a:gd name="T66" fmla="*/ 575 w 722"/>
                  <a:gd name="T67" fmla="*/ 661 h 670"/>
                  <a:gd name="T68" fmla="*/ 593 w 722"/>
                  <a:gd name="T69" fmla="*/ 661 h 670"/>
                  <a:gd name="T70" fmla="*/ 611 w 722"/>
                  <a:gd name="T71" fmla="*/ 665 h 670"/>
                  <a:gd name="T72" fmla="*/ 629 w 722"/>
                  <a:gd name="T73" fmla="*/ 665 h 670"/>
                  <a:gd name="T74" fmla="*/ 642 w 722"/>
                  <a:gd name="T75" fmla="*/ 665 h 670"/>
                  <a:gd name="T76" fmla="*/ 660 w 722"/>
                  <a:gd name="T77" fmla="*/ 665 h 670"/>
                  <a:gd name="T78" fmla="*/ 678 w 722"/>
                  <a:gd name="T79" fmla="*/ 665 h 670"/>
                  <a:gd name="T80" fmla="*/ 696 w 722"/>
                  <a:gd name="T81" fmla="*/ 665 h 670"/>
                  <a:gd name="T82" fmla="*/ 713 w 722"/>
                  <a:gd name="T83" fmla="*/ 670 h 6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2"/>
                  <a:gd name="T127" fmla="*/ 0 h 670"/>
                  <a:gd name="T128" fmla="*/ 722 w 722"/>
                  <a:gd name="T129" fmla="*/ 670 h 6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2" h="670">
                    <a:moveTo>
                      <a:pt x="0" y="0"/>
                    </a:moveTo>
                    <a:lnTo>
                      <a:pt x="9" y="14"/>
                    </a:lnTo>
                    <a:lnTo>
                      <a:pt x="14" y="27"/>
                    </a:lnTo>
                    <a:lnTo>
                      <a:pt x="18" y="40"/>
                    </a:lnTo>
                    <a:lnTo>
                      <a:pt x="23" y="54"/>
                    </a:lnTo>
                    <a:lnTo>
                      <a:pt x="31" y="72"/>
                    </a:lnTo>
                    <a:lnTo>
                      <a:pt x="36" y="85"/>
                    </a:lnTo>
                    <a:lnTo>
                      <a:pt x="40" y="98"/>
                    </a:lnTo>
                    <a:lnTo>
                      <a:pt x="49" y="112"/>
                    </a:lnTo>
                    <a:lnTo>
                      <a:pt x="54" y="125"/>
                    </a:lnTo>
                    <a:lnTo>
                      <a:pt x="58" y="139"/>
                    </a:lnTo>
                    <a:lnTo>
                      <a:pt x="63" y="152"/>
                    </a:lnTo>
                    <a:lnTo>
                      <a:pt x="72" y="165"/>
                    </a:lnTo>
                    <a:lnTo>
                      <a:pt x="76" y="179"/>
                    </a:lnTo>
                    <a:lnTo>
                      <a:pt x="81" y="192"/>
                    </a:lnTo>
                    <a:lnTo>
                      <a:pt x="85" y="205"/>
                    </a:lnTo>
                    <a:lnTo>
                      <a:pt x="94" y="219"/>
                    </a:lnTo>
                    <a:lnTo>
                      <a:pt x="98" y="232"/>
                    </a:lnTo>
                    <a:lnTo>
                      <a:pt x="103" y="241"/>
                    </a:lnTo>
                    <a:lnTo>
                      <a:pt x="112" y="255"/>
                    </a:lnTo>
                    <a:lnTo>
                      <a:pt x="116" y="268"/>
                    </a:lnTo>
                    <a:lnTo>
                      <a:pt x="121" y="277"/>
                    </a:lnTo>
                    <a:lnTo>
                      <a:pt x="125" y="290"/>
                    </a:lnTo>
                    <a:lnTo>
                      <a:pt x="134" y="304"/>
                    </a:lnTo>
                    <a:lnTo>
                      <a:pt x="138" y="313"/>
                    </a:lnTo>
                    <a:lnTo>
                      <a:pt x="143" y="326"/>
                    </a:lnTo>
                    <a:lnTo>
                      <a:pt x="152" y="335"/>
                    </a:lnTo>
                    <a:lnTo>
                      <a:pt x="156" y="344"/>
                    </a:lnTo>
                    <a:lnTo>
                      <a:pt x="161" y="357"/>
                    </a:lnTo>
                    <a:lnTo>
                      <a:pt x="165" y="366"/>
                    </a:lnTo>
                    <a:lnTo>
                      <a:pt x="174" y="375"/>
                    </a:lnTo>
                    <a:lnTo>
                      <a:pt x="179" y="384"/>
                    </a:lnTo>
                    <a:lnTo>
                      <a:pt x="183" y="397"/>
                    </a:lnTo>
                    <a:lnTo>
                      <a:pt x="187" y="406"/>
                    </a:lnTo>
                    <a:lnTo>
                      <a:pt x="196" y="415"/>
                    </a:lnTo>
                    <a:lnTo>
                      <a:pt x="201" y="424"/>
                    </a:lnTo>
                    <a:lnTo>
                      <a:pt x="205" y="433"/>
                    </a:lnTo>
                    <a:lnTo>
                      <a:pt x="214" y="442"/>
                    </a:lnTo>
                    <a:lnTo>
                      <a:pt x="219" y="446"/>
                    </a:lnTo>
                    <a:lnTo>
                      <a:pt x="223" y="455"/>
                    </a:lnTo>
                    <a:lnTo>
                      <a:pt x="228" y="464"/>
                    </a:lnTo>
                    <a:lnTo>
                      <a:pt x="237" y="473"/>
                    </a:lnTo>
                    <a:lnTo>
                      <a:pt x="241" y="478"/>
                    </a:lnTo>
                    <a:lnTo>
                      <a:pt x="245" y="487"/>
                    </a:lnTo>
                    <a:lnTo>
                      <a:pt x="250" y="496"/>
                    </a:lnTo>
                    <a:lnTo>
                      <a:pt x="259" y="500"/>
                    </a:lnTo>
                    <a:lnTo>
                      <a:pt x="263" y="509"/>
                    </a:lnTo>
                    <a:lnTo>
                      <a:pt x="268" y="513"/>
                    </a:lnTo>
                    <a:lnTo>
                      <a:pt x="277" y="518"/>
                    </a:lnTo>
                    <a:lnTo>
                      <a:pt x="281" y="527"/>
                    </a:lnTo>
                    <a:lnTo>
                      <a:pt x="286" y="531"/>
                    </a:lnTo>
                    <a:lnTo>
                      <a:pt x="290" y="536"/>
                    </a:lnTo>
                    <a:lnTo>
                      <a:pt x="299" y="545"/>
                    </a:lnTo>
                    <a:lnTo>
                      <a:pt x="303" y="549"/>
                    </a:lnTo>
                    <a:lnTo>
                      <a:pt x="308" y="554"/>
                    </a:lnTo>
                    <a:lnTo>
                      <a:pt x="312" y="558"/>
                    </a:lnTo>
                    <a:lnTo>
                      <a:pt x="321" y="562"/>
                    </a:lnTo>
                    <a:lnTo>
                      <a:pt x="326" y="567"/>
                    </a:lnTo>
                    <a:lnTo>
                      <a:pt x="330" y="571"/>
                    </a:lnTo>
                    <a:lnTo>
                      <a:pt x="339" y="576"/>
                    </a:lnTo>
                    <a:lnTo>
                      <a:pt x="343" y="580"/>
                    </a:lnTo>
                    <a:lnTo>
                      <a:pt x="348" y="585"/>
                    </a:lnTo>
                    <a:lnTo>
                      <a:pt x="352" y="589"/>
                    </a:lnTo>
                    <a:lnTo>
                      <a:pt x="361" y="594"/>
                    </a:lnTo>
                    <a:lnTo>
                      <a:pt x="366" y="594"/>
                    </a:lnTo>
                    <a:lnTo>
                      <a:pt x="370" y="598"/>
                    </a:lnTo>
                    <a:lnTo>
                      <a:pt x="379" y="603"/>
                    </a:lnTo>
                    <a:lnTo>
                      <a:pt x="384" y="607"/>
                    </a:lnTo>
                    <a:lnTo>
                      <a:pt x="388" y="607"/>
                    </a:lnTo>
                    <a:lnTo>
                      <a:pt x="392" y="612"/>
                    </a:lnTo>
                    <a:lnTo>
                      <a:pt x="401" y="616"/>
                    </a:lnTo>
                    <a:lnTo>
                      <a:pt x="406" y="616"/>
                    </a:lnTo>
                    <a:lnTo>
                      <a:pt x="410" y="621"/>
                    </a:lnTo>
                    <a:lnTo>
                      <a:pt x="415" y="621"/>
                    </a:lnTo>
                    <a:lnTo>
                      <a:pt x="424" y="625"/>
                    </a:lnTo>
                    <a:lnTo>
                      <a:pt x="428" y="625"/>
                    </a:lnTo>
                    <a:lnTo>
                      <a:pt x="433" y="629"/>
                    </a:lnTo>
                    <a:lnTo>
                      <a:pt x="442" y="629"/>
                    </a:lnTo>
                    <a:lnTo>
                      <a:pt x="446" y="634"/>
                    </a:lnTo>
                    <a:lnTo>
                      <a:pt x="450" y="634"/>
                    </a:lnTo>
                    <a:lnTo>
                      <a:pt x="455" y="638"/>
                    </a:lnTo>
                    <a:lnTo>
                      <a:pt x="464" y="638"/>
                    </a:lnTo>
                    <a:lnTo>
                      <a:pt x="468" y="638"/>
                    </a:lnTo>
                    <a:lnTo>
                      <a:pt x="473" y="643"/>
                    </a:lnTo>
                    <a:lnTo>
                      <a:pt x="477" y="643"/>
                    </a:lnTo>
                    <a:lnTo>
                      <a:pt x="486" y="643"/>
                    </a:lnTo>
                    <a:lnTo>
                      <a:pt x="491" y="647"/>
                    </a:lnTo>
                    <a:lnTo>
                      <a:pt x="495" y="647"/>
                    </a:lnTo>
                    <a:lnTo>
                      <a:pt x="504" y="647"/>
                    </a:lnTo>
                    <a:lnTo>
                      <a:pt x="508" y="652"/>
                    </a:lnTo>
                    <a:lnTo>
                      <a:pt x="513" y="652"/>
                    </a:lnTo>
                    <a:lnTo>
                      <a:pt x="517" y="652"/>
                    </a:lnTo>
                    <a:lnTo>
                      <a:pt x="526" y="652"/>
                    </a:lnTo>
                    <a:lnTo>
                      <a:pt x="531" y="652"/>
                    </a:lnTo>
                    <a:lnTo>
                      <a:pt x="535" y="656"/>
                    </a:lnTo>
                    <a:lnTo>
                      <a:pt x="540" y="656"/>
                    </a:lnTo>
                    <a:lnTo>
                      <a:pt x="548" y="656"/>
                    </a:lnTo>
                    <a:lnTo>
                      <a:pt x="553" y="656"/>
                    </a:lnTo>
                    <a:lnTo>
                      <a:pt x="557" y="656"/>
                    </a:lnTo>
                    <a:lnTo>
                      <a:pt x="566" y="661"/>
                    </a:lnTo>
                    <a:lnTo>
                      <a:pt x="571" y="661"/>
                    </a:lnTo>
                    <a:lnTo>
                      <a:pt x="575" y="661"/>
                    </a:lnTo>
                    <a:lnTo>
                      <a:pt x="580" y="661"/>
                    </a:lnTo>
                    <a:lnTo>
                      <a:pt x="589" y="661"/>
                    </a:lnTo>
                    <a:lnTo>
                      <a:pt x="593" y="661"/>
                    </a:lnTo>
                    <a:lnTo>
                      <a:pt x="597" y="661"/>
                    </a:lnTo>
                    <a:lnTo>
                      <a:pt x="606" y="661"/>
                    </a:lnTo>
                    <a:lnTo>
                      <a:pt x="611" y="665"/>
                    </a:lnTo>
                    <a:lnTo>
                      <a:pt x="615" y="665"/>
                    </a:lnTo>
                    <a:lnTo>
                      <a:pt x="620" y="665"/>
                    </a:lnTo>
                    <a:lnTo>
                      <a:pt x="629" y="665"/>
                    </a:lnTo>
                    <a:lnTo>
                      <a:pt x="633" y="665"/>
                    </a:lnTo>
                    <a:lnTo>
                      <a:pt x="638" y="665"/>
                    </a:lnTo>
                    <a:lnTo>
                      <a:pt x="642" y="665"/>
                    </a:lnTo>
                    <a:lnTo>
                      <a:pt x="651" y="665"/>
                    </a:lnTo>
                    <a:lnTo>
                      <a:pt x="655" y="665"/>
                    </a:lnTo>
                    <a:lnTo>
                      <a:pt x="660" y="665"/>
                    </a:lnTo>
                    <a:lnTo>
                      <a:pt x="669" y="665"/>
                    </a:lnTo>
                    <a:lnTo>
                      <a:pt x="673" y="665"/>
                    </a:lnTo>
                    <a:lnTo>
                      <a:pt x="678" y="665"/>
                    </a:lnTo>
                    <a:lnTo>
                      <a:pt x="682" y="665"/>
                    </a:lnTo>
                    <a:lnTo>
                      <a:pt x="691" y="665"/>
                    </a:lnTo>
                    <a:lnTo>
                      <a:pt x="696" y="665"/>
                    </a:lnTo>
                    <a:lnTo>
                      <a:pt x="700" y="670"/>
                    </a:lnTo>
                    <a:lnTo>
                      <a:pt x="704" y="670"/>
                    </a:lnTo>
                    <a:lnTo>
                      <a:pt x="713" y="670"/>
                    </a:lnTo>
                    <a:lnTo>
                      <a:pt x="718" y="670"/>
                    </a:lnTo>
                    <a:lnTo>
                      <a:pt x="722" y="67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0" name="Freeform 833"/>
            <p:cNvSpPr>
              <a:spLocks/>
            </p:cNvSpPr>
            <p:nvPr/>
          </p:nvSpPr>
          <p:spPr bwMode="auto">
            <a:xfrm>
              <a:off x="3440" y="1811"/>
              <a:ext cx="715" cy="426"/>
            </a:xfrm>
            <a:custGeom>
              <a:avLst/>
              <a:gdLst>
                <a:gd name="T0" fmla="*/ 0 w 720"/>
                <a:gd name="T1" fmla="*/ 576 h 576"/>
                <a:gd name="T2" fmla="*/ 240 w 720"/>
                <a:gd name="T3" fmla="*/ 48 h 576"/>
                <a:gd name="T4" fmla="*/ 384 w 720"/>
                <a:gd name="T5" fmla="*/ 288 h 576"/>
                <a:gd name="T6" fmla="*/ 480 w 720"/>
                <a:gd name="T7" fmla="*/ 384 h 576"/>
                <a:gd name="T8" fmla="*/ 624 w 720"/>
                <a:gd name="T9" fmla="*/ 384 h 576"/>
                <a:gd name="T10" fmla="*/ 720 w 720"/>
                <a:gd name="T11" fmla="*/ 240 h 576"/>
                <a:gd name="T12" fmla="*/ 0 60000 65536"/>
                <a:gd name="T13" fmla="*/ 0 60000 65536"/>
                <a:gd name="T14" fmla="*/ 0 60000 65536"/>
                <a:gd name="T15" fmla="*/ 0 60000 65536"/>
                <a:gd name="T16" fmla="*/ 0 60000 65536"/>
                <a:gd name="T17" fmla="*/ 0 60000 65536"/>
                <a:gd name="T18" fmla="*/ 0 w 720"/>
                <a:gd name="T19" fmla="*/ 0 h 576"/>
                <a:gd name="T20" fmla="*/ 720 w 720"/>
                <a:gd name="T21" fmla="*/ 576 h 576"/>
              </a:gdLst>
              <a:ahLst/>
              <a:cxnLst>
                <a:cxn ang="T12">
                  <a:pos x="T0" y="T1"/>
                </a:cxn>
                <a:cxn ang="T13">
                  <a:pos x="T2" y="T3"/>
                </a:cxn>
                <a:cxn ang="T14">
                  <a:pos x="T4" y="T5"/>
                </a:cxn>
                <a:cxn ang="T15">
                  <a:pos x="T6" y="T7"/>
                </a:cxn>
                <a:cxn ang="T16">
                  <a:pos x="T8" y="T9"/>
                </a:cxn>
                <a:cxn ang="T17">
                  <a:pos x="T10" y="T11"/>
                </a:cxn>
              </a:cxnLst>
              <a:rect l="T18" t="T19" r="T20" b="T21"/>
              <a:pathLst>
                <a:path w="720" h="576">
                  <a:moveTo>
                    <a:pt x="0" y="576"/>
                  </a:moveTo>
                  <a:cubicBezTo>
                    <a:pt x="88" y="336"/>
                    <a:pt x="176" y="96"/>
                    <a:pt x="240" y="48"/>
                  </a:cubicBezTo>
                  <a:cubicBezTo>
                    <a:pt x="304" y="0"/>
                    <a:pt x="344" y="232"/>
                    <a:pt x="384" y="288"/>
                  </a:cubicBezTo>
                  <a:cubicBezTo>
                    <a:pt x="424" y="344"/>
                    <a:pt x="440" y="368"/>
                    <a:pt x="480" y="384"/>
                  </a:cubicBezTo>
                  <a:cubicBezTo>
                    <a:pt x="520" y="400"/>
                    <a:pt x="584" y="408"/>
                    <a:pt x="624" y="384"/>
                  </a:cubicBezTo>
                  <a:cubicBezTo>
                    <a:pt x="664" y="360"/>
                    <a:pt x="692" y="300"/>
                    <a:pt x="720" y="24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Text Box 834"/>
            <p:cNvSpPr txBox="1">
              <a:spLocks noChangeArrowheads="1"/>
            </p:cNvSpPr>
            <p:nvPr/>
          </p:nvSpPr>
          <p:spPr bwMode="auto">
            <a:xfrm>
              <a:off x="3330" y="380"/>
              <a:ext cx="19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i="1">
                  <a:solidFill>
                    <a:srgbClr val="000000"/>
                  </a:solidFill>
                </a:rPr>
                <a:t>E</a:t>
              </a:r>
              <a:endParaRPr lang="en-US" altLang="zh-CN"/>
            </a:p>
          </p:txBody>
        </p:sp>
        <p:sp>
          <p:nvSpPr>
            <p:cNvPr id="32" name="Text Box 835"/>
            <p:cNvSpPr txBox="1">
              <a:spLocks noChangeArrowheads="1"/>
            </p:cNvSpPr>
            <p:nvPr/>
          </p:nvSpPr>
          <p:spPr bwMode="auto">
            <a:xfrm>
              <a:off x="3338" y="1656"/>
              <a:ext cx="19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i="1">
                  <a:solidFill>
                    <a:srgbClr val="000000"/>
                  </a:solidFill>
                </a:rPr>
                <a:t>E</a:t>
              </a:r>
              <a:endParaRPr lang="en-US" altLang="zh-CN"/>
            </a:p>
          </p:txBody>
        </p:sp>
        <p:sp>
          <p:nvSpPr>
            <p:cNvPr id="33" name="Text Box 836"/>
            <p:cNvSpPr txBox="1">
              <a:spLocks noChangeArrowheads="1"/>
            </p:cNvSpPr>
            <p:nvPr/>
          </p:nvSpPr>
          <p:spPr bwMode="auto">
            <a:xfrm>
              <a:off x="4560" y="980"/>
              <a:ext cx="238" cy="14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a:solidFill>
                    <a:srgbClr val="0000FF"/>
                  </a:solidFill>
                </a:rPr>
                <a:t>Si</a:t>
              </a:r>
              <a:endParaRPr lang="en-US" altLang="zh-CN"/>
            </a:p>
          </p:txBody>
        </p:sp>
        <p:sp>
          <p:nvSpPr>
            <p:cNvPr id="34" name="Text Box 837"/>
            <p:cNvSpPr txBox="1">
              <a:spLocks noChangeArrowheads="1"/>
            </p:cNvSpPr>
            <p:nvPr/>
          </p:nvSpPr>
          <p:spPr bwMode="auto">
            <a:xfrm>
              <a:off x="4512" y="2266"/>
              <a:ext cx="431" cy="14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a:solidFill>
                    <a:srgbClr val="0000FF"/>
                  </a:solidFill>
                </a:rPr>
                <a:t>GaAs</a:t>
              </a:r>
              <a:endParaRPr lang="en-US" altLang="zh-CN"/>
            </a:p>
          </p:txBody>
        </p:sp>
        <p:sp>
          <p:nvSpPr>
            <p:cNvPr id="35" name="Text Box 838"/>
            <p:cNvSpPr txBox="1">
              <a:spLocks noChangeArrowheads="1"/>
            </p:cNvSpPr>
            <p:nvPr/>
          </p:nvSpPr>
          <p:spPr bwMode="auto">
            <a:xfrm>
              <a:off x="1103" y="3003"/>
              <a:ext cx="35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00000"/>
                  </a:solidFill>
                </a:rPr>
                <a:t>Figure 15.1-3</a:t>
              </a:r>
              <a:r>
                <a:rPr lang="en-US" altLang="zh-CN" sz="1400">
                  <a:solidFill>
                    <a:srgbClr val="000000"/>
                  </a:solidFill>
                </a:rPr>
                <a:t> Cross section of the </a:t>
              </a:r>
              <a:r>
                <a:rPr lang="en-US" altLang="zh-CN" sz="1400" i="1">
                  <a:solidFill>
                    <a:srgbClr val="000000"/>
                  </a:solidFill>
                </a:rPr>
                <a:t>E-K </a:t>
              </a:r>
              <a:r>
                <a:rPr lang="en-US" altLang="zh-CN" sz="1400">
                  <a:solidFill>
                    <a:srgbClr val="000000"/>
                  </a:solidFill>
                </a:rPr>
                <a:t>function for Si and GaAs along the crystal directions [111] and [100].</a:t>
              </a:r>
              <a:endParaRPr lang="en-US" altLang="zh-CN" sz="1400"/>
            </a:p>
          </p:txBody>
        </p:sp>
        <p:sp>
          <p:nvSpPr>
            <p:cNvPr id="36" name="Line 839"/>
            <p:cNvSpPr>
              <a:spLocks noChangeShapeType="1"/>
            </p:cNvSpPr>
            <p:nvPr/>
          </p:nvSpPr>
          <p:spPr bwMode="auto">
            <a:xfrm>
              <a:off x="1239" y="969"/>
              <a:ext cx="0" cy="142"/>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7" name="Text Box 840"/>
            <p:cNvSpPr txBox="1">
              <a:spLocks noChangeArrowheads="1"/>
            </p:cNvSpPr>
            <p:nvPr/>
          </p:nvSpPr>
          <p:spPr bwMode="auto">
            <a:xfrm>
              <a:off x="1293" y="977"/>
              <a:ext cx="62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a:solidFill>
                    <a:srgbClr val="0000FF"/>
                  </a:solidFill>
                </a:rPr>
                <a:t>Eg=1.1ev</a:t>
              </a:r>
            </a:p>
            <a:p>
              <a:pPr eaLnBrk="1" hangingPunct="1"/>
              <a:endParaRPr lang="zh-CN" altLang="en-US"/>
            </a:p>
          </p:txBody>
        </p:sp>
        <p:sp>
          <p:nvSpPr>
            <p:cNvPr id="38" name="Line 841"/>
            <p:cNvSpPr>
              <a:spLocks noChangeShapeType="1"/>
            </p:cNvSpPr>
            <p:nvPr/>
          </p:nvSpPr>
          <p:spPr bwMode="auto">
            <a:xfrm>
              <a:off x="1249" y="2257"/>
              <a:ext cx="0" cy="141"/>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9" name="Text Box 842"/>
            <p:cNvSpPr txBox="1">
              <a:spLocks noChangeArrowheads="1"/>
            </p:cNvSpPr>
            <p:nvPr/>
          </p:nvSpPr>
          <p:spPr bwMode="auto">
            <a:xfrm>
              <a:off x="1293" y="2252"/>
              <a:ext cx="74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238" tIns="36119" rIns="72238" bIns="3611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a:solidFill>
                    <a:srgbClr val="0000FF"/>
                  </a:solidFill>
                </a:rPr>
                <a:t>Eg=1.42ev</a:t>
              </a:r>
            </a:p>
            <a:p>
              <a:pPr eaLnBrk="1" hangingPunct="1"/>
              <a:endParaRPr lang="zh-CN" altLang="en-US"/>
            </a:p>
          </p:txBody>
        </p:sp>
      </p:grpSp>
      <p:sp>
        <p:nvSpPr>
          <p:cNvPr id="844" name="Text Box 843"/>
          <p:cNvSpPr txBox="1">
            <a:spLocks noChangeArrowheads="1"/>
          </p:cNvSpPr>
          <p:nvPr/>
        </p:nvSpPr>
        <p:spPr bwMode="auto">
          <a:xfrm>
            <a:off x="0" y="5681324"/>
            <a:ext cx="12192000" cy="800219"/>
          </a:xfrm>
          <a:prstGeom prst="rect">
            <a:avLst/>
          </a:prstGeom>
          <a:gradFill rotWithShape="1">
            <a:gsLst>
              <a:gs pos="0">
                <a:srgbClr val="FF33CC"/>
              </a:gs>
              <a:gs pos="50000">
                <a:srgbClr val="FFFF00"/>
              </a:gs>
              <a:gs pos="100000">
                <a:srgbClr val="FF33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300" b="1" dirty="0">
                <a:solidFill>
                  <a:srgbClr val="0000FF"/>
                </a:solidFill>
              </a:rPr>
              <a:t>The energy of an electron in the conduction band depends not only on the magnitude of its momentum, but also on the direction in which it is traveling in the crystal</a:t>
            </a:r>
          </a:p>
        </p:txBody>
      </p:sp>
    </p:spTree>
    <p:extLst>
      <p:ext uri="{BB962C8B-B14F-4D97-AF65-F5344CB8AC3E}">
        <p14:creationId xmlns:p14="http://schemas.microsoft.com/office/powerpoint/2010/main" val="13296033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770602" y="26468"/>
            <a:ext cx="3632200" cy="563563"/>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Effective mass</a:t>
            </a:r>
          </a:p>
        </p:txBody>
      </p:sp>
      <p:sp>
        <p:nvSpPr>
          <p:cNvPr id="5" name="Text Box 3"/>
          <p:cNvSpPr txBox="1">
            <a:spLocks noChangeArrowheads="1"/>
          </p:cNvSpPr>
          <p:nvPr/>
        </p:nvSpPr>
        <p:spPr bwMode="auto">
          <a:xfrm>
            <a:off x="0" y="786448"/>
            <a:ext cx="12192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t>Near the bottom of the conduction band, the</a:t>
            </a:r>
            <a:r>
              <a:rPr lang="en-US" altLang="zh-CN" sz="2800" b="1" i="1" dirty="0"/>
              <a:t> E-k </a:t>
            </a:r>
            <a:r>
              <a:rPr lang="en-US" altLang="zh-CN" sz="2800" dirty="0"/>
              <a:t>relation may be approximated by the parabola</a:t>
            </a:r>
          </a:p>
        </p:txBody>
      </p:sp>
      <p:graphicFrame>
        <p:nvGraphicFramePr>
          <p:cNvPr id="6" name="Object 4"/>
          <p:cNvGraphicFramePr>
            <a:graphicFrameLocks noChangeAspect="1"/>
          </p:cNvGraphicFramePr>
          <p:nvPr/>
        </p:nvGraphicFramePr>
        <p:xfrm>
          <a:off x="2532466" y="1912336"/>
          <a:ext cx="2137589" cy="1080246"/>
        </p:xfrm>
        <a:graphic>
          <a:graphicData uri="http://schemas.openxmlformats.org/presentationml/2006/ole">
            <mc:AlternateContent xmlns:mc="http://schemas.openxmlformats.org/markup-compatibility/2006">
              <mc:Choice xmlns:v="urn:schemas-microsoft-com:vml" Requires="v">
                <p:oleObj spid="_x0000_s5121" name="Equation" r:id="rId3" imgW="901700" imgH="457200" progId="Equation.DSMT4">
                  <p:embed/>
                </p:oleObj>
              </mc:Choice>
              <mc:Fallback>
                <p:oleObj name="Equation" r:id="rId3" imgW="901700" imgH="457200" progId="Equation.DSMT4">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466" y="1912336"/>
                        <a:ext cx="2137589" cy="1080246"/>
                      </a:xfrm>
                      <a:prstGeom prst="rect">
                        <a:avLst/>
                      </a:prstGeom>
                      <a:gradFill rotWithShape="1">
                        <a:gsLst>
                          <a:gs pos="0">
                            <a:srgbClr val="FF33CC"/>
                          </a:gs>
                          <a:gs pos="50000">
                            <a:srgbClr val="FFFF00"/>
                          </a:gs>
                          <a:gs pos="100000">
                            <a:srgbClr val="FF33CC"/>
                          </a:gs>
                        </a:gsLst>
                        <a:lin ang="5400000" scaled="1"/>
                      </a:gradFill>
                    </p:spPr>
                  </p:pic>
                </p:oleObj>
              </mc:Fallback>
            </mc:AlternateContent>
          </a:graphicData>
        </a:graphic>
      </p:graphicFrame>
      <p:graphicFrame>
        <p:nvGraphicFramePr>
          <p:cNvPr id="7" name="Object 5"/>
          <p:cNvGraphicFramePr>
            <a:graphicFrameLocks noChangeAspect="1"/>
          </p:cNvGraphicFramePr>
          <p:nvPr/>
        </p:nvGraphicFramePr>
        <p:xfrm>
          <a:off x="5471190" y="1883978"/>
          <a:ext cx="2297109" cy="1108604"/>
        </p:xfrm>
        <a:graphic>
          <a:graphicData uri="http://schemas.openxmlformats.org/presentationml/2006/ole">
            <mc:AlternateContent xmlns:mc="http://schemas.openxmlformats.org/markup-compatibility/2006">
              <mc:Choice xmlns:v="urn:schemas-microsoft-com:vml" Requires="v">
                <p:oleObj spid="_x0000_s5122" name="Equation" r:id="rId5" imgW="901700" imgH="457200" progId="Equation.DSMT4">
                  <p:embed/>
                </p:oleObj>
              </mc:Choice>
              <mc:Fallback>
                <p:oleObj name="Equation" r:id="rId5" imgW="901700" imgH="457200" progId="Equation.DSMT4">
                  <p:embed/>
                  <p:pic>
                    <p:nvPicPr>
                      <p:cNvPr id="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1190" y="1883978"/>
                        <a:ext cx="2297109" cy="1108604"/>
                      </a:xfrm>
                      <a:prstGeom prst="rect">
                        <a:avLst/>
                      </a:prstGeom>
                      <a:gradFill rotWithShape="1">
                        <a:gsLst>
                          <a:gs pos="0">
                            <a:srgbClr val="FF33CC"/>
                          </a:gs>
                          <a:gs pos="50000">
                            <a:srgbClr val="FFFF00"/>
                          </a:gs>
                          <a:gs pos="100000">
                            <a:srgbClr val="FF33CC"/>
                          </a:gs>
                        </a:gsLst>
                        <a:lin ang="5400000" scaled="1"/>
                      </a:gradFill>
                    </p:spPr>
                  </p:pic>
                </p:oleObj>
              </mc:Fallback>
            </mc:AlternateContent>
          </a:graphicData>
        </a:graphic>
      </p:graphicFrame>
      <p:sp>
        <p:nvSpPr>
          <p:cNvPr id="8" name="Text Box 7"/>
          <p:cNvSpPr txBox="1">
            <a:spLocks noChangeArrowheads="1"/>
          </p:cNvSpPr>
          <p:nvPr/>
        </p:nvSpPr>
        <p:spPr bwMode="auto">
          <a:xfrm>
            <a:off x="297872" y="3251662"/>
            <a:ext cx="11755583"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i="1" dirty="0" err="1"/>
              <a:t>E</a:t>
            </a:r>
            <a:r>
              <a:rPr lang="en-US" altLang="zh-CN" sz="2800" i="1" baseline="-25000" dirty="0" err="1"/>
              <a:t>c</a:t>
            </a:r>
            <a:r>
              <a:rPr lang="en-US" altLang="zh-CN" sz="2800" i="1" dirty="0" err="1"/>
              <a:t>,E</a:t>
            </a:r>
            <a:r>
              <a:rPr lang="en-US" altLang="zh-CN" sz="2800" i="1" baseline="-25000" dirty="0" err="1"/>
              <a:t>v</a:t>
            </a:r>
            <a:r>
              <a:rPr lang="en-US" altLang="zh-CN" sz="2800" dirty="0"/>
              <a:t>: the energy at the bottom of the conduction band and at the top of the valence band</a:t>
            </a:r>
          </a:p>
          <a:p>
            <a:pPr algn="just" eaLnBrk="1" hangingPunct="1"/>
            <a:r>
              <a:rPr lang="en-US" altLang="zh-CN" sz="2800" i="1" dirty="0" err="1"/>
              <a:t>m</a:t>
            </a:r>
            <a:r>
              <a:rPr lang="en-US" altLang="zh-CN" sz="2800" i="1" baseline="-25000" dirty="0" err="1"/>
              <a:t>c</a:t>
            </a:r>
            <a:r>
              <a:rPr lang="en-US" altLang="zh-CN" sz="2800" i="1" dirty="0" err="1"/>
              <a:t>,m</a:t>
            </a:r>
            <a:r>
              <a:rPr lang="en-US" altLang="zh-CN" sz="2800" i="1" baseline="-25000" dirty="0" err="1"/>
              <a:t>v</a:t>
            </a:r>
            <a:r>
              <a:rPr lang="en-US" altLang="zh-CN" sz="2800" dirty="0"/>
              <a:t>: </a:t>
            </a:r>
            <a:r>
              <a:rPr lang="en-US" altLang="zh-CN" sz="3200" b="1" dirty="0"/>
              <a:t>effective mass</a:t>
            </a:r>
            <a:r>
              <a:rPr lang="en-US" altLang="zh-CN" sz="2800" dirty="0"/>
              <a:t> of the electron in the conduction band and the hole in the valence band</a:t>
            </a:r>
          </a:p>
          <a:p>
            <a:pPr algn="just" eaLnBrk="1" hangingPunct="1"/>
            <a:endParaRPr lang="en-US" altLang="zh-CN" sz="2800" dirty="0"/>
          </a:p>
          <a:p>
            <a:pPr algn="just" eaLnBrk="1" hangingPunct="1"/>
            <a:r>
              <a:rPr lang="en-US" altLang="zh-CN" sz="2800" dirty="0"/>
              <a:t>The </a:t>
            </a:r>
            <a:r>
              <a:rPr lang="en-US" altLang="zh-CN" sz="3200" b="1" dirty="0"/>
              <a:t>effective mass</a:t>
            </a:r>
            <a:r>
              <a:rPr lang="en-US" altLang="zh-CN" sz="2800" dirty="0"/>
              <a:t> depends on the crystal orientation and the particular band under consideration</a:t>
            </a:r>
          </a:p>
        </p:txBody>
      </p:sp>
    </p:spTree>
    <p:extLst>
      <p:ext uri="{BB962C8B-B14F-4D97-AF65-F5344CB8AC3E}">
        <p14:creationId xmlns:p14="http://schemas.microsoft.com/office/powerpoint/2010/main" val="528935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1"/>
          <p:cNvSpPr>
            <a:spLocks noGrp="1" noChangeArrowheads="1"/>
          </p:cNvSpPr>
          <p:nvPr>
            <p:ph type="title"/>
          </p:nvPr>
        </p:nvSpPr>
        <p:spPr bwMode="auto">
          <a:xfrm>
            <a:off x="3862041" y="0"/>
            <a:ext cx="3187151" cy="563562"/>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Effective mass</a:t>
            </a:r>
          </a:p>
        </p:txBody>
      </p:sp>
      <p:sp>
        <p:nvSpPr>
          <p:cNvPr id="5" name="Rectangle 3"/>
          <p:cNvSpPr>
            <a:spLocks noChangeArrowheads="1"/>
          </p:cNvSpPr>
          <p:nvPr/>
        </p:nvSpPr>
        <p:spPr bwMode="auto">
          <a:xfrm>
            <a:off x="507076" y="989600"/>
            <a:ext cx="113219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3200" dirty="0">
                <a:cs typeface="Times New Roman" panose="02020603050405020304" pitchFamily="18" charset="0"/>
              </a:rPr>
              <a:t>Typical ratios of the average effective masses to the mass of the free electron mass</a:t>
            </a:r>
          </a:p>
        </p:txBody>
      </p:sp>
      <p:graphicFrame>
        <p:nvGraphicFramePr>
          <p:cNvPr id="6" name="Group 12"/>
          <p:cNvGraphicFramePr>
            <a:graphicFrameLocks noGrp="1"/>
          </p:cNvGraphicFramePr>
          <p:nvPr>
            <p:ph idx="1"/>
          </p:nvPr>
        </p:nvGraphicFramePr>
        <p:xfrm>
          <a:off x="1810414" y="2817668"/>
          <a:ext cx="6015037" cy="1800226"/>
        </p:xfrm>
        <a:graphic>
          <a:graphicData uri="http://schemas.openxmlformats.org/drawingml/2006/table">
            <a:tbl>
              <a:tblPr/>
              <a:tblGrid>
                <a:gridCol w="2005012">
                  <a:extLst>
                    <a:ext uri="{9D8B030D-6E8A-4147-A177-3AD203B41FA5}">
                      <a16:colId xmlns:a16="http://schemas.microsoft.com/office/drawing/2014/main" val="20000"/>
                    </a:ext>
                  </a:extLst>
                </a:gridCol>
                <a:gridCol w="2005013">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6223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FF0000"/>
                          </a:solidFill>
                          <a:effectLst/>
                          <a:latin typeface="Arial" charset="0"/>
                          <a:ea typeface="宋体" pitchFamily="2" charset="-122"/>
                          <a:cs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2"/>
                        </a:gs>
                        <a:gs pos="50000">
                          <a:srgbClr val="FFFF00"/>
                        </a:gs>
                        <a:gs pos="100000">
                          <a:schemeClr val="accent2"/>
                        </a:gs>
                      </a:gsLst>
                      <a:lin ang="5400000" scaled="1"/>
                    </a:gra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Arial" charset="0"/>
                          <a:ea typeface="宋体" pitchFamily="2" charset="-122"/>
                          <a:cs typeface="Times New Roman" pitchFamily="18" charset="0"/>
                        </a:rPr>
                        <a:t>m</a:t>
                      </a:r>
                      <a:r>
                        <a:rPr kumimoji="0" lang="en-US" altLang="zh-CN" sz="2400" b="1" i="0" u="none" strike="noStrike" cap="none" normalizeH="0" baseline="-30000" dirty="0">
                          <a:ln>
                            <a:noFill/>
                          </a:ln>
                          <a:solidFill>
                            <a:srgbClr val="FF0000"/>
                          </a:solidFill>
                          <a:effectLst/>
                          <a:latin typeface="Arial" charset="0"/>
                          <a:ea typeface="宋体" pitchFamily="2" charset="-122"/>
                          <a:cs typeface="Times New Roman" pitchFamily="18" charset="0"/>
                        </a:rPr>
                        <a:t>c</a:t>
                      </a:r>
                      <a:r>
                        <a:rPr kumimoji="0" lang="en-US" altLang="zh-CN" sz="2400" b="1" i="0" u="none" strike="noStrike" cap="none" normalizeH="0" baseline="0" dirty="0">
                          <a:ln>
                            <a:noFill/>
                          </a:ln>
                          <a:solidFill>
                            <a:srgbClr val="FF0000"/>
                          </a:solidFill>
                          <a:effectLst/>
                          <a:latin typeface="Arial" charset="0"/>
                          <a:ea typeface="宋体" pitchFamily="2" charset="-122"/>
                          <a:cs typeface="Times New Roman" pitchFamily="18" charset="0"/>
                        </a:rPr>
                        <a:t>/m</a:t>
                      </a:r>
                      <a:r>
                        <a:rPr kumimoji="0" lang="en-US" altLang="zh-CN" sz="2400" b="1" i="0" u="none" strike="noStrike" cap="none" normalizeH="0" baseline="-30000" dirty="0">
                          <a:ln>
                            <a:noFill/>
                          </a:ln>
                          <a:solidFill>
                            <a:srgbClr val="FF0000"/>
                          </a:solidFill>
                          <a:effectLst/>
                          <a:latin typeface="Arial" charset="0"/>
                          <a:ea typeface="宋体" pitchFamily="2" charset="-122"/>
                          <a:cs typeface="Times New Roman" pitchFamily="18" charset="0"/>
                        </a:rPr>
                        <a:t>0</a:t>
                      </a:r>
                      <a:endParaRPr kumimoji="0" lang="en-US" altLang="zh-CN" sz="2400" b="1" i="0" u="none" strike="noStrike" cap="none" normalizeH="0" baseline="0" dirty="0">
                        <a:ln>
                          <a:noFill/>
                        </a:ln>
                        <a:solidFill>
                          <a:srgbClr val="FF0000"/>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2"/>
                        </a:gs>
                        <a:gs pos="50000">
                          <a:srgbClr val="FFFF00"/>
                        </a:gs>
                        <a:gs pos="100000">
                          <a:schemeClr val="accent2"/>
                        </a:gs>
                      </a:gsLst>
                      <a:lin ang="5400000" scaled="1"/>
                    </a:gra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0000"/>
                          </a:solidFill>
                          <a:effectLst/>
                          <a:latin typeface="Arial" charset="0"/>
                          <a:ea typeface="宋体" pitchFamily="2" charset="-122"/>
                          <a:cs typeface="Times New Roman" pitchFamily="18" charset="0"/>
                        </a:rPr>
                        <a:t>m</a:t>
                      </a:r>
                      <a:r>
                        <a:rPr kumimoji="0" lang="en-US" altLang="zh-CN" sz="2400" b="1" i="0" u="none" strike="noStrike" cap="none" normalizeH="0" baseline="-30000">
                          <a:ln>
                            <a:noFill/>
                          </a:ln>
                          <a:solidFill>
                            <a:srgbClr val="FF0000"/>
                          </a:solidFill>
                          <a:effectLst/>
                          <a:latin typeface="Arial" charset="0"/>
                          <a:ea typeface="宋体" pitchFamily="2" charset="-122"/>
                          <a:cs typeface="Times New Roman" pitchFamily="18" charset="0"/>
                        </a:rPr>
                        <a:t>v</a:t>
                      </a:r>
                      <a:r>
                        <a:rPr kumimoji="0" lang="en-US" altLang="zh-CN" sz="2400" b="1" i="0" u="none" strike="noStrike" cap="none" normalizeH="0" baseline="0">
                          <a:ln>
                            <a:noFill/>
                          </a:ln>
                          <a:solidFill>
                            <a:srgbClr val="FF0000"/>
                          </a:solidFill>
                          <a:effectLst/>
                          <a:latin typeface="Arial" charset="0"/>
                          <a:ea typeface="宋体" pitchFamily="2" charset="-122"/>
                          <a:cs typeface="Times New Roman" pitchFamily="18" charset="0"/>
                        </a:rPr>
                        <a:t>/m</a:t>
                      </a:r>
                      <a:r>
                        <a:rPr kumimoji="0" lang="en-US" altLang="zh-CN" sz="2400" b="1" i="0" u="none" strike="noStrike" cap="none" normalizeH="0" baseline="-30000">
                          <a:ln>
                            <a:noFill/>
                          </a:ln>
                          <a:solidFill>
                            <a:srgbClr val="FF0000"/>
                          </a:solidFill>
                          <a:effectLst/>
                          <a:latin typeface="Arial" charset="0"/>
                          <a:ea typeface="宋体" pitchFamily="2" charset="-122"/>
                          <a:cs typeface="Times New Roman" pitchFamily="18" charset="0"/>
                        </a:rPr>
                        <a:t>0</a:t>
                      </a:r>
                      <a:endParaRPr kumimoji="0" lang="en-US" altLang="zh-CN" sz="2400" b="1" i="0" u="none" strike="noStrike" cap="none" normalizeH="0" baseline="0">
                        <a:ln>
                          <a:noFill/>
                        </a:ln>
                        <a:solidFill>
                          <a:srgbClr val="FF0000"/>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2"/>
                        </a:gs>
                        <a:gs pos="50000">
                          <a:srgbClr val="FFFF00"/>
                        </a:gs>
                        <a:gs pos="100000">
                          <a:schemeClr val="accent2"/>
                        </a:gs>
                      </a:gsLst>
                      <a:lin ang="5400000" scaled="1"/>
                    </a:gradFill>
                  </a:tcPr>
                </a:tc>
                <a:extLst>
                  <a:ext uri="{0D108BD9-81ED-4DB2-BD59-A6C34878D82A}">
                    <a16:rowId xmlns:a16="http://schemas.microsoft.com/office/drawing/2014/main" val="10000"/>
                  </a:ext>
                </a:extLst>
              </a:tr>
              <a:tr h="588963">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0000"/>
                          </a:solidFill>
                          <a:effectLst/>
                          <a:latin typeface="Arial" charset="0"/>
                          <a:ea typeface="宋体" pitchFamily="2" charset="-122"/>
                          <a:cs typeface="Times New Roman" pitchFamily="18" charset="0"/>
                        </a:rPr>
                        <a:t>Si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2"/>
                        </a:gs>
                        <a:gs pos="50000">
                          <a:srgbClr val="FFFF00"/>
                        </a:gs>
                        <a:gs pos="100000">
                          <a:schemeClr val="accent2"/>
                        </a:gs>
                      </a:gsLst>
                      <a:lin ang="5400000" scaled="1"/>
                    </a:gra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0000"/>
                          </a:solidFill>
                          <a:effectLst/>
                          <a:latin typeface="Arial" charset="0"/>
                          <a:ea typeface="宋体" pitchFamily="2" charset="-122"/>
                          <a:cs typeface="Times New Roman" pitchFamily="18" charset="0"/>
                        </a:rPr>
                        <a:t>0.33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2"/>
                        </a:gs>
                        <a:gs pos="50000">
                          <a:srgbClr val="FFFF00"/>
                        </a:gs>
                        <a:gs pos="100000">
                          <a:schemeClr val="accent2"/>
                        </a:gs>
                      </a:gsLst>
                      <a:lin ang="5400000" scaled="1"/>
                    </a:gra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0000"/>
                          </a:solidFill>
                          <a:effectLst/>
                          <a:latin typeface="Arial" charset="0"/>
                          <a:ea typeface="宋体" pitchFamily="2" charset="-122"/>
                          <a:cs typeface="Times New Roman" pitchFamily="18" charset="0"/>
                        </a:rPr>
                        <a:t>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2"/>
                        </a:gs>
                        <a:gs pos="50000">
                          <a:srgbClr val="FFFF00"/>
                        </a:gs>
                        <a:gs pos="100000">
                          <a:schemeClr val="accent2"/>
                        </a:gs>
                      </a:gsLst>
                      <a:lin ang="5400000" scaled="1"/>
                    </a:gradFill>
                  </a:tcPr>
                </a:tc>
                <a:extLst>
                  <a:ext uri="{0D108BD9-81ED-4DB2-BD59-A6C34878D82A}">
                    <a16:rowId xmlns:a16="http://schemas.microsoft.com/office/drawing/2014/main" val="10001"/>
                  </a:ext>
                </a:extLst>
              </a:tr>
              <a:tr h="588963">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0000"/>
                          </a:solidFill>
                          <a:effectLst/>
                          <a:latin typeface="Arial" charset="0"/>
                          <a:ea typeface="宋体" pitchFamily="2" charset="-122"/>
                          <a:cs typeface="Times New Roman" pitchFamily="18" charset="0"/>
                        </a:rPr>
                        <a:t>GaAs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2"/>
                        </a:gs>
                        <a:gs pos="50000">
                          <a:srgbClr val="FFFF00"/>
                        </a:gs>
                        <a:gs pos="100000">
                          <a:schemeClr val="accent2"/>
                        </a:gs>
                      </a:gsLst>
                      <a:lin ang="5400000" scaled="1"/>
                    </a:gra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0000"/>
                          </a:solidFill>
                          <a:effectLst/>
                          <a:latin typeface="Arial" charset="0"/>
                          <a:ea typeface="宋体" pitchFamily="2" charset="-122"/>
                          <a:cs typeface="Times New Roman" pitchFamily="18" charset="0"/>
                        </a:rPr>
                        <a:t>0.07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2"/>
                        </a:gs>
                        <a:gs pos="50000">
                          <a:srgbClr val="FFFF00"/>
                        </a:gs>
                        <a:gs pos="100000">
                          <a:schemeClr val="accent2"/>
                        </a:gs>
                      </a:gsLst>
                      <a:lin ang="5400000" scaled="1"/>
                    </a:gra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FF0000"/>
                          </a:solidFill>
                          <a:effectLst/>
                          <a:latin typeface="Arial" charset="0"/>
                          <a:ea typeface="宋体" pitchFamily="2" charset="-122"/>
                          <a:cs typeface="Times New Roman" pitchFamily="18" charset="0"/>
                        </a:rPr>
                        <a:t>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2"/>
                        </a:gs>
                        <a:gs pos="50000">
                          <a:srgbClr val="FFFF00"/>
                        </a:gs>
                        <a:gs pos="100000">
                          <a:schemeClr val="accent2"/>
                        </a:gs>
                      </a:gsLst>
                      <a:lin ang="5400000" scaled="1"/>
                    </a:gra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87402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2313354" y="84064"/>
            <a:ext cx="8177307" cy="547687"/>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Direct- and indirect-gap semiconductors</a:t>
            </a:r>
          </a:p>
        </p:txBody>
      </p:sp>
      <p:grpSp>
        <p:nvGrpSpPr>
          <p:cNvPr id="5" name="Group 3"/>
          <p:cNvGrpSpPr>
            <a:grpSpLocks noChangeAspect="1"/>
          </p:cNvGrpSpPr>
          <p:nvPr/>
        </p:nvGrpSpPr>
        <p:grpSpPr bwMode="auto">
          <a:xfrm>
            <a:off x="1930660" y="590571"/>
            <a:ext cx="7446097" cy="4931452"/>
            <a:chOff x="2628" y="1023"/>
            <a:chExt cx="10949" cy="8614"/>
          </a:xfrm>
        </p:grpSpPr>
        <p:sp>
          <p:nvSpPr>
            <p:cNvPr id="6" name="AutoShape 4"/>
            <p:cNvSpPr>
              <a:spLocks noChangeAspect="1" noChangeArrowheads="1"/>
            </p:cNvSpPr>
            <p:nvPr/>
          </p:nvSpPr>
          <p:spPr bwMode="auto">
            <a:xfrm>
              <a:off x="2628" y="1023"/>
              <a:ext cx="10949" cy="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 name="Group 5"/>
            <p:cNvGrpSpPr>
              <a:grpSpLocks/>
            </p:cNvGrpSpPr>
            <p:nvPr/>
          </p:nvGrpSpPr>
          <p:grpSpPr bwMode="auto">
            <a:xfrm>
              <a:off x="3661" y="1358"/>
              <a:ext cx="3391" cy="1403"/>
              <a:chOff x="1536" y="720"/>
              <a:chExt cx="2023" cy="878"/>
            </a:xfrm>
          </p:grpSpPr>
          <p:sp>
            <p:nvSpPr>
              <p:cNvPr id="634" name="Rectangle 6"/>
              <p:cNvSpPr>
                <a:spLocks noChangeArrowheads="1"/>
              </p:cNvSpPr>
              <p:nvPr/>
            </p:nvSpPr>
            <p:spPr bwMode="auto">
              <a:xfrm>
                <a:off x="1537" y="721"/>
                <a:ext cx="2022" cy="877"/>
              </a:xfrm>
              <a:prstGeom prst="rect">
                <a:avLst/>
              </a:prstGeom>
              <a:solidFill>
                <a:srgbClr val="BBE0E3"/>
              </a:solidFill>
              <a:ln w="25400">
                <a:solidFill>
                  <a:srgbClr val="0000FF"/>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 name="Oval 7"/>
              <p:cNvSpPr>
                <a:spLocks noChangeArrowheads="1"/>
              </p:cNvSpPr>
              <p:nvPr/>
            </p:nvSpPr>
            <p:spPr bwMode="auto">
              <a:xfrm>
                <a:off x="153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6" name="Oval 8"/>
              <p:cNvSpPr>
                <a:spLocks noChangeArrowheads="1"/>
              </p:cNvSpPr>
              <p:nvPr/>
            </p:nvSpPr>
            <p:spPr bwMode="auto">
              <a:xfrm>
                <a:off x="163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7" name="Oval 9"/>
              <p:cNvSpPr>
                <a:spLocks noChangeArrowheads="1"/>
              </p:cNvSpPr>
              <p:nvPr/>
            </p:nvSpPr>
            <p:spPr bwMode="auto">
              <a:xfrm>
                <a:off x="172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8" name="Oval 10"/>
              <p:cNvSpPr>
                <a:spLocks noChangeArrowheads="1"/>
              </p:cNvSpPr>
              <p:nvPr/>
            </p:nvSpPr>
            <p:spPr bwMode="auto">
              <a:xfrm>
                <a:off x="182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9" name="Oval 11"/>
              <p:cNvSpPr>
                <a:spLocks noChangeArrowheads="1"/>
              </p:cNvSpPr>
              <p:nvPr/>
            </p:nvSpPr>
            <p:spPr bwMode="auto">
              <a:xfrm>
                <a:off x="192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0" name="Oval 12"/>
              <p:cNvSpPr>
                <a:spLocks noChangeArrowheads="1"/>
              </p:cNvSpPr>
              <p:nvPr/>
            </p:nvSpPr>
            <p:spPr bwMode="auto">
              <a:xfrm>
                <a:off x="201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1" name="Oval 13"/>
              <p:cNvSpPr>
                <a:spLocks noChangeArrowheads="1"/>
              </p:cNvSpPr>
              <p:nvPr/>
            </p:nvSpPr>
            <p:spPr bwMode="auto">
              <a:xfrm>
                <a:off x="211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2" name="Oval 14"/>
              <p:cNvSpPr>
                <a:spLocks noChangeArrowheads="1"/>
              </p:cNvSpPr>
              <p:nvPr/>
            </p:nvSpPr>
            <p:spPr bwMode="auto">
              <a:xfrm>
                <a:off x="220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3" name="Oval 15"/>
              <p:cNvSpPr>
                <a:spLocks noChangeArrowheads="1"/>
              </p:cNvSpPr>
              <p:nvPr/>
            </p:nvSpPr>
            <p:spPr bwMode="auto">
              <a:xfrm>
                <a:off x="230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4" name="Oval 16"/>
              <p:cNvSpPr>
                <a:spLocks noChangeArrowheads="1"/>
              </p:cNvSpPr>
              <p:nvPr/>
            </p:nvSpPr>
            <p:spPr bwMode="auto">
              <a:xfrm>
                <a:off x="240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 name="Oval 17"/>
              <p:cNvSpPr>
                <a:spLocks noChangeArrowheads="1"/>
              </p:cNvSpPr>
              <p:nvPr/>
            </p:nvSpPr>
            <p:spPr bwMode="auto">
              <a:xfrm>
                <a:off x="249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6" name="Oval 18"/>
              <p:cNvSpPr>
                <a:spLocks noChangeArrowheads="1"/>
              </p:cNvSpPr>
              <p:nvPr/>
            </p:nvSpPr>
            <p:spPr bwMode="auto">
              <a:xfrm>
                <a:off x="259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7" name="Oval 19"/>
              <p:cNvSpPr>
                <a:spLocks noChangeArrowheads="1"/>
              </p:cNvSpPr>
              <p:nvPr/>
            </p:nvSpPr>
            <p:spPr bwMode="auto">
              <a:xfrm>
                <a:off x="268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8" name="Oval 20"/>
              <p:cNvSpPr>
                <a:spLocks noChangeArrowheads="1"/>
              </p:cNvSpPr>
              <p:nvPr/>
            </p:nvSpPr>
            <p:spPr bwMode="auto">
              <a:xfrm>
                <a:off x="278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9" name="Oval 21"/>
              <p:cNvSpPr>
                <a:spLocks noChangeArrowheads="1"/>
              </p:cNvSpPr>
              <p:nvPr/>
            </p:nvSpPr>
            <p:spPr bwMode="auto">
              <a:xfrm>
                <a:off x="288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0" name="Oval 22"/>
              <p:cNvSpPr>
                <a:spLocks noChangeArrowheads="1"/>
              </p:cNvSpPr>
              <p:nvPr/>
            </p:nvSpPr>
            <p:spPr bwMode="auto">
              <a:xfrm>
                <a:off x="297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1" name="Oval 23"/>
              <p:cNvSpPr>
                <a:spLocks noChangeArrowheads="1"/>
              </p:cNvSpPr>
              <p:nvPr/>
            </p:nvSpPr>
            <p:spPr bwMode="auto">
              <a:xfrm>
                <a:off x="153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2" name="Oval 24"/>
              <p:cNvSpPr>
                <a:spLocks noChangeArrowheads="1"/>
              </p:cNvSpPr>
              <p:nvPr/>
            </p:nvSpPr>
            <p:spPr bwMode="auto">
              <a:xfrm>
                <a:off x="163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3" name="Oval 25"/>
              <p:cNvSpPr>
                <a:spLocks noChangeArrowheads="1"/>
              </p:cNvSpPr>
              <p:nvPr/>
            </p:nvSpPr>
            <p:spPr bwMode="auto">
              <a:xfrm>
                <a:off x="172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4" name="Oval 26"/>
              <p:cNvSpPr>
                <a:spLocks noChangeArrowheads="1"/>
              </p:cNvSpPr>
              <p:nvPr/>
            </p:nvSpPr>
            <p:spPr bwMode="auto">
              <a:xfrm>
                <a:off x="182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 name="Oval 27"/>
              <p:cNvSpPr>
                <a:spLocks noChangeArrowheads="1"/>
              </p:cNvSpPr>
              <p:nvPr/>
            </p:nvSpPr>
            <p:spPr bwMode="auto">
              <a:xfrm>
                <a:off x="192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6" name="Oval 28"/>
              <p:cNvSpPr>
                <a:spLocks noChangeArrowheads="1"/>
              </p:cNvSpPr>
              <p:nvPr/>
            </p:nvSpPr>
            <p:spPr bwMode="auto">
              <a:xfrm>
                <a:off x="201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7" name="Oval 29"/>
              <p:cNvSpPr>
                <a:spLocks noChangeArrowheads="1"/>
              </p:cNvSpPr>
              <p:nvPr/>
            </p:nvSpPr>
            <p:spPr bwMode="auto">
              <a:xfrm>
                <a:off x="211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8" name="Oval 30"/>
              <p:cNvSpPr>
                <a:spLocks noChangeArrowheads="1"/>
              </p:cNvSpPr>
              <p:nvPr/>
            </p:nvSpPr>
            <p:spPr bwMode="auto">
              <a:xfrm>
                <a:off x="220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9" name="Oval 31"/>
              <p:cNvSpPr>
                <a:spLocks noChangeArrowheads="1"/>
              </p:cNvSpPr>
              <p:nvPr/>
            </p:nvSpPr>
            <p:spPr bwMode="auto">
              <a:xfrm>
                <a:off x="230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0" name="Oval 32"/>
              <p:cNvSpPr>
                <a:spLocks noChangeArrowheads="1"/>
              </p:cNvSpPr>
              <p:nvPr/>
            </p:nvSpPr>
            <p:spPr bwMode="auto">
              <a:xfrm>
                <a:off x="240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1" name="Oval 33"/>
              <p:cNvSpPr>
                <a:spLocks noChangeArrowheads="1"/>
              </p:cNvSpPr>
              <p:nvPr/>
            </p:nvSpPr>
            <p:spPr bwMode="auto">
              <a:xfrm>
                <a:off x="249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2" name="Oval 34"/>
              <p:cNvSpPr>
                <a:spLocks noChangeArrowheads="1"/>
              </p:cNvSpPr>
              <p:nvPr/>
            </p:nvSpPr>
            <p:spPr bwMode="auto">
              <a:xfrm>
                <a:off x="259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3" name="Oval 35"/>
              <p:cNvSpPr>
                <a:spLocks noChangeArrowheads="1"/>
              </p:cNvSpPr>
              <p:nvPr/>
            </p:nvSpPr>
            <p:spPr bwMode="auto">
              <a:xfrm>
                <a:off x="268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4" name="Oval 36"/>
              <p:cNvSpPr>
                <a:spLocks noChangeArrowheads="1"/>
              </p:cNvSpPr>
              <p:nvPr/>
            </p:nvSpPr>
            <p:spPr bwMode="auto">
              <a:xfrm>
                <a:off x="278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5" name="Oval 37"/>
              <p:cNvSpPr>
                <a:spLocks noChangeArrowheads="1"/>
              </p:cNvSpPr>
              <p:nvPr/>
            </p:nvSpPr>
            <p:spPr bwMode="auto">
              <a:xfrm>
                <a:off x="288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6" name="Oval 38"/>
              <p:cNvSpPr>
                <a:spLocks noChangeArrowheads="1"/>
              </p:cNvSpPr>
              <p:nvPr/>
            </p:nvSpPr>
            <p:spPr bwMode="auto">
              <a:xfrm>
                <a:off x="297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7" name="Oval 39"/>
              <p:cNvSpPr>
                <a:spLocks noChangeArrowheads="1"/>
              </p:cNvSpPr>
              <p:nvPr/>
            </p:nvSpPr>
            <p:spPr bwMode="auto">
              <a:xfrm>
                <a:off x="153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8" name="Oval 40"/>
              <p:cNvSpPr>
                <a:spLocks noChangeArrowheads="1"/>
              </p:cNvSpPr>
              <p:nvPr/>
            </p:nvSpPr>
            <p:spPr bwMode="auto">
              <a:xfrm>
                <a:off x="163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9" name="Oval 41"/>
              <p:cNvSpPr>
                <a:spLocks noChangeArrowheads="1"/>
              </p:cNvSpPr>
              <p:nvPr/>
            </p:nvSpPr>
            <p:spPr bwMode="auto">
              <a:xfrm>
                <a:off x="172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0" name="Oval 42"/>
              <p:cNvSpPr>
                <a:spLocks noChangeArrowheads="1"/>
              </p:cNvSpPr>
              <p:nvPr/>
            </p:nvSpPr>
            <p:spPr bwMode="auto">
              <a:xfrm>
                <a:off x="182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1" name="Oval 43"/>
              <p:cNvSpPr>
                <a:spLocks noChangeArrowheads="1"/>
              </p:cNvSpPr>
              <p:nvPr/>
            </p:nvSpPr>
            <p:spPr bwMode="auto">
              <a:xfrm>
                <a:off x="192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2" name="Oval 44"/>
              <p:cNvSpPr>
                <a:spLocks noChangeArrowheads="1"/>
              </p:cNvSpPr>
              <p:nvPr/>
            </p:nvSpPr>
            <p:spPr bwMode="auto">
              <a:xfrm>
                <a:off x="201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3" name="Oval 45"/>
              <p:cNvSpPr>
                <a:spLocks noChangeArrowheads="1"/>
              </p:cNvSpPr>
              <p:nvPr/>
            </p:nvSpPr>
            <p:spPr bwMode="auto">
              <a:xfrm>
                <a:off x="211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4" name="Oval 46"/>
              <p:cNvSpPr>
                <a:spLocks noChangeArrowheads="1"/>
              </p:cNvSpPr>
              <p:nvPr/>
            </p:nvSpPr>
            <p:spPr bwMode="auto">
              <a:xfrm>
                <a:off x="220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5" name="Oval 47"/>
              <p:cNvSpPr>
                <a:spLocks noChangeArrowheads="1"/>
              </p:cNvSpPr>
              <p:nvPr/>
            </p:nvSpPr>
            <p:spPr bwMode="auto">
              <a:xfrm>
                <a:off x="230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 name="Oval 48"/>
              <p:cNvSpPr>
                <a:spLocks noChangeArrowheads="1"/>
              </p:cNvSpPr>
              <p:nvPr/>
            </p:nvSpPr>
            <p:spPr bwMode="auto">
              <a:xfrm>
                <a:off x="240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7" name="Oval 49"/>
              <p:cNvSpPr>
                <a:spLocks noChangeArrowheads="1"/>
              </p:cNvSpPr>
              <p:nvPr/>
            </p:nvSpPr>
            <p:spPr bwMode="auto">
              <a:xfrm>
                <a:off x="249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8" name="Oval 50"/>
              <p:cNvSpPr>
                <a:spLocks noChangeArrowheads="1"/>
              </p:cNvSpPr>
              <p:nvPr/>
            </p:nvSpPr>
            <p:spPr bwMode="auto">
              <a:xfrm>
                <a:off x="259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9" name="Oval 51"/>
              <p:cNvSpPr>
                <a:spLocks noChangeArrowheads="1"/>
              </p:cNvSpPr>
              <p:nvPr/>
            </p:nvSpPr>
            <p:spPr bwMode="auto">
              <a:xfrm>
                <a:off x="268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0" name="Oval 52"/>
              <p:cNvSpPr>
                <a:spLocks noChangeArrowheads="1"/>
              </p:cNvSpPr>
              <p:nvPr/>
            </p:nvSpPr>
            <p:spPr bwMode="auto">
              <a:xfrm>
                <a:off x="278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1" name="Oval 53"/>
              <p:cNvSpPr>
                <a:spLocks noChangeArrowheads="1"/>
              </p:cNvSpPr>
              <p:nvPr/>
            </p:nvSpPr>
            <p:spPr bwMode="auto">
              <a:xfrm>
                <a:off x="288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2" name="Oval 54"/>
              <p:cNvSpPr>
                <a:spLocks noChangeArrowheads="1"/>
              </p:cNvSpPr>
              <p:nvPr/>
            </p:nvSpPr>
            <p:spPr bwMode="auto">
              <a:xfrm>
                <a:off x="297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3" name="Oval 55"/>
              <p:cNvSpPr>
                <a:spLocks noChangeArrowheads="1"/>
              </p:cNvSpPr>
              <p:nvPr/>
            </p:nvSpPr>
            <p:spPr bwMode="auto">
              <a:xfrm>
                <a:off x="153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4" name="Oval 56"/>
              <p:cNvSpPr>
                <a:spLocks noChangeArrowheads="1"/>
              </p:cNvSpPr>
              <p:nvPr/>
            </p:nvSpPr>
            <p:spPr bwMode="auto">
              <a:xfrm>
                <a:off x="163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5" name="Oval 57"/>
              <p:cNvSpPr>
                <a:spLocks noChangeArrowheads="1"/>
              </p:cNvSpPr>
              <p:nvPr/>
            </p:nvSpPr>
            <p:spPr bwMode="auto">
              <a:xfrm>
                <a:off x="172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 name="Oval 58"/>
              <p:cNvSpPr>
                <a:spLocks noChangeArrowheads="1"/>
              </p:cNvSpPr>
              <p:nvPr/>
            </p:nvSpPr>
            <p:spPr bwMode="auto">
              <a:xfrm>
                <a:off x="182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7" name="Oval 59"/>
              <p:cNvSpPr>
                <a:spLocks noChangeArrowheads="1"/>
              </p:cNvSpPr>
              <p:nvPr/>
            </p:nvSpPr>
            <p:spPr bwMode="auto">
              <a:xfrm>
                <a:off x="192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8" name="Oval 60"/>
              <p:cNvSpPr>
                <a:spLocks noChangeArrowheads="1"/>
              </p:cNvSpPr>
              <p:nvPr/>
            </p:nvSpPr>
            <p:spPr bwMode="auto">
              <a:xfrm>
                <a:off x="201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9" name="Oval 61"/>
              <p:cNvSpPr>
                <a:spLocks noChangeArrowheads="1"/>
              </p:cNvSpPr>
              <p:nvPr/>
            </p:nvSpPr>
            <p:spPr bwMode="auto">
              <a:xfrm>
                <a:off x="211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0" name="Oval 62"/>
              <p:cNvSpPr>
                <a:spLocks noChangeArrowheads="1"/>
              </p:cNvSpPr>
              <p:nvPr/>
            </p:nvSpPr>
            <p:spPr bwMode="auto">
              <a:xfrm>
                <a:off x="220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1" name="Oval 63"/>
              <p:cNvSpPr>
                <a:spLocks noChangeArrowheads="1"/>
              </p:cNvSpPr>
              <p:nvPr/>
            </p:nvSpPr>
            <p:spPr bwMode="auto">
              <a:xfrm>
                <a:off x="230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2" name="Oval 64"/>
              <p:cNvSpPr>
                <a:spLocks noChangeArrowheads="1"/>
              </p:cNvSpPr>
              <p:nvPr/>
            </p:nvSpPr>
            <p:spPr bwMode="auto">
              <a:xfrm>
                <a:off x="240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3" name="Oval 65"/>
              <p:cNvSpPr>
                <a:spLocks noChangeArrowheads="1"/>
              </p:cNvSpPr>
              <p:nvPr/>
            </p:nvSpPr>
            <p:spPr bwMode="auto">
              <a:xfrm>
                <a:off x="249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4" name="Oval 66"/>
              <p:cNvSpPr>
                <a:spLocks noChangeArrowheads="1"/>
              </p:cNvSpPr>
              <p:nvPr/>
            </p:nvSpPr>
            <p:spPr bwMode="auto">
              <a:xfrm>
                <a:off x="259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5" name="Oval 67"/>
              <p:cNvSpPr>
                <a:spLocks noChangeArrowheads="1"/>
              </p:cNvSpPr>
              <p:nvPr/>
            </p:nvSpPr>
            <p:spPr bwMode="auto">
              <a:xfrm>
                <a:off x="268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6" name="Oval 68"/>
              <p:cNvSpPr>
                <a:spLocks noChangeArrowheads="1"/>
              </p:cNvSpPr>
              <p:nvPr/>
            </p:nvSpPr>
            <p:spPr bwMode="auto">
              <a:xfrm>
                <a:off x="278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7" name="Oval 69"/>
              <p:cNvSpPr>
                <a:spLocks noChangeArrowheads="1"/>
              </p:cNvSpPr>
              <p:nvPr/>
            </p:nvSpPr>
            <p:spPr bwMode="auto">
              <a:xfrm>
                <a:off x="288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8" name="Oval 70"/>
              <p:cNvSpPr>
                <a:spLocks noChangeArrowheads="1"/>
              </p:cNvSpPr>
              <p:nvPr/>
            </p:nvSpPr>
            <p:spPr bwMode="auto">
              <a:xfrm>
                <a:off x="297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9" name="Oval 71"/>
              <p:cNvSpPr>
                <a:spLocks noChangeArrowheads="1"/>
              </p:cNvSpPr>
              <p:nvPr/>
            </p:nvSpPr>
            <p:spPr bwMode="auto">
              <a:xfrm>
                <a:off x="153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0" name="Oval 72"/>
              <p:cNvSpPr>
                <a:spLocks noChangeArrowheads="1"/>
              </p:cNvSpPr>
              <p:nvPr/>
            </p:nvSpPr>
            <p:spPr bwMode="auto">
              <a:xfrm>
                <a:off x="163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1" name="Oval 73"/>
              <p:cNvSpPr>
                <a:spLocks noChangeArrowheads="1"/>
              </p:cNvSpPr>
              <p:nvPr/>
            </p:nvSpPr>
            <p:spPr bwMode="auto">
              <a:xfrm>
                <a:off x="172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2" name="Oval 74"/>
              <p:cNvSpPr>
                <a:spLocks noChangeArrowheads="1"/>
              </p:cNvSpPr>
              <p:nvPr/>
            </p:nvSpPr>
            <p:spPr bwMode="auto">
              <a:xfrm>
                <a:off x="182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3" name="Oval 75"/>
              <p:cNvSpPr>
                <a:spLocks noChangeArrowheads="1"/>
              </p:cNvSpPr>
              <p:nvPr/>
            </p:nvSpPr>
            <p:spPr bwMode="auto">
              <a:xfrm>
                <a:off x="192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4" name="Oval 76"/>
              <p:cNvSpPr>
                <a:spLocks noChangeArrowheads="1"/>
              </p:cNvSpPr>
              <p:nvPr/>
            </p:nvSpPr>
            <p:spPr bwMode="auto">
              <a:xfrm>
                <a:off x="201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5" name="Oval 77"/>
              <p:cNvSpPr>
                <a:spLocks noChangeArrowheads="1"/>
              </p:cNvSpPr>
              <p:nvPr/>
            </p:nvSpPr>
            <p:spPr bwMode="auto">
              <a:xfrm>
                <a:off x="211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 name="Oval 78"/>
              <p:cNvSpPr>
                <a:spLocks noChangeArrowheads="1"/>
              </p:cNvSpPr>
              <p:nvPr/>
            </p:nvSpPr>
            <p:spPr bwMode="auto">
              <a:xfrm>
                <a:off x="220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7" name="Oval 79"/>
              <p:cNvSpPr>
                <a:spLocks noChangeArrowheads="1"/>
              </p:cNvSpPr>
              <p:nvPr/>
            </p:nvSpPr>
            <p:spPr bwMode="auto">
              <a:xfrm>
                <a:off x="230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8" name="Oval 80"/>
              <p:cNvSpPr>
                <a:spLocks noChangeArrowheads="1"/>
              </p:cNvSpPr>
              <p:nvPr/>
            </p:nvSpPr>
            <p:spPr bwMode="auto">
              <a:xfrm>
                <a:off x="240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9" name="Oval 81"/>
              <p:cNvSpPr>
                <a:spLocks noChangeArrowheads="1"/>
              </p:cNvSpPr>
              <p:nvPr/>
            </p:nvSpPr>
            <p:spPr bwMode="auto">
              <a:xfrm>
                <a:off x="249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0" name="Oval 82"/>
              <p:cNvSpPr>
                <a:spLocks noChangeArrowheads="1"/>
              </p:cNvSpPr>
              <p:nvPr/>
            </p:nvSpPr>
            <p:spPr bwMode="auto">
              <a:xfrm>
                <a:off x="259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1" name="Oval 83"/>
              <p:cNvSpPr>
                <a:spLocks noChangeArrowheads="1"/>
              </p:cNvSpPr>
              <p:nvPr/>
            </p:nvSpPr>
            <p:spPr bwMode="auto">
              <a:xfrm>
                <a:off x="268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2" name="Oval 84"/>
              <p:cNvSpPr>
                <a:spLocks noChangeArrowheads="1"/>
              </p:cNvSpPr>
              <p:nvPr/>
            </p:nvSpPr>
            <p:spPr bwMode="auto">
              <a:xfrm>
                <a:off x="278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3" name="Oval 85"/>
              <p:cNvSpPr>
                <a:spLocks noChangeArrowheads="1"/>
              </p:cNvSpPr>
              <p:nvPr/>
            </p:nvSpPr>
            <p:spPr bwMode="auto">
              <a:xfrm>
                <a:off x="288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4" name="Oval 86"/>
              <p:cNvSpPr>
                <a:spLocks noChangeArrowheads="1"/>
              </p:cNvSpPr>
              <p:nvPr/>
            </p:nvSpPr>
            <p:spPr bwMode="auto">
              <a:xfrm>
                <a:off x="297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5" name="Oval 87"/>
              <p:cNvSpPr>
                <a:spLocks noChangeArrowheads="1"/>
              </p:cNvSpPr>
              <p:nvPr/>
            </p:nvSpPr>
            <p:spPr bwMode="auto">
              <a:xfrm>
                <a:off x="153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6" name="Oval 88"/>
              <p:cNvSpPr>
                <a:spLocks noChangeArrowheads="1"/>
              </p:cNvSpPr>
              <p:nvPr/>
            </p:nvSpPr>
            <p:spPr bwMode="auto">
              <a:xfrm>
                <a:off x="163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 name="Oval 89"/>
              <p:cNvSpPr>
                <a:spLocks noChangeArrowheads="1"/>
              </p:cNvSpPr>
              <p:nvPr/>
            </p:nvSpPr>
            <p:spPr bwMode="auto">
              <a:xfrm>
                <a:off x="172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8" name="Oval 90"/>
              <p:cNvSpPr>
                <a:spLocks noChangeArrowheads="1"/>
              </p:cNvSpPr>
              <p:nvPr/>
            </p:nvSpPr>
            <p:spPr bwMode="auto">
              <a:xfrm>
                <a:off x="182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9" name="Oval 91"/>
              <p:cNvSpPr>
                <a:spLocks noChangeArrowheads="1"/>
              </p:cNvSpPr>
              <p:nvPr/>
            </p:nvSpPr>
            <p:spPr bwMode="auto">
              <a:xfrm>
                <a:off x="192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0" name="Oval 92"/>
              <p:cNvSpPr>
                <a:spLocks noChangeArrowheads="1"/>
              </p:cNvSpPr>
              <p:nvPr/>
            </p:nvSpPr>
            <p:spPr bwMode="auto">
              <a:xfrm>
                <a:off x="201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1" name="Oval 93"/>
              <p:cNvSpPr>
                <a:spLocks noChangeArrowheads="1"/>
              </p:cNvSpPr>
              <p:nvPr/>
            </p:nvSpPr>
            <p:spPr bwMode="auto">
              <a:xfrm>
                <a:off x="211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 name="Oval 94"/>
              <p:cNvSpPr>
                <a:spLocks noChangeArrowheads="1"/>
              </p:cNvSpPr>
              <p:nvPr/>
            </p:nvSpPr>
            <p:spPr bwMode="auto">
              <a:xfrm>
                <a:off x="220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3" name="Oval 95"/>
              <p:cNvSpPr>
                <a:spLocks noChangeArrowheads="1"/>
              </p:cNvSpPr>
              <p:nvPr/>
            </p:nvSpPr>
            <p:spPr bwMode="auto">
              <a:xfrm>
                <a:off x="230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4" name="Oval 96"/>
              <p:cNvSpPr>
                <a:spLocks noChangeArrowheads="1"/>
              </p:cNvSpPr>
              <p:nvPr/>
            </p:nvSpPr>
            <p:spPr bwMode="auto">
              <a:xfrm>
                <a:off x="240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5" name="Oval 97"/>
              <p:cNvSpPr>
                <a:spLocks noChangeArrowheads="1"/>
              </p:cNvSpPr>
              <p:nvPr/>
            </p:nvSpPr>
            <p:spPr bwMode="auto">
              <a:xfrm>
                <a:off x="249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6" name="Oval 98"/>
              <p:cNvSpPr>
                <a:spLocks noChangeArrowheads="1"/>
              </p:cNvSpPr>
              <p:nvPr/>
            </p:nvSpPr>
            <p:spPr bwMode="auto">
              <a:xfrm>
                <a:off x="259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 name="Oval 99"/>
              <p:cNvSpPr>
                <a:spLocks noChangeArrowheads="1"/>
              </p:cNvSpPr>
              <p:nvPr/>
            </p:nvSpPr>
            <p:spPr bwMode="auto">
              <a:xfrm>
                <a:off x="268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8" name="Oval 100"/>
              <p:cNvSpPr>
                <a:spLocks noChangeArrowheads="1"/>
              </p:cNvSpPr>
              <p:nvPr/>
            </p:nvSpPr>
            <p:spPr bwMode="auto">
              <a:xfrm>
                <a:off x="278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9" name="Oval 101"/>
              <p:cNvSpPr>
                <a:spLocks noChangeArrowheads="1"/>
              </p:cNvSpPr>
              <p:nvPr/>
            </p:nvSpPr>
            <p:spPr bwMode="auto">
              <a:xfrm>
                <a:off x="288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0" name="Oval 102"/>
              <p:cNvSpPr>
                <a:spLocks noChangeArrowheads="1"/>
              </p:cNvSpPr>
              <p:nvPr/>
            </p:nvSpPr>
            <p:spPr bwMode="auto">
              <a:xfrm>
                <a:off x="297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1" name="Oval 103"/>
              <p:cNvSpPr>
                <a:spLocks noChangeArrowheads="1"/>
              </p:cNvSpPr>
              <p:nvPr/>
            </p:nvSpPr>
            <p:spPr bwMode="auto">
              <a:xfrm>
                <a:off x="153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2" name="Oval 104"/>
              <p:cNvSpPr>
                <a:spLocks noChangeArrowheads="1"/>
              </p:cNvSpPr>
              <p:nvPr/>
            </p:nvSpPr>
            <p:spPr bwMode="auto">
              <a:xfrm>
                <a:off x="163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3" name="Oval 105"/>
              <p:cNvSpPr>
                <a:spLocks noChangeArrowheads="1"/>
              </p:cNvSpPr>
              <p:nvPr/>
            </p:nvSpPr>
            <p:spPr bwMode="auto">
              <a:xfrm>
                <a:off x="172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4" name="Oval 106"/>
              <p:cNvSpPr>
                <a:spLocks noChangeArrowheads="1"/>
              </p:cNvSpPr>
              <p:nvPr/>
            </p:nvSpPr>
            <p:spPr bwMode="auto">
              <a:xfrm>
                <a:off x="182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5" name="Oval 107"/>
              <p:cNvSpPr>
                <a:spLocks noChangeArrowheads="1"/>
              </p:cNvSpPr>
              <p:nvPr/>
            </p:nvSpPr>
            <p:spPr bwMode="auto">
              <a:xfrm>
                <a:off x="192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6" name="Oval 108"/>
              <p:cNvSpPr>
                <a:spLocks noChangeArrowheads="1"/>
              </p:cNvSpPr>
              <p:nvPr/>
            </p:nvSpPr>
            <p:spPr bwMode="auto">
              <a:xfrm>
                <a:off x="201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7" name="Oval 109"/>
              <p:cNvSpPr>
                <a:spLocks noChangeArrowheads="1"/>
              </p:cNvSpPr>
              <p:nvPr/>
            </p:nvSpPr>
            <p:spPr bwMode="auto">
              <a:xfrm>
                <a:off x="211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8" name="Oval 110"/>
              <p:cNvSpPr>
                <a:spLocks noChangeArrowheads="1"/>
              </p:cNvSpPr>
              <p:nvPr/>
            </p:nvSpPr>
            <p:spPr bwMode="auto">
              <a:xfrm>
                <a:off x="220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9" name="Oval 111"/>
              <p:cNvSpPr>
                <a:spLocks noChangeArrowheads="1"/>
              </p:cNvSpPr>
              <p:nvPr/>
            </p:nvSpPr>
            <p:spPr bwMode="auto">
              <a:xfrm>
                <a:off x="230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0" name="Oval 112"/>
              <p:cNvSpPr>
                <a:spLocks noChangeArrowheads="1"/>
              </p:cNvSpPr>
              <p:nvPr/>
            </p:nvSpPr>
            <p:spPr bwMode="auto">
              <a:xfrm>
                <a:off x="240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1" name="Oval 113"/>
              <p:cNvSpPr>
                <a:spLocks noChangeArrowheads="1"/>
              </p:cNvSpPr>
              <p:nvPr/>
            </p:nvSpPr>
            <p:spPr bwMode="auto">
              <a:xfrm>
                <a:off x="249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2" name="Oval 114"/>
              <p:cNvSpPr>
                <a:spLocks noChangeArrowheads="1"/>
              </p:cNvSpPr>
              <p:nvPr/>
            </p:nvSpPr>
            <p:spPr bwMode="auto">
              <a:xfrm>
                <a:off x="259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3" name="Oval 115"/>
              <p:cNvSpPr>
                <a:spLocks noChangeArrowheads="1"/>
              </p:cNvSpPr>
              <p:nvPr/>
            </p:nvSpPr>
            <p:spPr bwMode="auto">
              <a:xfrm>
                <a:off x="268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4" name="Oval 116"/>
              <p:cNvSpPr>
                <a:spLocks noChangeArrowheads="1"/>
              </p:cNvSpPr>
              <p:nvPr/>
            </p:nvSpPr>
            <p:spPr bwMode="auto">
              <a:xfrm>
                <a:off x="278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5" name="Oval 117"/>
              <p:cNvSpPr>
                <a:spLocks noChangeArrowheads="1"/>
              </p:cNvSpPr>
              <p:nvPr/>
            </p:nvSpPr>
            <p:spPr bwMode="auto">
              <a:xfrm>
                <a:off x="288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6" name="Oval 118"/>
              <p:cNvSpPr>
                <a:spLocks noChangeArrowheads="1"/>
              </p:cNvSpPr>
              <p:nvPr/>
            </p:nvSpPr>
            <p:spPr bwMode="auto">
              <a:xfrm>
                <a:off x="297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 name="Oval 119"/>
              <p:cNvSpPr>
                <a:spLocks noChangeArrowheads="1"/>
              </p:cNvSpPr>
              <p:nvPr/>
            </p:nvSpPr>
            <p:spPr bwMode="auto">
              <a:xfrm>
                <a:off x="153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8" name="Oval 120"/>
              <p:cNvSpPr>
                <a:spLocks noChangeArrowheads="1"/>
              </p:cNvSpPr>
              <p:nvPr/>
            </p:nvSpPr>
            <p:spPr bwMode="auto">
              <a:xfrm>
                <a:off x="163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9" name="Oval 121"/>
              <p:cNvSpPr>
                <a:spLocks noChangeArrowheads="1"/>
              </p:cNvSpPr>
              <p:nvPr/>
            </p:nvSpPr>
            <p:spPr bwMode="auto">
              <a:xfrm>
                <a:off x="172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0" name="Oval 122"/>
              <p:cNvSpPr>
                <a:spLocks noChangeArrowheads="1"/>
              </p:cNvSpPr>
              <p:nvPr/>
            </p:nvSpPr>
            <p:spPr bwMode="auto">
              <a:xfrm>
                <a:off x="182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1" name="Oval 123"/>
              <p:cNvSpPr>
                <a:spLocks noChangeArrowheads="1"/>
              </p:cNvSpPr>
              <p:nvPr/>
            </p:nvSpPr>
            <p:spPr bwMode="auto">
              <a:xfrm>
                <a:off x="192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2" name="Oval 124"/>
              <p:cNvSpPr>
                <a:spLocks noChangeArrowheads="1"/>
              </p:cNvSpPr>
              <p:nvPr/>
            </p:nvSpPr>
            <p:spPr bwMode="auto">
              <a:xfrm>
                <a:off x="201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3" name="Oval 125"/>
              <p:cNvSpPr>
                <a:spLocks noChangeArrowheads="1"/>
              </p:cNvSpPr>
              <p:nvPr/>
            </p:nvSpPr>
            <p:spPr bwMode="auto">
              <a:xfrm>
                <a:off x="211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4" name="Oval 126"/>
              <p:cNvSpPr>
                <a:spLocks noChangeArrowheads="1"/>
              </p:cNvSpPr>
              <p:nvPr/>
            </p:nvSpPr>
            <p:spPr bwMode="auto">
              <a:xfrm>
                <a:off x="220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5" name="Oval 127"/>
              <p:cNvSpPr>
                <a:spLocks noChangeArrowheads="1"/>
              </p:cNvSpPr>
              <p:nvPr/>
            </p:nvSpPr>
            <p:spPr bwMode="auto">
              <a:xfrm>
                <a:off x="230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6" name="Oval 128"/>
              <p:cNvSpPr>
                <a:spLocks noChangeArrowheads="1"/>
              </p:cNvSpPr>
              <p:nvPr/>
            </p:nvSpPr>
            <p:spPr bwMode="auto">
              <a:xfrm>
                <a:off x="240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 name="Oval 129"/>
              <p:cNvSpPr>
                <a:spLocks noChangeArrowheads="1"/>
              </p:cNvSpPr>
              <p:nvPr/>
            </p:nvSpPr>
            <p:spPr bwMode="auto">
              <a:xfrm>
                <a:off x="249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8" name="Oval 130"/>
              <p:cNvSpPr>
                <a:spLocks noChangeArrowheads="1"/>
              </p:cNvSpPr>
              <p:nvPr/>
            </p:nvSpPr>
            <p:spPr bwMode="auto">
              <a:xfrm>
                <a:off x="259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9" name="Oval 131"/>
              <p:cNvSpPr>
                <a:spLocks noChangeArrowheads="1"/>
              </p:cNvSpPr>
              <p:nvPr/>
            </p:nvSpPr>
            <p:spPr bwMode="auto">
              <a:xfrm>
                <a:off x="268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0" name="Oval 132"/>
              <p:cNvSpPr>
                <a:spLocks noChangeArrowheads="1"/>
              </p:cNvSpPr>
              <p:nvPr/>
            </p:nvSpPr>
            <p:spPr bwMode="auto">
              <a:xfrm>
                <a:off x="278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1" name="Oval 133"/>
              <p:cNvSpPr>
                <a:spLocks noChangeArrowheads="1"/>
              </p:cNvSpPr>
              <p:nvPr/>
            </p:nvSpPr>
            <p:spPr bwMode="auto">
              <a:xfrm>
                <a:off x="288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2" name="Oval 134"/>
              <p:cNvSpPr>
                <a:spLocks noChangeArrowheads="1"/>
              </p:cNvSpPr>
              <p:nvPr/>
            </p:nvSpPr>
            <p:spPr bwMode="auto">
              <a:xfrm>
                <a:off x="297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3" name="Oval 135"/>
              <p:cNvSpPr>
                <a:spLocks noChangeArrowheads="1"/>
              </p:cNvSpPr>
              <p:nvPr/>
            </p:nvSpPr>
            <p:spPr bwMode="auto">
              <a:xfrm>
                <a:off x="153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4" name="Oval 136"/>
              <p:cNvSpPr>
                <a:spLocks noChangeArrowheads="1"/>
              </p:cNvSpPr>
              <p:nvPr/>
            </p:nvSpPr>
            <p:spPr bwMode="auto">
              <a:xfrm>
                <a:off x="163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5" name="Oval 137"/>
              <p:cNvSpPr>
                <a:spLocks noChangeArrowheads="1"/>
              </p:cNvSpPr>
              <p:nvPr/>
            </p:nvSpPr>
            <p:spPr bwMode="auto">
              <a:xfrm>
                <a:off x="172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6" name="Oval 138"/>
              <p:cNvSpPr>
                <a:spLocks noChangeArrowheads="1"/>
              </p:cNvSpPr>
              <p:nvPr/>
            </p:nvSpPr>
            <p:spPr bwMode="auto">
              <a:xfrm>
                <a:off x="182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7" name="Oval 139"/>
              <p:cNvSpPr>
                <a:spLocks noChangeArrowheads="1"/>
              </p:cNvSpPr>
              <p:nvPr/>
            </p:nvSpPr>
            <p:spPr bwMode="auto">
              <a:xfrm>
                <a:off x="192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 name="Oval 140"/>
              <p:cNvSpPr>
                <a:spLocks noChangeArrowheads="1"/>
              </p:cNvSpPr>
              <p:nvPr/>
            </p:nvSpPr>
            <p:spPr bwMode="auto">
              <a:xfrm>
                <a:off x="201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9" name="Oval 141"/>
              <p:cNvSpPr>
                <a:spLocks noChangeArrowheads="1"/>
              </p:cNvSpPr>
              <p:nvPr/>
            </p:nvSpPr>
            <p:spPr bwMode="auto">
              <a:xfrm>
                <a:off x="211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0" name="Oval 142"/>
              <p:cNvSpPr>
                <a:spLocks noChangeArrowheads="1"/>
              </p:cNvSpPr>
              <p:nvPr/>
            </p:nvSpPr>
            <p:spPr bwMode="auto">
              <a:xfrm>
                <a:off x="220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1" name="Oval 143"/>
              <p:cNvSpPr>
                <a:spLocks noChangeArrowheads="1"/>
              </p:cNvSpPr>
              <p:nvPr/>
            </p:nvSpPr>
            <p:spPr bwMode="auto">
              <a:xfrm>
                <a:off x="230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2" name="Oval 144"/>
              <p:cNvSpPr>
                <a:spLocks noChangeArrowheads="1"/>
              </p:cNvSpPr>
              <p:nvPr/>
            </p:nvSpPr>
            <p:spPr bwMode="auto">
              <a:xfrm>
                <a:off x="240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3" name="Oval 145"/>
              <p:cNvSpPr>
                <a:spLocks noChangeArrowheads="1"/>
              </p:cNvSpPr>
              <p:nvPr/>
            </p:nvSpPr>
            <p:spPr bwMode="auto">
              <a:xfrm>
                <a:off x="249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4" name="Oval 146"/>
              <p:cNvSpPr>
                <a:spLocks noChangeArrowheads="1"/>
              </p:cNvSpPr>
              <p:nvPr/>
            </p:nvSpPr>
            <p:spPr bwMode="auto">
              <a:xfrm>
                <a:off x="259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5" name="Oval 147"/>
              <p:cNvSpPr>
                <a:spLocks noChangeArrowheads="1"/>
              </p:cNvSpPr>
              <p:nvPr/>
            </p:nvSpPr>
            <p:spPr bwMode="auto">
              <a:xfrm>
                <a:off x="268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6" name="Oval 148"/>
              <p:cNvSpPr>
                <a:spLocks noChangeArrowheads="1"/>
              </p:cNvSpPr>
              <p:nvPr/>
            </p:nvSpPr>
            <p:spPr bwMode="auto">
              <a:xfrm>
                <a:off x="278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7" name="Oval 149"/>
              <p:cNvSpPr>
                <a:spLocks noChangeArrowheads="1"/>
              </p:cNvSpPr>
              <p:nvPr/>
            </p:nvSpPr>
            <p:spPr bwMode="auto">
              <a:xfrm>
                <a:off x="288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 name="Oval 150"/>
              <p:cNvSpPr>
                <a:spLocks noChangeArrowheads="1"/>
              </p:cNvSpPr>
              <p:nvPr/>
            </p:nvSpPr>
            <p:spPr bwMode="auto">
              <a:xfrm>
                <a:off x="297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9" name="Oval 151"/>
              <p:cNvSpPr>
                <a:spLocks noChangeArrowheads="1"/>
              </p:cNvSpPr>
              <p:nvPr/>
            </p:nvSpPr>
            <p:spPr bwMode="auto">
              <a:xfrm>
                <a:off x="307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0" name="Oval 152"/>
              <p:cNvSpPr>
                <a:spLocks noChangeArrowheads="1"/>
              </p:cNvSpPr>
              <p:nvPr/>
            </p:nvSpPr>
            <p:spPr bwMode="auto">
              <a:xfrm>
                <a:off x="307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1" name="Oval 153"/>
              <p:cNvSpPr>
                <a:spLocks noChangeArrowheads="1"/>
              </p:cNvSpPr>
              <p:nvPr/>
            </p:nvSpPr>
            <p:spPr bwMode="auto">
              <a:xfrm>
                <a:off x="307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2" name="Oval 154"/>
              <p:cNvSpPr>
                <a:spLocks noChangeArrowheads="1"/>
              </p:cNvSpPr>
              <p:nvPr/>
            </p:nvSpPr>
            <p:spPr bwMode="auto">
              <a:xfrm>
                <a:off x="307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3" name="Oval 155"/>
              <p:cNvSpPr>
                <a:spLocks noChangeArrowheads="1"/>
              </p:cNvSpPr>
              <p:nvPr/>
            </p:nvSpPr>
            <p:spPr bwMode="auto">
              <a:xfrm>
                <a:off x="307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4" name="Oval 156"/>
              <p:cNvSpPr>
                <a:spLocks noChangeArrowheads="1"/>
              </p:cNvSpPr>
              <p:nvPr/>
            </p:nvSpPr>
            <p:spPr bwMode="auto">
              <a:xfrm>
                <a:off x="307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5" name="Oval 157"/>
              <p:cNvSpPr>
                <a:spLocks noChangeArrowheads="1"/>
              </p:cNvSpPr>
              <p:nvPr/>
            </p:nvSpPr>
            <p:spPr bwMode="auto">
              <a:xfrm>
                <a:off x="307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6" name="Oval 158"/>
              <p:cNvSpPr>
                <a:spLocks noChangeArrowheads="1"/>
              </p:cNvSpPr>
              <p:nvPr/>
            </p:nvSpPr>
            <p:spPr bwMode="auto">
              <a:xfrm>
                <a:off x="307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7" name="Oval 159"/>
              <p:cNvSpPr>
                <a:spLocks noChangeArrowheads="1"/>
              </p:cNvSpPr>
              <p:nvPr/>
            </p:nvSpPr>
            <p:spPr bwMode="auto">
              <a:xfrm>
                <a:off x="307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8" name="Oval 160"/>
              <p:cNvSpPr>
                <a:spLocks noChangeArrowheads="1"/>
              </p:cNvSpPr>
              <p:nvPr/>
            </p:nvSpPr>
            <p:spPr bwMode="auto">
              <a:xfrm>
                <a:off x="307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9" name="Oval 161"/>
              <p:cNvSpPr>
                <a:spLocks noChangeArrowheads="1"/>
              </p:cNvSpPr>
              <p:nvPr/>
            </p:nvSpPr>
            <p:spPr bwMode="auto">
              <a:xfrm>
                <a:off x="307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0" name="Oval 162"/>
              <p:cNvSpPr>
                <a:spLocks noChangeArrowheads="1"/>
              </p:cNvSpPr>
              <p:nvPr/>
            </p:nvSpPr>
            <p:spPr bwMode="auto">
              <a:xfrm>
                <a:off x="307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1" name="Oval 163"/>
              <p:cNvSpPr>
                <a:spLocks noChangeArrowheads="1"/>
              </p:cNvSpPr>
              <p:nvPr/>
            </p:nvSpPr>
            <p:spPr bwMode="auto">
              <a:xfrm>
                <a:off x="307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2" name="Oval 164"/>
              <p:cNvSpPr>
                <a:spLocks noChangeArrowheads="1"/>
              </p:cNvSpPr>
              <p:nvPr/>
            </p:nvSpPr>
            <p:spPr bwMode="auto">
              <a:xfrm>
                <a:off x="307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3" name="Oval 165"/>
              <p:cNvSpPr>
                <a:spLocks noChangeArrowheads="1"/>
              </p:cNvSpPr>
              <p:nvPr/>
            </p:nvSpPr>
            <p:spPr bwMode="auto">
              <a:xfrm>
                <a:off x="307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4" name="Oval 166"/>
              <p:cNvSpPr>
                <a:spLocks noChangeArrowheads="1"/>
              </p:cNvSpPr>
              <p:nvPr/>
            </p:nvSpPr>
            <p:spPr bwMode="auto">
              <a:xfrm>
                <a:off x="307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5" name="Oval 167"/>
              <p:cNvSpPr>
                <a:spLocks noChangeArrowheads="1"/>
              </p:cNvSpPr>
              <p:nvPr/>
            </p:nvSpPr>
            <p:spPr bwMode="auto">
              <a:xfrm>
                <a:off x="307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6" name="Oval 168"/>
              <p:cNvSpPr>
                <a:spLocks noChangeArrowheads="1"/>
              </p:cNvSpPr>
              <p:nvPr/>
            </p:nvSpPr>
            <p:spPr bwMode="auto">
              <a:xfrm>
                <a:off x="316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7" name="Oval 169"/>
              <p:cNvSpPr>
                <a:spLocks noChangeArrowheads="1"/>
              </p:cNvSpPr>
              <p:nvPr/>
            </p:nvSpPr>
            <p:spPr bwMode="auto">
              <a:xfrm>
                <a:off x="316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8" name="Oval 170"/>
              <p:cNvSpPr>
                <a:spLocks noChangeArrowheads="1"/>
              </p:cNvSpPr>
              <p:nvPr/>
            </p:nvSpPr>
            <p:spPr bwMode="auto">
              <a:xfrm>
                <a:off x="316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9" name="Oval 171"/>
              <p:cNvSpPr>
                <a:spLocks noChangeArrowheads="1"/>
              </p:cNvSpPr>
              <p:nvPr/>
            </p:nvSpPr>
            <p:spPr bwMode="auto">
              <a:xfrm>
                <a:off x="316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0" name="Oval 172"/>
              <p:cNvSpPr>
                <a:spLocks noChangeArrowheads="1"/>
              </p:cNvSpPr>
              <p:nvPr/>
            </p:nvSpPr>
            <p:spPr bwMode="auto">
              <a:xfrm>
                <a:off x="316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1" name="Oval 173"/>
              <p:cNvSpPr>
                <a:spLocks noChangeArrowheads="1"/>
              </p:cNvSpPr>
              <p:nvPr/>
            </p:nvSpPr>
            <p:spPr bwMode="auto">
              <a:xfrm>
                <a:off x="316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2" name="Oval 174"/>
              <p:cNvSpPr>
                <a:spLocks noChangeArrowheads="1"/>
              </p:cNvSpPr>
              <p:nvPr/>
            </p:nvSpPr>
            <p:spPr bwMode="auto">
              <a:xfrm>
                <a:off x="316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3" name="Oval 175"/>
              <p:cNvSpPr>
                <a:spLocks noChangeArrowheads="1"/>
              </p:cNvSpPr>
              <p:nvPr/>
            </p:nvSpPr>
            <p:spPr bwMode="auto">
              <a:xfrm>
                <a:off x="316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4" name="Oval 176"/>
              <p:cNvSpPr>
                <a:spLocks noChangeArrowheads="1"/>
              </p:cNvSpPr>
              <p:nvPr/>
            </p:nvSpPr>
            <p:spPr bwMode="auto">
              <a:xfrm>
                <a:off x="316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5" name="Oval 177"/>
              <p:cNvSpPr>
                <a:spLocks noChangeArrowheads="1"/>
              </p:cNvSpPr>
              <p:nvPr/>
            </p:nvSpPr>
            <p:spPr bwMode="auto">
              <a:xfrm>
                <a:off x="326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6" name="Oval 178"/>
              <p:cNvSpPr>
                <a:spLocks noChangeArrowheads="1"/>
              </p:cNvSpPr>
              <p:nvPr/>
            </p:nvSpPr>
            <p:spPr bwMode="auto">
              <a:xfrm>
                <a:off x="326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7" name="Oval 179"/>
              <p:cNvSpPr>
                <a:spLocks noChangeArrowheads="1"/>
              </p:cNvSpPr>
              <p:nvPr/>
            </p:nvSpPr>
            <p:spPr bwMode="auto">
              <a:xfrm>
                <a:off x="326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8" name="Oval 180"/>
              <p:cNvSpPr>
                <a:spLocks noChangeArrowheads="1"/>
              </p:cNvSpPr>
              <p:nvPr/>
            </p:nvSpPr>
            <p:spPr bwMode="auto">
              <a:xfrm>
                <a:off x="326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9" name="Oval 181"/>
              <p:cNvSpPr>
                <a:spLocks noChangeArrowheads="1"/>
              </p:cNvSpPr>
              <p:nvPr/>
            </p:nvSpPr>
            <p:spPr bwMode="auto">
              <a:xfrm>
                <a:off x="326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0" name="Oval 182"/>
              <p:cNvSpPr>
                <a:spLocks noChangeArrowheads="1"/>
              </p:cNvSpPr>
              <p:nvPr/>
            </p:nvSpPr>
            <p:spPr bwMode="auto">
              <a:xfrm>
                <a:off x="326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1" name="Oval 183"/>
              <p:cNvSpPr>
                <a:spLocks noChangeArrowheads="1"/>
              </p:cNvSpPr>
              <p:nvPr/>
            </p:nvSpPr>
            <p:spPr bwMode="auto">
              <a:xfrm>
                <a:off x="326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2" name="Oval 184"/>
              <p:cNvSpPr>
                <a:spLocks noChangeArrowheads="1"/>
              </p:cNvSpPr>
              <p:nvPr/>
            </p:nvSpPr>
            <p:spPr bwMode="auto">
              <a:xfrm>
                <a:off x="326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3" name="Oval 185"/>
              <p:cNvSpPr>
                <a:spLocks noChangeArrowheads="1"/>
              </p:cNvSpPr>
              <p:nvPr/>
            </p:nvSpPr>
            <p:spPr bwMode="auto">
              <a:xfrm>
                <a:off x="326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4" name="Oval 186"/>
              <p:cNvSpPr>
                <a:spLocks noChangeArrowheads="1"/>
              </p:cNvSpPr>
              <p:nvPr/>
            </p:nvSpPr>
            <p:spPr bwMode="auto">
              <a:xfrm>
                <a:off x="336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5" name="Oval 187"/>
              <p:cNvSpPr>
                <a:spLocks noChangeArrowheads="1"/>
              </p:cNvSpPr>
              <p:nvPr/>
            </p:nvSpPr>
            <p:spPr bwMode="auto">
              <a:xfrm>
                <a:off x="336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6" name="Oval 188"/>
              <p:cNvSpPr>
                <a:spLocks noChangeArrowheads="1"/>
              </p:cNvSpPr>
              <p:nvPr/>
            </p:nvSpPr>
            <p:spPr bwMode="auto">
              <a:xfrm>
                <a:off x="336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7" name="Oval 189"/>
              <p:cNvSpPr>
                <a:spLocks noChangeArrowheads="1"/>
              </p:cNvSpPr>
              <p:nvPr/>
            </p:nvSpPr>
            <p:spPr bwMode="auto">
              <a:xfrm>
                <a:off x="336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8" name="Oval 190"/>
              <p:cNvSpPr>
                <a:spLocks noChangeArrowheads="1"/>
              </p:cNvSpPr>
              <p:nvPr/>
            </p:nvSpPr>
            <p:spPr bwMode="auto">
              <a:xfrm>
                <a:off x="336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9" name="Oval 191"/>
              <p:cNvSpPr>
                <a:spLocks noChangeArrowheads="1"/>
              </p:cNvSpPr>
              <p:nvPr/>
            </p:nvSpPr>
            <p:spPr bwMode="auto">
              <a:xfrm>
                <a:off x="336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 name="Oval 192"/>
              <p:cNvSpPr>
                <a:spLocks noChangeArrowheads="1"/>
              </p:cNvSpPr>
              <p:nvPr/>
            </p:nvSpPr>
            <p:spPr bwMode="auto">
              <a:xfrm>
                <a:off x="336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 name="Oval 193"/>
              <p:cNvSpPr>
                <a:spLocks noChangeArrowheads="1"/>
              </p:cNvSpPr>
              <p:nvPr/>
            </p:nvSpPr>
            <p:spPr bwMode="auto">
              <a:xfrm>
                <a:off x="336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2" name="Oval 194"/>
              <p:cNvSpPr>
                <a:spLocks noChangeArrowheads="1"/>
              </p:cNvSpPr>
              <p:nvPr/>
            </p:nvSpPr>
            <p:spPr bwMode="auto">
              <a:xfrm>
                <a:off x="336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 name="Oval 195"/>
              <p:cNvSpPr>
                <a:spLocks noChangeArrowheads="1"/>
              </p:cNvSpPr>
              <p:nvPr/>
            </p:nvSpPr>
            <p:spPr bwMode="auto">
              <a:xfrm>
                <a:off x="345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4" name="Oval 196"/>
              <p:cNvSpPr>
                <a:spLocks noChangeArrowheads="1"/>
              </p:cNvSpPr>
              <p:nvPr/>
            </p:nvSpPr>
            <p:spPr bwMode="auto">
              <a:xfrm>
                <a:off x="345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5" name="Oval 197"/>
              <p:cNvSpPr>
                <a:spLocks noChangeArrowheads="1"/>
              </p:cNvSpPr>
              <p:nvPr/>
            </p:nvSpPr>
            <p:spPr bwMode="auto">
              <a:xfrm>
                <a:off x="345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6" name="Oval 198"/>
              <p:cNvSpPr>
                <a:spLocks noChangeArrowheads="1"/>
              </p:cNvSpPr>
              <p:nvPr/>
            </p:nvSpPr>
            <p:spPr bwMode="auto">
              <a:xfrm>
                <a:off x="345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7" name="Oval 199"/>
              <p:cNvSpPr>
                <a:spLocks noChangeArrowheads="1"/>
              </p:cNvSpPr>
              <p:nvPr/>
            </p:nvSpPr>
            <p:spPr bwMode="auto">
              <a:xfrm>
                <a:off x="345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8" name="Oval 200"/>
              <p:cNvSpPr>
                <a:spLocks noChangeArrowheads="1"/>
              </p:cNvSpPr>
              <p:nvPr/>
            </p:nvSpPr>
            <p:spPr bwMode="auto">
              <a:xfrm>
                <a:off x="345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9" name="Oval 201"/>
              <p:cNvSpPr>
                <a:spLocks noChangeArrowheads="1"/>
              </p:cNvSpPr>
              <p:nvPr/>
            </p:nvSpPr>
            <p:spPr bwMode="auto">
              <a:xfrm>
                <a:off x="345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0" name="Oval 202"/>
              <p:cNvSpPr>
                <a:spLocks noChangeArrowheads="1"/>
              </p:cNvSpPr>
              <p:nvPr/>
            </p:nvSpPr>
            <p:spPr bwMode="auto">
              <a:xfrm>
                <a:off x="345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1" name="Oval 203"/>
              <p:cNvSpPr>
                <a:spLocks noChangeArrowheads="1"/>
              </p:cNvSpPr>
              <p:nvPr/>
            </p:nvSpPr>
            <p:spPr bwMode="auto">
              <a:xfrm>
                <a:off x="345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8" name="Group 204"/>
            <p:cNvGrpSpPr>
              <a:grpSpLocks/>
            </p:cNvGrpSpPr>
            <p:nvPr/>
          </p:nvGrpSpPr>
          <p:grpSpPr bwMode="auto">
            <a:xfrm>
              <a:off x="3664" y="3190"/>
              <a:ext cx="3390" cy="1401"/>
              <a:chOff x="1008" y="1536"/>
              <a:chExt cx="1576" cy="644"/>
            </a:xfrm>
          </p:grpSpPr>
          <p:sp>
            <p:nvSpPr>
              <p:cNvPr id="436" name="Rectangle 205"/>
              <p:cNvSpPr>
                <a:spLocks noChangeArrowheads="1"/>
              </p:cNvSpPr>
              <p:nvPr/>
            </p:nvSpPr>
            <p:spPr bwMode="auto">
              <a:xfrm>
                <a:off x="1009" y="1537"/>
                <a:ext cx="1575" cy="643"/>
              </a:xfrm>
              <a:prstGeom prst="rect">
                <a:avLst/>
              </a:prstGeom>
              <a:solidFill>
                <a:srgbClr val="BBE0E3"/>
              </a:solidFill>
              <a:ln w="25400">
                <a:solidFill>
                  <a:srgbClr val="0000FF"/>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7" name="Oval 206"/>
              <p:cNvSpPr>
                <a:spLocks noChangeArrowheads="1"/>
              </p:cNvSpPr>
              <p:nvPr/>
            </p:nvSpPr>
            <p:spPr bwMode="auto">
              <a:xfrm>
                <a:off x="1008"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8" name="Oval 207"/>
              <p:cNvSpPr>
                <a:spLocks noChangeArrowheads="1"/>
              </p:cNvSpPr>
              <p:nvPr/>
            </p:nvSpPr>
            <p:spPr bwMode="auto">
              <a:xfrm>
                <a:off x="1083"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9" name="Oval 208"/>
              <p:cNvSpPr>
                <a:spLocks noChangeArrowheads="1"/>
              </p:cNvSpPr>
              <p:nvPr/>
            </p:nvSpPr>
            <p:spPr bwMode="auto">
              <a:xfrm>
                <a:off x="1158"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 name="Oval 209"/>
              <p:cNvSpPr>
                <a:spLocks noChangeArrowheads="1"/>
              </p:cNvSpPr>
              <p:nvPr/>
            </p:nvSpPr>
            <p:spPr bwMode="auto">
              <a:xfrm>
                <a:off x="1232"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 name="Oval 210"/>
              <p:cNvSpPr>
                <a:spLocks noChangeArrowheads="1"/>
              </p:cNvSpPr>
              <p:nvPr/>
            </p:nvSpPr>
            <p:spPr bwMode="auto">
              <a:xfrm>
                <a:off x="1307"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2" name="Oval 211"/>
              <p:cNvSpPr>
                <a:spLocks noChangeArrowheads="1"/>
              </p:cNvSpPr>
              <p:nvPr/>
            </p:nvSpPr>
            <p:spPr bwMode="auto">
              <a:xfrm>
                <a:off x="1382"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3" name="Oval 212"/>
              <p:cNvSpPr>
                <a:spLocks noChangeArrowheads="1"/>
              </p:cNvSpPr>
              <p:nvPr/>
            </p:nvSpPr>
            <p:spPr bwMode="auto">
              <a:xfrm>
                <a:off x="1457"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4" name="Oval 213"/>
              <p:cNvSpPr>
                <a:spLocks noChangeArrowheads="1"/>
              </p:cNvSpPr>
              <p:nvPr/>
            </p:nvSpPr>
            <p:spPr bwMode="auto">
              <a:xfrm>
                <a:off x="1532"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5" name="Oval 214"/>
              <p:cNvSpPr>
                <a:spLocks noChangeArrowheads="1"/>
              </p:cNvSpPr>
              <p:nvPr/>
            </p:nvSpPr>
            <p:spPr bwMode="auto">
              <a:xfrm>
                <a:off x="1606"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6" name="Oval 215"/>
              <p:cNvSpPr>
                <a:spLocks noChangeArrowheads="1"/>
              </p:cNvSpPr>
              <p:nvPr/>
            </p:nvSpPr>
            <p:spPr bwMode="auto">
              <a:xfrm>
                <a:off x="1681"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7" name="Oval 216"/>
              <p:cNvSpPr>
                <a:spLocks noChangeArrowheads="1"/>
              </p:cNvSpPr>
              <p:nvPr/>
            </p:nvSpPr>
            <p:spPr bwMode="auto">
              <a:xfrm>
                <a:off x="1756"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8" name="Oval 217"/>
              <p:cNvSpPr>
                <a:spLocks noChangeArrowheads="1"/>
              </p:cNvSpPr>
              <p:nvPr/>
            </p:nvSpPr>
            <p:spPr bwMode="auto">
              <a:xfrm>
                <a:off x="1831"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9" name="Oval 218"/>
              <p:cNvSpPr>
                <a:spLocks noChangeArrowheads="1"/>
              </p:cNvSpPr>
              <p:nvPr/>
            </p:nvSpPr>
            <p:spPr bwMode="auto">
              <a:xfrm>
                <a:off x="1905"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 name="Oval 219"/>
              <p:cNvSpPr>
                <a:spLocks noChangeArrowheads="1"/>
              </p:cNvSpPr>
              <p:nvPr/>
            </p:nvSpPr>
            <p:spPr bwMode="auto">
              <a:xfrm>
                <a:off x="1980"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1" name="Oval 220"/>
              <p:cNvSpPr>
                <a:spLocks noChangeArrowheads="1"/>
              </p:cNvSpPr>
              <p:nvPr/>
            </p:nvSpPr>
            <p:spPr bwMode="auto">
              <a:xfrm>
                <a:off x="2055"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2" name="Oval 221"/>
              <p:cNvSpPr>
                <a:spLocks noChangeArrowheads="1"/>
              </p:cNvSpPr>
              <p:nvPr/>
            </p:nvSpPr>
            <p:spPr bwMode="auto">
              <a:xfrm>
                <a:off x="2130"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3" name="Oval 222"/>
              <p:cNvSpPr>
                <a:spLocks noChangeArrowheads="1"/>
              </p:cNvSpPr>
              <p:nvPr/>
            </p:nvSpPr>
            <p:spPr bwMode="auto">
              <a:xfrm>
                <a:off x="1008"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4" name="Oval 223"/>
              <p:cNvSpPr>
                <a:spLocks noChangeArrowheads="1"/>
              </p:cNvSpPr>
              <p:nvPr/>
            </p:nvSpPr>
            <p:spPr bwMode="auto">
              <a:xfrm>
                <a:off x="1083"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5" name="Oval 224"/>
              <p:cNvSpPr>
                <a:spLocks noChangeArrowheads="1"/>
              </p:cNvSpPr>
              <p:nvPr/>
            </p:nvSpPr>
            <p:spPr bwMode="auto">
              <a:xfrm>
                <a:off x="1158"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6" name="Oval 225"/>
              <p:cNvSpPr>
                <a:spLocks noChangeArrowheads="1"/>
              </p:cNvSpPr>
              <p:nvPr/>
            </p:nvSpPr>
            <p:spPr bwMode="auto">
              <a:xfrm>
                <a:off x="1232"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7" name="Oval 226"/>
              <p:cNvSpPr>
                <a:spLocks noChangeArrowheads="1"/>
              </p:cNvSpPr>
              <p:nvPr/>
            </p:nvSpPr>
            <p:spPr bwMode="auto">
              <a:xfrm>
                <a:off x="1307"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8" name="Oval 227"/>
              <p:cNvSpPr>
                <a:spLocks noChangeArrowheads="1"/>
              </p:cNvSpPr>
              <p:nvPr/>
            </p:nvSpPr>
            <p:spPr bwMode="auto">
              <a:xfrm>
                <a:off x="1382"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9" name="Oval 228"/>
              <p:cNvSpPr>
                <a:spLocks noChangeArrowheads="1"/>
              </p:cNvSpPr>
              <p:nvPr/>
            </p:nvSpPr>
            <p:spPr bwMode="auto">
              <a:xfrm>
                <a:off x="1457"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 name="Oval 229"/>
              <p:cNvSpPr>
                <a:spLocks noChangeArrowheads="1"/>
              </p:cNvSpPr>
              <p:nvPr/>
            </p:nvSpPr>
            <p:spPr bwMode="auto">
              <a:xfrm>
                <a:off x="1532"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1" name="Oval 230"/>
              <p:cNvSpPr>
                <a:spLocks noChangeArrowheads="1"/>
              </p:cNvSpPr>
              <p:nvPr/>
            </p:nvSpPr>
            <p:spPr bwMode="auto">
              <a:xfrm>
                <a:off x="1606"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2" name="Oval 231"/>
              <p:cNvSpPr>
                <a:spLocks noChangeArrowheads="1"/>
              </p:cNvSpPr>
              <p:nvPr/>
            </p:nvSpPr>
            <p:spPr bwMode="auto">
              <a:xfrm>
                <a:off x="1681"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3" name="Oval 232"/>
              <p:cNvSpPr>
                <a:spLocks noChangeArrowheads="1"/>
              </p:cNvSpPr>
              <p:nvPr/>
            </p:nvSpPr>
            <p:spPr bwMode="auto">
              <a:xfrm>
                <a:off x="1756"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4" name="Oval 233"/>
              <p:cNvSpPr>
                <a:spLocks noChangeArrowheads="1"/>
              </p:cNvSpPr>
              <p:nvPr/>
            </p:nvSpPr>
            <p:spPr bwMode="auto">
              <a:xfrm>
                <a:off x="1831"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5" name="Oval 234"/>
              <p:cNvSpPr>
                <a:spLocks noChangeArrowheads="1"/>
              </p:cNvSpPr>
              <p:nvPr/>
            </p:nvSpPr>
            <p:spPr bwMode="auto">
              <a:xfrm>
                <a:off x="1905"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6" name="Oval 235"/>
              <p:cNvSpPr>
                <a:spLocks noChangeArrowheads="1"/>
              </p:cNvSpPr>
              <p:nvPr/>
            </p:nvSpPr>
            <p:spPr bwMode="auto">
              <a:xfrm>
                <a:off x="1980"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7" name="Oval 236"/>
              <p:cNvSpPr>
                <a:spLocks noChangeArrowheads="1"/>
              </p:cNvSpPr>
              <p:nvPr/>
            </p:nvSpPr>
            <p:spPr bwMode="auto">
              <a:xfrm>
                <a:off x="2055"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8" name="Oval 237"/>
              <p:cNvSpPr>
                <a:spLocks noChangeArrowheads="1"/>
              </p:cNvSpPr>
              <p:nvPr/>
            </p:nvSpPr>
            <p:spPr bwMode="auto">
              <a:xfrm>
                <a:off x="2130"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9" name="Oval 238"/>
              <p:cNvSpPr>
                <a:spLocks noChangeArrowheads="1"/>
              </p:cNvSpPr>
              <p:nvPr/>
            </p:nvSpPr>
            <p:spPr bwMode="auto">
              <a:xfrm>
                <a:off x="1008"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0" name="Oval 239"/>
              <p:cNvSpPr>
                <a:spLocks noChangeArrowheads="1"/>
              </p:cNvSpPr>
              <p:nvPr/>
            </p:nvSpPr>
            <p:spPr bwMode="auto">
              <a:xfrm>
                <a:off x="1083"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 name="Oval 240"/>
              <p:cNvSpPr>
                <a:spLocks noChangeArrowheads="1"/>
              </p:cNvSpPr>
              <p:nvPr/>
            </p:nvSpPr>
            <p:spPr bwMode="auto">
              <a:xfrm>
                <a:off x="1158"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2" name="Oval 241"/>
              <p:cNvSpPr>
                <a:spLocks noChangeArrowheads="1"/>
              </p:cNvSpPr>
              <p:nvPr/>
            </p:nvSpPr>
            <p:spPr bwMode="auto">
              <a:xfrm>
                <a:off x="1232"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3" name="Oval 242"/>
              <p:cNvSpPr>
                <a:spLocks noChangeArrowheads="1"/>
              </p:cNvSpPr>
              <p:nvPr/>
            </p:nvSpPr>
            <p:spPr bwMode="auto">
              <a:xfrm>
                <a:off x="1307"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4" name="Oval 243"/>
              <p:cNvSpPr>
                <a:spLocks noChangeArrowheads="1"/>
              </p:cNvSpPr>
              <p:nvPr/>
            </p:nvSpPr>
            <p:spPr bwMode="auto">
              <a:xfrm>
                <a:off x="1382"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5" name="Oval 244"/>
              <p:cNvSpPr>
                <a:spLocks noChangeArrowheads="1"/>
              </p:cNvSpPr>
              <p:nvPr/>
            </p:nvSpPr>
            <p:spPr bwMode="auto">
              <a:xfrm>
                <a:off x="1457"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6" name="Oval 245"/>
              <p:cNvSpPr>
                <a:spLocks noChangeArrowheads="1"/>
              </p:cNvSpPr>
              <p:nvPr/>
            </p:nvSpPr>
            <p:spPr bwMode="auto">
              <a:xfrm>
                <a:off x="1532"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7" name="Oval 246"/>
              <p:cNvSpPr>
                <a:spLocks noChangeArrowheads="1"/>
              </p:cNvSpPr>
              <p:nvPr/>
            </p:nvSpPr>
            <p:spPr bwMode="auto">
              <a:xfrm>
                <a:off x="1606"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8" name="Oval 247"/>
              <p:cNvSpPr>
                <a:spLocks noChangeArrowheads="1"/>
              </p:cNvSpPr>
              <p:nvPr/>
            </p:nvSpPr>
            <p:spPr bwMode="auto">
              <a:xfrm>
                <a:off x="1681"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9" name="Oval 248"/>
              <p:cNvSpPr>
                <a:spLocks noChangeArrowheads="1"/>
              </p:cNvSpPr>
              <p:nvPr/>
            </p:nvSpPr>
            <p:spPr bwMode="auto">
              <a:xfrm>
                <a:off x="1756"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0" name="Oval 249"/>
              <p:cNvSpPr>
                <a:spLocks noChangeArrowheads="1"/>
              </p:cNvSpPr>
              <p:nvPr/>
            </p:nvSpPr>
            <p:spPr bwMode="auto">
              <a:xfrm>
                <a:off x="1831"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 name="Oval 250"/>
              <p:cNvSpPr>
                <a:spLocks noChangeArrowheads="1"/>
              </p:cNvSpPr>
              <p:nvPr/>
            </p:nvSpPr>
            <p:spPr bwMode="auto">
              <a:xfrm>
                <a:off x="1905"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2" name="Oval 251"/>
              <p:cNvSpPr>
                <a:spLocks noChangeArrowheads="1"/>
              </p:cNvSpPr>
              <p:nvPr/>
            </p:nvSpPr>
            <p:spPr bwMode="auto">
              <a:xfrm>
                <a:off x="1980"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3" name="Oval 252"/>
              <p:cNvSpPr>
                <a:spLocks noChangeArrowheads="1"/>
              </p:cNvSpPr>
              <p:nvPr/>
            </p:nvSpPr>
            <p:spPr bwMode="auto">
              <a:xfrm>
                <a:off x="2055"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4" name="Oval 253"/>
              <p:cNvSpPr>
                <a:spLocks noChangeArrowheads="1"/>
              </p:cNvSpPr>
              <p:nvPr/>
            </p:nvSpPr>
            <p:spPr bwMode="auto">
              <a:xfrm>
                <a:off x="2130"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5" name="Oval 254"/>
              <p:cNvSpPr>
                <a:spLocks noChangeArrowheads="1"/>
              </p:cNvSpPr>
              <p:nvPr/>
            </p:nvSpPr>
            <p:spPr bwMode="auto">
              <a:xfrm>
                <a:off x="1008"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6" name="Oval 255"/>
              <p:cNvSpPr>
                <a:spLocks noChangeArrowheads="1"/>
              </p:cNvSpPr>
              <p:nvPr/>
            </p:nvSpPr>
            <p:spPr bwMode="auto">
              <a:xfrm>
                <a:off x="1083"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7" name="Oval 256"/>
              <p:cNvSpPr>
                <a:spLocks noChangeArrowheads="1"/>
              </p:cNvSpPr>
              <p:nvPr/>
            </p:nvSpPr>
            <p:spPr bwMode="auto">
              <a:xfrm>
                <a:off x="1158"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8" name="Oval 257"/>
              <p:cNvSpPr>
                <a:spLocks noChangeArrowheads="1"/>
              </p:cNvSpPr>
              <p:nvPr/>
            </p:nvSpPr>
            <p:spPr bwMode="auto">
              <a:xfrm>
                <a:off x="1232"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9" name="Oval 258"/>
              <p:cNvSpPr>
                <a:spLocks noChangeArrowheads="1"/>
              </p:cNvSpPr>
              <p:nvPr/>
            </p:nvSpPr>
            <p:spPr bwMode="auto">
              <a:xfrm>
                <a:off x="1307"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0" name="Oval 259"/>
              <p:cNvSpPr>
                <a:spLocks noChangeArrowheads="1"/>
              </p:cNvSpPr>
              <p:nvPr/>
            </p:nvSpPr>
            <p:spPr bwMode="auto">
              <a:xfrm>
                <a:off x="1382"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 name="Oval 260"/>
              <p:cNvSpPr>
                <a:spLocks noChangeArrowheads="1"/>
              </p:cNvSpPr>
              <p:nvPr/>
            </p:nvSpPr>
            <p:spPr bwMode="auto">
              <a:xfrm>
                <a:off x="1457"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 name="Oval 261"/>
              <p:cNvSpPr>
                <a:spLocks noChangeArrowheads="1"/>
              </p:cNvSpPr>
              <p:nvPr/>
            </p:nvSpPr>
            <p:spPr bwMode="auto">
              <a:xfrm>
                <a:off x="1532"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3" name="Oval 262"/>
              <p:cNvSpPr>
                <a:spLocks noChangeArrowheads="1"/>
              </p:cNvSpPr>
              <p:nvPr/>
            </p:nvSpPr>
            <p:spPr bwMode="auto">
              <a:xfrm>
                <a:off x="1606"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4" name="Oval 263"/>
              <p:cNvSpPr>
                <a:spLocks noChangeArrowheads="1"/>
              </p:cNvSpPr>
              <p:nvPr/>
            </p:nvSpPr>
            <p:spPr bwMode="auto">
              <a:xfrm>
                <a:off x="1681"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5" name="Oval 264"/>
              <p:cNvSpPr>
                <a:spLocks noChangeArrowheads="1"/>
              </p:cNvSpPr>
              <p:nvPr/>
            </p:nvSpPr>
            <p:spPr bwMode="auto">
              <a:xfrm>
                <a:off x="1756"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6" name="Oval 265"/>
              <p:cNvSpPr>
                <a:spLocks noChangeArrowheads="1"/>
              </p:cNvSpPr>
              <p:nvPr/>
            </p:nvSpPr>
            <p:spPr bwMode="auto">
              <a:xfrm>
                <a:off x="1831"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7" name="Oval 266"/>
              <p:cNvSpPr>
                <a:spLocks noChangeArrowheads="1"/>
              </p:cNvSpPr>
              <p:nvPr/>
            </p:nvSpPr>
            <p:spPr bwMode="auto">
              <a:xfrm>
                <a:off x="1905"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8" name="Oval 267"/>
              <p:cNvSpPr>
                <a:spLocks noChangeArrowheads="1"/>
              </p:cNvSpPr>
              <p:nvPr/>
            </p:nvSpPr>
            <p:spPr bwMode="auto">
              <a:xfrm>
                <a:off x="1980"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9" name="Oval 268"/>
              <p:cNvSpPr>
                <a:spLocks noChangeArrowheads="1"/>
              </p:cNvSpPr>
              <p:nvPr/>
            </p:nvSpPr>
            <p:spPr bwMode="auto">
              <a:xfrm>
                <a:off x="2055"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0" name="Oval 269"/>
              <p:cNvSpPr>
                <a:spLocks noChangeArrowheads="1"/>
              </p:cNvSpPr>
              <p:nvPr/>
            </p:nvSpPr>
            <p:spPr bwMode="auto">
              <a:xfrm>
                <a:off x="2130"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 name="Oval 270"/>
              <p:cNvSpPr>
                <a:spLocks noChangeArrowheads="1"/>
              </p:cNvSpPr>
              <p:nvPr/>
            </p:nvSpPr>
            <p:spPr bwMode="auto">
              <a:xfrm>
                <a:off x="1008"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 name="Oval 271"/>
              <p:cNvSpPr>
                <a:spLocks noChangeArrowheads="1"/>
              </p:cNvSpPr>
              <p:nvPr/>
            </p:nvSpPr>
            <p:spPr bwMode="auto">
              <a:xfrm>
                <a:off x="1083"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3" name="Oval 272"/>
              <p:cNvSpPr>
                <a:spLocks noChangeArrowheads="1"/>
              </p:cNvSpPr>
              <p:nvPr/>
            </p:nvSpPr>
            <p:spPr bwMode="auto">
              <a:xfrm>
                <a:off x="1158"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4" name="Oval 273"/>
              <p:cNvSpPr>
                <a:spLocks noChangeArrowheads="1"/>
              </p:cNvSpPr>
              <p:nvPr/>
            </p:nvSpPr>
            <p:spPr bwMode="auto">
              <a:xfrm>
                <a:off x="1232"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5" name="Oval 274"/>
              <p:cNvSpPr>
                <a:spLocks noChangeArrowheads="1"/>
              </p:cNvSpPr>
              <p:nvPr/>
            </p:nvSpPr>
            <p:spPr bwMode="auto">
              <a:xfrm>
                <a:off x="1307"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6" name="Oval 275"/>
              <p:cNvSpPr>
                <a:spLocks noChangeArrowheads="1"/>
              </p:cNvSpPr>
              <p:nvPr/>
            </p:nvSpPr>
            <p:spPr bwMode="auto">
              <a:xfrm>
                <a:off x="1382"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7" name="Oval 276"/>
              <p:cNvSpPr>
                <a:spLocks noChangeArrowheads="1"/>
              </p:cNvSpPr>
              <p:nvPr/>
            </p:nvSpPr>
            <p:spPr bwMode="auto">
              <a:xfrm>
                <a:off x="1457"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8" name="Oval 277"/>
              <p:cNvSpPr>
                <a:spLocks noChangeArrowheads="1"/>
              </p:cNvSpPr>
              <p:nvPr/>
            </p:nvSpPr>
            <p:spPr bwMode="auto">
              <a:xfrm>
                <a:off x="1532"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9" name="Oval 278"/>
              <p:cNvSpPr>
                <a:spLocks noChangeArrowheads="1"/>
              </p:cNvSpPr>
              <p:nvPr/>
            </p:nvSpPr>
            <p:spPr bwMode="auto">
              <a:xfrm>
                <a:off x="1606"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0" name="Oval 279"/>
              <p:cNvSpPr>
                <a:spLocks noChangeArrowheads="1"/>
              </p:cNvSpPr>
              <p:nvPr/>
            </p:nvSpPr>
            <p:spPr bwMode="auto">
              <a:xfrm>
                <a:off x="1681"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1" name="Oval 280"/>
              <p:cNvSpPr>
                <a:spLocks noChangeArrowheads="1"/>
              </p:cNvSpPr>
              <p:nvPr/>
            </p:nvSpPr>
            <p:spPr bwMode="auto">
              <a:xfrm>
                <a:off x="1756"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 name="Oval 281"/>
              <p:cNvSpPr>
                <a:spLocks noChangeArrowheads="1"/>
              </p:cNvSpPr>
              <p:nvPr/>
            </p:nvSpPr>
            <p:spPr bwMode="auto">
              <a:xfrm>
                <a:off x="1831"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3" name="Oval 282"/>
              <p:cNvSpPr>
                <a:spLocks noChangeArrowheads="1"/>
              </p:cNvSpPr>
              <p:nvPr/>
            </p:nvSpPr>
            <p:spPr bwMode="auto">
              <a:xfrm>
                <a:off x="1905"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4" name="Oval 283"/>
              <p:cNvSpPr>
                <a:spLocks noChangeArrowheads="1"/>
              </p:cNvSpPr>
              <p:nvPr/>
            </p:nvSpPr>
            <p:spPr bwMode="auto">
              <a:xfrm>
                <a:off x="1980"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5" name="Oval 284"/>
              <p:cNvSpPr>
                <a:spLocks noChangeArrowheads="1"/>
              </p:cNvSpPr>
              <p:nvPr/>
            </p:nvSpPr>
            <p:spPr bwMode="auto">
              <a:xfrm>
                <a:off x="2055"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6" name="Oval 285"/>
              <p:cNvSpPr>
                <a:spLocks noChangeArrowheads="1"/>
              </p:cNvSpPr>
              <p:nvPr/>
            </p:nvSpPr>
            <p:spPr bwMode="auto">
              <a:xfrm>
                <a:off x="2130"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7" name="Oval 286"/>
              <p:cNvSpPr>
                <a:spLocks noChangeArrowheads="1"/>
              </p:cNvSpPr>
              <p:nvPr/>
            </p:nvSpPr>
            <p:spPr bwMode="auto">
              <a:xfrm>
                <a:off x="1008"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8" name="Oval 287"/>
              <p:cNvSpPr>
                <a:spLocks noChangeArrowheads="1"/>
              </p:cNvSpPr>
              <p:nvPr/>
            </p:nvSpPr>
            <p:spPr bwMode="auto">
              <a:xfrm>
                <a:off x="1083"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9" name="Oval 288"/>
              <p:cNvSpPr>
                <a:spLocks noChangeArrowheads="1"/>
              </p:cNvSpPr>
              <p:nvPr/>
            </p:nvSpPr>
            <p:spPr bwMode="auto">
              <a:xfrm>
                <a:off x="1158"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0" name="Oval 289"/>
              <p:cNvSpPr>
                <a:spLocks noChangeArrowheads="1"/>
              </p:cNvSpPr>
              <p:nvPr/>
            </p:nvSpPr>
            <p:spPr bwMode="auto">
              <a:xfrm>
                <a:off x="1232"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1" name="Oval 290"/>
              <p:cNvSpPr>
                <a:spLocks noChangeArrowheads="1"/>
              </p:cNvSpPr>
              <p:nvPr/>
            </p:nvSpPr>
            <p:spPr bwMode="auto">
              <a:xfrm>
                <a:off x="1307"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 name="Oval 291"/>
              <p:cNvSpPr>
                <a:spLocks noChangeArrowheads="1"/>
              </p:cNvSpPr>
              <p:nvPr/>
            </p:nvSpPr>
            <p:spPr bwMode="auto">
              <a:xfrm>
                <a:off x="1382"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3" name="Oval 292"/>
              <p:cNvSpPr>
                <a:spLocks noChangeArrowheads="1"/>
              </p:cNvSpPr>
              <p:nvPr/>
            </p:nvSpPr>
            <p:spPr bwMode="auto">
              <a:xfrm>
                <a:off x="1457"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4" name="Oval 293"/>
              <p:cNvSpPr>
                <a:spLocks noChangeArrowheads="1"/>
              </p:cNvSpPr>
              <p:nvPr/>
            </p:nvSpPr>
            <p:spPr bwMode="auto">
              <a:xfrm>
                <a:off x="1532"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5" name="Oval 294"/>
              <p:cNvSpPr>
                <a:spLocks noChangeArrowheads="1"/>
              </p:cNvSpPr>
              <p:nvPr/>
            </p:nvSpPr>
            <p:spPr bwMode="auto">
              <a:xfrm>
                <a:off x="1606"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6" name="Oval 295"/>
              <p:cNvSpPr>
                <a:spLocks noChangeArrowheads="1"/>
              </p:cNvSpPr>
              <p:nvPr/>
            </p:nvSpPr>
            <p:spPr bwMode="auto">
              <a:xfrm>
                <a:off x="1681"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7" name="Oval 296"/>
              <p:cNvSpPr>
                <a:spLocks noChangeArrowheads="1"/>
              </p:cNvSpPr>
              <p:nvPr/>
            </p:nvSpPr>
            <p:spPr bwMode="auto">
              <a:xfrm>
                <a:off x="1756"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8" name="Oval 297"/>
              <p:cNvSpPr>
                <a:spLocks noChangeArrowheads="1"/>
              </p:cNvSpPr>
              <p:nvPr/>
            </p:nvSpPr>
            <p:spPr bwMode="auto">
              <a:xfrm>
                <a:off x="1831"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9" name="Oval 298"/>
              <p:cNvSpPr>
                <a:spLocks noChangeArrowheads="1"/>
              </p:cNvSpPr>
              <p:nvPr/>
            </p:nvSpPr>
            <p:spPr bwMode="auto">
              <a:xfrm>
                <a:off x="1905"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0" name="Oval 299"/>
              <p:cNvSpPr>
                <a:spLocks noChangeArrowheads="1"/>
              </p:cNvSpPr>
              <p:nvPr/>
            </p:nvSpPr>
            <p:spPr bwMode="auto">
              <a:xfrm>
                <a:off x="1980"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1" name="Oval 300"/>
              <p:cNvSpPr>
                <a:spLocks noChangeArrowheads="1"/>
              </p:cNvSpPr>
              <p:nvPr/>
            </p:nvSpPr>
            <p:spPr bwMode="auto">
              <a:xfrm>
                <a:off x="2055"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 name="Oval 301"/>
              <p:cNvSpPr>
                <a:spLocks noChangeArrowheads="1"/>
              </p:cNvSpPr>
              <p:nvPr/>
            </p:nvSpPr>
            <p:spPr bwMode="auto">
              <a:xfrm>
                <a:off x="2130"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 name="Oval 302"/>
              <p:cNvSpPr>
                <a:spLocks noChangeArrowheads="1"/>
              </p:cNvSpPr>
              <p:nvPr/>
            </p:nvSpPr>
            <p:spPr bwMode="auto">
              <a:xfrm>
                <a:off x="1008"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4" name="Oval 303"/>
              <p:cNvSpPr>
                <a:spLocks noChangeArrowheads="1"/>
              </p:cNvSpPr>
              <p:nvPr/>
            </p:nvSpPr>
            <p:spPr bwMode="auto">
              <a:xfrm>
                <a:off x="1083"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5" name="Oval 304"/>
              <p:cNvSpPr>
                <a:spLocks noChangeArrowheads="1"/>
              </p:cNvSpPr>
              <p:nvPr/>
            </p:nvSpPr>
            <p:spPr bwMode="auto">
              <a:xfrm>
                <a:off x="1158"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6" name="Oval 305"/>
              <p:cNvSpPr>
                <a:spLocks noChangeArrowheads="1"/>
              </p:cNvSpPr>
              <p:nvPr/>
            </p:nvSpPr>
            <p:spPr bwMode="auto">
              <a:xfrm>
                <a:off x="1232"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7" name="Oval 306"/>
              <p:cNvSpPr>
                <a:spLocks noChangeArrowheads="1"/>
              </p:cNvSpPr>
              <p:nvPr/>
            </p:nvSpPr>
            <p:spPr bwMode="auto">
              <a:xfrm>
                <a:off x="1307"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8" name="Oval 307"/>
              <p:cNvSpPr>
                <a:spLocks noChangeArrowheads="1"/>
              </p:cNvSpPr>
              <p:nvPr/>
            </p:nvSpPr>
            <p:spPr bwMode="auto">
              <a:xfrm>
                <a:off x="1382"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9" name="Oval 308"/>
              <p:cNvSpPr>
                <a:spLocks noChangeArrowheads="1"/>
              </p:cNvSpPr>
              <p:nvPr/>
            </p:nvSpPr>
            <p:spPr bwMode="auto">
              <a:xfrm>
                <a:off x="1457"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0" name="Oval 309"/>
              <p:cNvSpPr>
                <a:spLocks noChangeArrowheads="1"/>
              </p:cNvSpPr>
              <p:nvPr/>
            </p:nvSpPr>
            <p:spPr bwMode="auto">
              <a:xfrm>
                <a:off x="1532"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1" name="Oval 310"/>
              <p:cNvSpPr>
                <a:spLocks noChangeArrowheads="1"/>
              </p:cNvSpPr>
              <p:nvPr/>
            </p:nvSpPr>
            <p:spPr bwMode="auto">
              <a:xfrm>
                <a:off x="1606"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 name="Oval 311"/>
              <p:cNvSpPr>
                <a:spLocks noChangeArrowheads="1"/>
              </p:cNvSpPr>
              <p:nvPr/>
            </p:nvSpPr>
            <p:spPr bwMode="auto">
              <a:xfrm>
                <a:off x="1681"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3" name="Oval 312"/>
              <p:cNvSpPr>
                <a:spLocks noChangeArrowheads="1"/>
              </p:cNvSpPr>
              <p:nvPr/>
            </p:nvSpPr>
            <p:spPr bwMode="auto">
              <a:xfrm>
                <a:off x="1756"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4" name="Oval 313"/>
              <p:cNvSpPr>
                <a:spLocks noChangeArrowheads="1"/>
              </p:cNvSpPr>
              <p:nvPr/>
            </p:nvSpPr>
            <p:spPr bwMode="auto">
              <a:xfrm>
                <a:off x="1831"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5" name="Oval 314"/>
              <p:cNvSpPr>
                <a:spLocks noChangeArrowheads="1"/>
              </p:cNvSpPr>
              <p:nvPr/>
            </p:nvSpPr>
            <p:spPr bwMode="auto">
              <a:xfrm>
                <a:off x="1905"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6" name="Oval 315"/>
              <p:cNvSpPr>
                <a:spLocks noChangeArrowheads="1"/>
              </p:cNvSpPr>
              <p:nvPr/>
            </p:nvSpPr>
            <p:spPr bwMode="auto">
              <a:xfrm>
                <a:off x="1980"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7" name="Oval 316"/>
              <p:cNvSpPr>
                <a:spLocks noChangeArrowheads="1"/>
              </p:cNvSpPr>
              <p:nvPr/>
            </p:nvSpPr>
            <p:spPr bwMode="auto">
              <a:xfrm>
                <a:off x="2055"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8" name="Oval 317"/>
              <p:cNvSpPr>
                <a:spLocks noChangeArrowheads="1"/>
              </p:cNvSpPr>
              <p:nvPr/>
            </p:nvSpPr>
            <p:spPr bwMode="auto">
              <a:xfrm>
                <a:off x="2130"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9" name="Oval 318"/>
              <p:cNvSpPr>
                <a:spLocks noChangeArrowheads="1"/>
              </p:cNvSpPr>
              <p:nvPr/>
            </p:nvSpPr>
            <p:spPr bwMode="auto">
              <a:xfrm>
                <a:off x="1008"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0" name="Oval 319"/>
              <p:cNvSpPr>
                <a:spLocks noChangeArrowheads="1"/>
              </p:cNvSpPr>
              <p:nvPr/>
            </p:nvSpPr>
            <p:spPr bwMode="auto">
              <a:xfrm>
                <a:off x="1083"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1" name="Oval 320"/>
              <p:cNvSpPr>
                <a:spLocks noChangeArrowheads="1"/>
              </p:cNvSpPr>
              <p:nvPr/>
            </p:nvSpPr>
            <p:spPr bwMode="auto">
              <a:xfrm>
                <a:off x="1158"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2" name="Oval 321"/>
              <p:cNvSpPr>
                <a:spLocks noChangeArrowheads="1"/>
              </p:cNvSpPr>
              <p:nvPr/>
            </p:nvSpPr>
            <p:spPr bwMode="auto">
              <a:xfrm>
                <a:off x="1232"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 name="Oval 322"/>
              <p:cNvSpPr>
                <a:spLocks noChangeArrowheads="1"/>
              </p:cNvSpPr>
              <p:nvPr/>
            </p:nvSpPr>
            <p:spPr bwMode="auto">
              <a:xfrm>
                <a:off x="1307"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 name="Oval 323"/>
              <p:cNvSpPr>
                <a:spLocks noChangeArrowheads="1"/>
              </p:cNvSpPr>
              <p:nvPr/>
            </p:nvSpPr>
            <p:spPr bwMode="auto">
              <a:xfrm>
                <a:off x="1382"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5" name="Oval 324"/>
              <p:cNvSpPr>
                <a:spLocks noChangeArrowheads="1"/>
              </p:cNvSpPr>
              <p:nvPr/>
            </p:nvSpPr>
            <p:spPr bwMode="auto">
              <a:xfrm>
                <a:off x="1457"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6" name="Oval 325"/>
              <p:cNvSpPr>
                <a:spLocks noChangeArrowheads="1"/>
              </p:cNvSpPr>
              <p:nvPr/>
            </p:nvSpPr>
            <p:spPr bwMode="auto">
              <a:xfrm>
                <a:off x="1532"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7" name="Oval 326"/>
              <p:cNvSpPr>
                <a:spLocks noChangeArrowheads="1"/>
              </p:cNvSpPr>
              <p:nvPr/>
            </p:nvSpPr>
            <p:spPr bwMode="auto">
              <a:xfrm>
                <a:off x="1606"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8" name="Oval 327"/>
              <p:cNvSpPr>
                <a:spLocks noChangeArrowheads="1"/>
              </p:cNvSpPr>
              <p:nvPr/>
            </p:nvSpPr>
            <p:spPr bwMode="auto">
              <a:xfrm>
                <a:off x="1681"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9" name="Oval 328"/>
              <p:cNvSpPr>
                <a:spLocks noChangeArrowheads="1"/>
              </p:cNvSpPr>
              <p:nvPr/>
            </p:nvSpPr>
            <p:spPr bwMode="auto">
              <a:xfrm>
                <a:off x="1756"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0" name="Oval 329"/>
              <p:cNvSpPr>
                <a:spLocks noChangeArrowheads="1"/>
              </p:cNvSpPr>
              <p:nvPr/>
            </p:nvSpPr>
            <p:spPr bwMode="auto">
              <a:xfrm>
                <a:off x="1831"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1" name="Oval 330"/>
              <p:cNvSpPr>
                <a:spLocks noChangeArrowheads="1"/>
              </p:cNvSpPr>
              <p:nvPr/>
            </p:nvSpPr>
            <p:spPr bwMode="auto">
              <a:xfrm>
                <a:off x="1905"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2" name="Oval 331"/>
              <p:cNvSpPr>
                <a:spLocks noChangeArrowheads="1"/>
              </p:cNvSpPr>
              <p:nvPr/>
            </p:nvSpPr>
            <p:spPr bwMode="auto">
              <a:xfrm>
                <a:off x="1980"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 name="Oval 332"/>
              <p:cNvSpPr>
                <a:spLocks noChangeArrowheads="1"/>
              </p:cNvSpPr>
              <p:nvPr/>
            </p:nvSpPr>
            <p:spPr bwMode="auto">
              <a:xfrm>
                <a:off x="2055"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4" name="Oval 333"/>
              <p:cNvSpPr>
                <a:spLocks noChangeArrowheads="1"/>
              </p:cNvSpPr>
              <p:nvPr/>
            </p:nvSpPr>
            <p:spPr bwMode="auto">
              <a:xfrm>
                <a:off x="2130"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5" name="Oval 334"/>
              <p:cNvSpPr>
                <a:spLocks noChangeArrowheads="1"/>
              </p:cNvSpPr>
              <p:nvPr/>
            </p:nvSpPr>
            <p:spPr bwMode="auto">
              <a:xfrm>
                <a:off x="1008"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6" name="Oval 335"/>
              <p:cNvSpPr>
                <a:spLocks noChangeArrowheads="1"/>
              </p:cNvSpPr>
              <p:nvPr/>
            </p:nvSpPr>
            <p:spPr bwMode="auto">
              <a:xfrm>
                <a:off x="1083"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7" name="Oval 336"/>
              <p:cNvSpPr>
                <a:spLocks noChangeArrowheads="1"/>
              </p:cNvSpPr>
              <p:nvPr/>
            </p:nvSpPr>
            <p:spPr bwMode="auto">
              <a:xfrm>
                <a:off x="1158"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8" name="Oval 337"/>
              <p:cNvSpPr>
                <a:spLocks noChangeArrowheads="1"/>
              </p:cNvSpPr>
              <p:nvPr/>
            </p:nvSpPr>
            <p:spPr bwMode="auto">
              <a:xfrm>
                <a:off x="1232"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9" name="Oval 338"/>
              <p:cNvSpPr>
                <a:spLocks noChangeArrowheads="1"/>
              </p:cNvSpPr>
              <p:nvPr/>
            </p:nvSpPr>
            <p:spPr bwMode="auto">
              <a:xfrm>
                <a:off x="1307"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0" name="Oval 339"/>
              <p:cNvSpPr>
                <a:spLocks noChangeArrowheads="1"/>
              </p:cNvSpPr>
              <p:nvPr/>
            </p:nvSpPr>
            <p:spPr bwMode="auto">
              <a:xfrm>
                <a:off x="1382"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1" name="Oval 340"/>
              <p:cNvSpPr>
                <a:spLocks noChangeArrowheads="1"/>
              </p:cNvSpPr>
              <p:nvPr/>
            </p:nvSpPr>
            <p:spPr bwMode="auto">
              <a:xfrm>
                <a:off x="1457"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2" name="Oval 341"/>
              <p:cNvSpPr>
                <a:spLocks noChangeArrowheads="1"/>
              </p:cNvSpPr>
              <p:nvPr/>
            </p:nvSpPr>
            <p:spPr bwMode="auto">
              <a:xfrm>
                <a:off x="1532"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 name="Oval 342"/>
              <p:cNvSpPr>
                <a:spLocks noChangeArrowheads="1"/>
              </p:cNvSpPr>
              <p:nvPr/>
            </p:nvSpPr>
            <p:spPr bwMode="auto">
              <a:xfrm>
                <a:off x="1606"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4" name="Oval 343"/>
              <p:cNvSpPr>
                <a:spLocks noChangeArrowheads="1"/>
              </p:cNvSpPr>
              <p:nvPr/>
            </p:nvSpPr>
            <p:spPr bwMode="auto">
              <a:xfrm>
                <a:off x="1681"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5" name="Oval 344"/>
              <p:cNvSpPr>
                <a:spLocks noChangeArrowheads="1"/>
              </p:cNvSpPr>
              <p:nvPr/>
            </p:nvSpPr>
            <p:spPr bwMode="auto">
              <a:xfrm>
                <a:off x="1756"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6" name="Oval 345"/>
              <p:cNvSpPr>
                <a:spLocks noChangeArrowheads="1"/>
              </p:cNvSpPr>
              <p:nvPr/>
            </p:nvSpPr>
            <p:spPr bwMode="auto">
              <a:xfrm>
                <a:off x="1831"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7" name="Oval 346"/>
              <p:cNvSpPr>
                <a:spLocks noChangeArrowheads="1"/>
              </p:cNvSpPr>
              <p:nvPr/>
            </p:nvSpPr>
            <p:spPr bwMode="auto">
              <a:xfrm>
                <a:off x="1905"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8" name="Oval 347"/>
              <p:cNvSpPr>
                <a:spLocks noChangeArrowheads="1"/>
              </p:cNvSpPr>
              <p:nvPr/>
            </p:nvSpPr>
            <p:spPr bwMode="auto">
              <a:xfrm>
                <a:off x="1980"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9" name="Oval 348"/>
              <p:cNvSpPr>
                <a:spLocks noChangeArrowheads="1"/>
              </p:cNvSpPr>
              <p:nvPr/>
            </p:nvSpPr>
            <p:spPr bwMode="auto">
              <a:xfrm>
                <a:off x="2055"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0" name="Oval 349"/>
              <p:cNvSpPr>
                <a:spLocks noChangeArrowheads="1"/>
              </p:cNvSpPr>
              <p:nvPr/>
            </p:nvSpPr>
            <p:spPr bwMode="auto">
              <a:xfrm>
                <a:off x="2130"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1" name="Oval 350"/>
              <p:cNvSpPr>
                <a:spLocks noChangeArrowheads="1"/>
              </p:cNvSpPr>
              <p:nvPr/>
            </p:nvSpPr>
            <p:spPr bwMode="auto">
              <a:xfrm>
                <a:off x="2205"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2" name="Oval 351"/>
              <p:cNvSpPr>
                <a:spLocks noChangeArrowheads="1"/>
              </p:cNvSpPr>
              <p:nvPr/>
            </p:nvSpPr>
            <p:spPr bwMode="auto">
              <a:xfrm>
                <a:off x="2205"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 name="Oval 352"/>
              <p:cNvSpPr>
                <a:spLocks noChangeArrowheads="1"/>
              </p:cNvSpPr>
              <p:nvPr/>
            </p:nvSpPr>
            <p:spPr bwMode="auto">
              <a:xfrm>
                <a:off x="2205"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 name="Oval 353"/>
              <p:cNvSpPr>
                <a:spLocks noChangeArrowheads="1"/>
              </p:cNvSpPr>
              <p:nvPr/>
            </p:nvSpPr>
            <p:spPr bwMode="auto">
              <a:xfrm>
                <a:off x="2205"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5" name="Oval 354"/>
              <p:cNvSpPr>
                <a:spLocks noChangeArrowheads="1"/>
              </p:cNvSpPr>
              <p:nvPr/>
            </p:nvSpPr>
            <p:spPr bwMode="auto">
              <a:xfrm>
                <a:off x="2205"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6" name="Oval 355"/>
              <p:cNvSpPr>
                <a:spLocks noChangeArrowheads="1"/>
              </p:cNvSpPr>
              <p:nvPr/>
            </p:nvSpPr>
            <p:spPr bwMode="auto">
              <a:xfrm>
                <a:off x="2205"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7" name="Oval 356"/>
              <p:cNvSpPr>
                <a:spLocks noChangeArrowheads="1"/>
              </p:cNvSpPr>
              <p:nvPr/>
            </p:nvSpPr>
            <p:spPr bwMode="auto">
              <a:xfrm>
                <a:off x="2205"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8" name="Oval 357"/>
              <p:cNvSpPr>
                <a:spLocks noChangeArrowheads="1"/>
              </p:cNvSpPr>
              <p:nvPr/>
            </p:nvSpPr>
            <p:spPr bwMode="auto">
              <a:xfrm>
                <a:off x="2205"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9" name="Oval 358"/>
              <p:cNvSpPr>
                <a:spLocks noChangeArrowheads="1"/>
              </p:cNvSpPr>
              <p:nvPr/>
            </p:nvSpPr>
            <p:spPr bwMode="auto">
              <a:xfrm>
                <a:off x="2205"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0" name="Oval 359"/>
              <p:cNvSpPr>
                <a:spLocks noChangeArrowheads="1"/>
              </p:cNvSpPr>
              <p:nvPr/>
            </p:nvSpPr>
            <p:spPr bwMode="auto">
              <a:xfrm>
                <a:off x="2205"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1" name="Oval 360"/>
              <p:cNvSpPr>
                <a:spLocks noChangeArrowheads="1"/>
              </p:cNvSpPr>
              <p:nvPr/>
            </p:nvSpPr>
            <p:spPr bwMode="auto">
              <a:xfrm>
                <a:off x="2205"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2" name="Oval 361"/>
              <p:cNvSpPr>
                <a:spLocks noChangeArrowheads="1"/>
              </p:cNvSpPr>
              <p:nvPr/>
            </p:nvSpPr>
            <p:spPr bwMode="auto">
              <a:xfrm>
                <a:off x="2205"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3" name="Oval 362"/>
              <p:cNvSpPr>
                <a:spLocks noChangeArrowheads="1"/>
              </p:cNvSpPr>
              <p:nvPr/>
            </p:nvSpPr>
            <p:spPr bwMode="auto">
              <a:xfrm>
                <a:off x="2205"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 name="Oval 363"/>
              <p:cNvSpPr>
                <a:spLocks noChangeArrowheads="1"/>
              </p:cNvSpPr>
              <p:nvPr/>
            </p:nvSpPr>
            <p:spPr bwMode="auto">
              <a:xfrm>
                <a:off x="2205"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5" name="Oval 364"/>
              <p:cNvSpPr>
                <a:spLocks noChangeArrowheads="1"/>
              </p:cNvSpPr>
              <p:nvPr/>
            </p:nvSpPr>
            <p:spPr bwMode="auto">
              <a:xfrm>
                <a:off x="2205"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6" name="Oval 365"/>
              <p:cNvSpPr>
                <a:spLocks noChangeArrowheads="1"/>
              </p:cNvSpPr>
              <p:nvPr/>
            </p:nvSpPr>
            <p:spPr bwMode="auto">
              <a:xfrm>
                <a:off x="2205"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7" name="Oval 366"/>
              <p:cNvSpPr>
                <a:spLocks noChangeArrowheads="1"/>
              </p:cNvSpPr>
              <p:nvPr/>
            </p:nvSpPr>
            <p:spPr bwMode="auto">
              <a:xfrm>
                <a:off x="2205"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8" name="Oval 367"/>
              <p:cNvSpPr>
                <a:spLocks noChangeArrowheads="1"/>
              </p:cNvSpPr>
              <p:nvPr/>
            </p:nvSpPr>
            <p:spPr bwMode="auto">
              <a:xfrm>
                <a:off x="2279"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9" name="Oval 368"/>
              <p:cNvSpPr>
                <a:spLocks noChangeArrowheads="1"/>
              </p:cNvSpPr>
              <p:nvPr/>
            </p:nvSpPr>
            <p:spPr bwMode="auto">
              <a:xfrm>
                <a:off x="2279"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0" name="Oval 369"/>
              <p:cNvSpPr>
                <a:spLocks noChangeArrowheads="1"/>
              </p:cNvSpPr>
              <p:nvPr/>
            </p:nvSpPr>
            <p:spPr bwMode="auto">
              <a:xfrm>
                <a:off x="2279"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1" name="Oval 370"/>
              <p:cNvSpPr>
                <a:spLocks noChangeArrowheads="1"/>
              </p:cNvSpPr>
              <p:nvPr/>
            </p:nvSpPr>
            <p:spPr bwMode="auto">
              <a:xfrm>
                <a:off x="2279"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2" name="Oval 371"/>
              <p:cNvSpPr>
                <a:spLocks noChangeArrowheads="1"/>
              </p:cNvSpPr>
              <p:nvPr/>
            </p:nvSpPr>
            <p:spPr bwMode="auto">
              <a:xfrm>
                <a:off x="2279"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3" name="Oval 372"/>
              <p:cNvSpPr>
                <a:spLocks noChangeArrowheads="1"/>
              </p:cNvSpPr>
              <p:nvPr/>
            </p:nvSpPr>
            <p:spPr bwMode="auto">
              <a:xfrm>
                <a:off x="2279"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 name="Oval 373"/>
              <p:cNvSpPr>
                <a:spLocks noChangeArrowheads="1"/>
              </p:cNvSpPr>
              <p:nvPr/>
            </p:nvSpPr>
            <p:spPr bwMode="auto">
              <a:xfrm>
                <a:off x="2279"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5" name="Oval 374"/>
              <p:cNvSpPr>
                <a:spLocks noChangeArrowheads="1"/>
              </p:cNvSpPr>
              <p:nvPr/>
            </p:nvSpPr>
            <p:spPr bwMode="auto">
              <a:xfrm>
                <a:off x="2279"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6" name="Oval 375"/>
              <p:cNvSpPr>
                <a:spLocks noChangeArrowheads="1"/>
              </p:cNvSpPr>
              <p:nvPr/>
            </p:nvSpPr>
            <p:spPr bwMode="auto">
              <a:xfrm>
                <a:off x="2279"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7" name="Oval 376"/>
              <p:cNvSpPr>
                <a:spLocks noChangeArrowheads="1"/>
              </p:cNvSpPr>
              <p:nvPr/>
            </p:nvSpPr>
            <p:spPr bwMode="auto">
              <a:xfrm>
                <a:off x="2354"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8" name="Oval 377"/>
              <p:cNvSpPr>
                <a:spLocks noChangeArrowheads="1"/>
              </p:cNvSpPr>
              <p:nvPr/>
            </p:nvSpPr>
            <p:spPr bwMode="auto">
              <a:xfrm>
                <a:off x="2354"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9" name="Oval 378"/>
              <p:cNvSpPr>
                <a:spLocks noChangeArrowheads="1"/>
              </p:cNvSpPr>
              <p:nvPr/>
            </p:nvSpPr>
            <p:spPr bwMode="auto">
              <a:xfrm>
                <a:off x="2354"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0" name="Oval 379"/>
              <p:cNvSpPr>
                <a:spLocks noChangeArrowheads="1"/>
              </p:cNvSpPr>
              <p:nvPr/>
            </p:nvSpPr>
            <p:spPr bwMode="auto">
              <a:xfrm>
                <a:off x="2354"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1" name="Oval 380"/>
              <p:cNvSpPr>
                <a:spLocks noChangeArrowheads="1"/>
              </p:cNvSpPr>
              <p:nvPr/>
            </p:nvSpPr>
            <p:spPr bwMode="auto">
              <a:xfrm>
                <a:off x="2354"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2" name="Oval 381"/>
              <p:cNvSpPr>
                <a:spLocks noChangeArrowheads="1"/>
              </p:cNvSpPr>
              <p:nvPr/>
            </p:nvSpPr>
            <p:spPr bwMode="auto">
              <a:xfrm>
                <a:off x="2354"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3" name="Oval 382"/>
              <p:cNvSpPr>
                <a:spLocks noChangeArrowheads="1"/>
              </p:cNvSpPr>
              <p:nvPr/>
            </p:nvSpPr>
            <p:spPr bwMode="auto">
              <a:xfrm>
                <a:off x="2354"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 name="Oval 383"/>
              <p:cNvSpPr>
                <a:spLocks noChangeArrowheads="1"/>
              </p:cNvSpPr>
              <p:nvPr/>
            </p:nvSpPr>
            <p:spPr bwMode="auto">
              <a:xfrm>
                <a:off x="2354"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 name="Oval 384"/>
              <p:cNvSpPr>
                <a:spLocks noChangeArrowheads="1"/>
              </p:cNvSpPr>
              <p:nvPr/>
            </p:nvSpPr>
            <p:spPr bwMode="auto">
              <a:xfrm>
                <a:off x="2354"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6" name="Oval 385"/>
              <p:cNvSpPr>
                <a:spLocks noChangeArrowheads="1"/>
              </p:cNvSpPr>
              <p:nvPr/>
            </p:nvSpPr>
            <p:spPr bwMode="auto">
              <a:xfrm>
                <a:off x="2429"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7" name="Oval 386"/>
              <p:cNvSpPr>
                <a:spLocks noChangeArrowheads="1"/>
              </p:cNvSpPr>
              <p:nvPr/>
            </p:nvSpPr>
            <p:spPr bwMode="auto">
              <a:xfrm>
                <a:off x="2429"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8" name="Oval 387"/>
              <p:cNvSpPr>
                <a:spLocks noChangeArrowheads="1"/>
              </p:cNvSpPr>
              <p:nvPr/>
            </p:nvSpPr>
            <p:spPr bwMode="auto">
              <a:xfrm>
                <a:off x="2429"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 name="Oval 388"/>
              <p:cNvSpPr>
                <a:spLocks noChangeArrowheads="1"/>
              </p:cNvSpPr>
              <p:nvPr/>
            </p:nvSpPr>
            <p:spPr bwMode="auto">
              <a:xfrm>
                <a:off x="2429"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0" name="Oval 389"/>
              <p:cNvSpPr>
                <a:spLocks noChangeArrowheads="1"/>
              </p:cNvSpPr>
              <p:nvPr/>
            </p:nvSpPr>
            <p:spPr bwMode="auto">
              <a:xfrm>
                <a:off x="2429"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 name="Oval 390"/>
              <p:cNvSpPr>
                <a:spLocks noChangeArrowheads="1"/>
              </p:cNvSpPr>
              <p:nvPr/>
            </p:nvSpPr>
            <p:spPr bwMode="auto">
              <a:xfrm>
                <a:off x="2429"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2" name="Oval 391"/>
              <p:cNvSpPr>
                <a:spLocks noChangeArrowheads="1"/>
              </p:cNvSpPr>
              <p:nvPr/>
            </p:nvSpPr>
            <p:spPr bwMode="auto">
              <a:xfrm>
                <a:off x="2429"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3" name="Oval 392"/>
              <p:cNvSpPr>
                <a:spLocks noChangeArrowheads="1"/>
              </p:cNvSpPr>
              <p:nvPr/>
            </p:nvSpPr>
            <p:spPr bwMode="auto">
              <a:xfrm>
                <a:off x="2429"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 name="Oval 393"/>
              <p:cNvSpPr>
                <a:spLocks noChangeArrowheads="1"/>
              </p:cNvSpPr>
              <p:nvPr/>
            </p:nvSpPr>
            <p:spPr bwMode="auto">
              <a:xfrm>
                <a:off x="2429"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 name="Oval 394"/>
              <p:cNvSpPr>
                <a:spLocks noChangeArrowheads="1"/>
              </p:cNvSpPr>
              <p:nvPr/>
            </p:nvSpPr>
            <p:spPr bwMode="auto">
              <a:xfrm>
                <a:off x="2504"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6" name="Oval 395"/>
              <p:cNvSpPr>
                <a:spLocks noChangeArrowheads="1"/>
              </p:cNvSpPr>
              <p:nvPr/>
            </p:nvSpPr>
            <p:spPr bwMode="auto">
              <a:xfrm>
                <a:off x="2504"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7" name="Oval 396"/>
              <p:cNvSpPr>
                <a:spLocks noChangeArrowheads="1"/>
              </p:cNvSpPr>
              <p:nvPr/>
            </p:nvSpPr>
            <p:spPr bwMode="auto">
              <a:xfrm>
                <a:off x="2504"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8" name="Oval 397"/>
              <p:cNvSpPr>
                <a:spLocks noChangeArrowheads="1"/>
              </p:cNvSpPr>
              <p:nvPr/>
            </p:nvSpPr>
            <p:spPr bwMode="auto">
              <a:xfrm>
                <a:off x="2504"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9" name="Oval 398"/>
              <p:cNvSpPr>
                <a:spLocks noChangeArrowheads="1"/>
              </p:cNvSpPr>
              <p:nvPr/>
            </p:nvSpPr>
            <p:spPr bwMode="auto">
              <a:xfrm>
                <a:off x="2504"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0" name="Oval 399"/>
              <p:cNvSpPr>
                <a:spLocks noChangeArrowheads="1"/>
              </p:cNvSpPr>
              <p:nvPr/>
            </p:nvSpPr>
            <p:spPr bwMode="auto">
              <a:xfrm>
                <a:off x="2504"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1" name="Oval 400"/>
              <p:cNvSpPr>
                <a:spLocks noChangeArrowheads="1"/>
              </p:cNvSpPr>
              <p:nvPr/>
            </p:nvSpPr>
            <p:spPr bwMode="auto">
              <a:xfrm>
                <a:off x="2504"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2" name="Oval 401"/>
              <p:cNvSpPr>
                <a:spLocks noChangeArrowheads="1"/>
              </p:cNvSpPr>
              <p:nvPr/>
            </p:nvSpPr>
            <p:spPr bwMode="auto">
              <a:xfrm>
                <a:off x="2504"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3" name="Oval 402"/>
              <p:cNvSpPr>
                <a:spLocks noChangeArrowheads="1"/>
              </p:cNvSpPr>
              <p:nvPr/>
            </p:nvSpPr>
            <p:spPr bwMode="auto">
              <a:xfrm>
                <a:off x="2504"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9" name="Group 403"/>
            <p:cNvGrpSpPr>
              <a:grpSpLocks/>
            </p:cNvGrpSpPr>
            <p:nvPr/>
          </p:nvGrpSpPr>
          <p:grpSpPr bwMode="auto">
            <a:xfrm>
              <a:off x="3661" y="5138"/>
              <a:ext cx="3391" cy="1403"/>
              <a:chOff x="1536" y="720"/>
              <a:chExt cx="2023" cy="878"/>
            </a:xfrm>
          </p:grpSpPr>
          <p:sp>
            <p:nvSpPr>
              <p:cNvPr id="238" name="Rectangle 404"/>
              <p:cNvSpPr>
                <a:spLocks noChangeArrowheads="1"/>
              </p:cNvSpPr>
              <p:nvPr/>
            </p:nvSpPr>
            <p:spPr bwMode="auto">
              <a:xfrm>
                <a:off x="1537" y="721"/>
                <a:ext cx="2022" cy="877"/>
              </a:xfrm>
              <a:prstGeom prst="rect">
                <a:avLst/>
              </a:prstGeom>
              <a:solidFill>
                <a:srgbClr val="BBE0E3"/>
              </a:solidFill>
              <a:ln w="25400">
                <a:solidFill>
                  <a:srgbClr val="0000FF"/>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9" name="Oval 405"/>
              <p:cNvSpPr>
                <a:spLocks noChangeArrowheads="1"/>
              </p:cNvSpPr>
              <p:nvPr/>
            </p:nvSpPr>
            <p:spPr bwMode="auto">
              <a:xfrm>
                <a:off x="153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0" name="Oval 406"/>
              <p:cNvSpPr>
                <a:spLocks noChangeArrowheads="1"/>
              </p:cNvSpPr>
              <p:nvPr/>
            </p:nvSpPr>
            <p:spPr bwMode="auto">
              <a:xfrm>
                <a:off x="163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1" name="Oval 407"/>
              <p:cNvSpPr>
                <a:spLocks noChangeArrowheads="1"/>
              </p:cNvSpPr>
              <p:nvPr/>
            </p:nvSpPr>
            <p:spPr bwMode="auto">
              <a:xfrm>
                <a:off x="172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2" name="Oval 408"/>
              <p:cNvSpPr>
                <a:spLocks noChangeArrowheads="1"/>
              </p:cNvSpPr>
              <p:nvPr/>
            </p:nvSpPr>
            <p:spPr bwMode="auto">
              <a:xfrm>
                <a:off x="182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3" name="Oval 409"/>
              <p:cNvSpPr>
                <a:spLocks noChangeArrowheads="1"/>
              </p:cNvSpPr>
              <p:nvPr/>
            </p:nvSpPr>
            <p:spPr bwMode="auto">
              <a:xfrm>
                <a:off x="192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 name="Oval 410"/>
              <p:cNvSpPr>
                <a:spLocks noChangeArrowheads="1"/>
              </p:cNvSpPr>
              <p:nvPr/>
            </p:nvSpPr>
            <p:spPr bwMode="auto">
              <a:xfrm>
                <a:off x="201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 name="Oval 411"/>
              <p:cNvSpPr>
                <a:spLocks noChangeArrowheads="1"/>
              </p:cNvSpPr>
              <p:nvPr/>
            </p:nvSpPr>
            <p:spPr bwMode="auto">
              <a:xfrm>
                <a:off x="211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 name="Oval 412"/>
              <p:cNvSpPr>
                <a:spLocks noChangeArrowheads="1"/>
              </p:cNvSpPr>
              <p:nvPr/>
            </p:nvSpPr>
            <p:spPr bwMode="auto">
              <a:xfrm>
                <a:off x="220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7" name="Oval 413"/>
              <p:cNvSpPr>
                <a:spLocks noChangeArrowheads="1"/>
              </p:cNvSpPr>
              <p:nvPr/>
            </p:nvSpPr>
            <p:spPr bwMode="auto">
              <a:xfrm>
                <a:off x="230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8" name="Oval 414"/>
              <p:cNvSpPr>
                <a:spLocks noChangeArrowheads="1"/>
              </p:cNvSpPr>
              <p:nvPr/>
            </p:nvSpPr>
            <p:spPr bwMode="auto">
              <a:xfrm>
                <a:off x="240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9" name="Oval 415"/>
              <p:cNvSpPr>
                <a:spLocks noChangeArrowheads="1"/>
              </p:cNvSpPr>
              <p:nvPr/>
            </p:nvSpPr>
            <p:spPr bwMode="auto">
              <a:xfrm>
                <a:off x="249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0" name="Oval 416"/>
              <p:cNvSpPr>
                <a:spLocks noChangeArrowheads="1"/>
              </p:cNvSpPr>
              <p:nvPr/>
            </p:nvSpPr>
            <p:spPr bwMode="auto">
              <a:xfrm>
                <a:off x="259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1" name="Oval 417"/>
              <p:cNvSpPr>
                <a:spLocks noChangeArrowheads="1"/>
              </p:cNvSpPr>
              <p:nvPr/>
            </p:nvSpPr>
            <p:spPr bwMode="auto">
              <a:xfrm>
                <a:off x="268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2" name="Oval 418"/>
              <p:cNvSpPr>
                <a:spLocks noChangeArrowheads="1"/>
              </p:cNvSpPr>
              <p:nvPr/>
            </p:nvSpPr>
            <p:spPr bwMode="auto">
              <a:xfrm>
                <a:off x="278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3" name="Oval 419"/>
              <p:cNvSpPr>
                <a:spLocks noChangeArrowheads="1"/>
              </p:cNvSpPr>
              <p:nvPr/>
            </p:nvSpPr>
            <p:spPr bwMode="auto">
              <a:xfrm>
                <a:off x="288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4" name="Oval 420"/>
              <p:cNvSpPr>
                <a:spLocks noChangeArrowheads="1"/>
              </p:cNvSpPr>
              <p:nvPr/>
            </p:nvSpPr>
            <p:spPr bwMode="auto">
              <a:xfrm>
                <a:off x="297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5" name="Oval 421"/>
              <p:cNvSpPr>
                <a:spLocks noChangeArrowheads="1"/>
              </p:cNvSpPr>
              <p:nvPr/>
            </p:nvSpPr>
            <p:spPr bwMode="auto">
              <a:xfrm>
                <a:off x="153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 name="Oval 422"/>
              <p:cNvSpPr>
                <a:spLocks noChangeArrowheads="1"/>
              </p:cNvSpPr>
              <p:nvPr/>
            </p:nvSpPr>
            <p:spPr bwMode="auto">
              <a:xfrm>
                <a:off x="163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7" name="Oval 423"/>
              <p:cNvSpPr>
                <a:spLocks noChangeArrowheads="1"/>
              </p:cNvSpPr>
              <p:nvPr/>
            </p:nvSpPr>
            <p:spPr bwMode="auto">
              <a:xfrm>
                <a:off x="172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8" name="Oval 424"/>
              <p:cNvSpPr>
                <a:spLocks noChangeArrowheads="1"/>
              </p:cNvSpPr>
              <p:nvPr/>
            </p:nvSpPr>
            <p:spPr bwMode="auto">
              <a:xfrm>
                <a:off x="182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9" name="Oval 425"/>
              <p:cNvSpPr>
                <a:spLocks noChangeArrowheads="1"/>
              </p:cNvSpPr>
              <p:nvPr/>
            </p:nvSpPr>
            <p:spPr bwMode="auto">
              <a:xfrm>
                <a:off x="192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0" name="Oval 426"/>
              <p:cNvSpPr>
                <a:spLocks noChangeArrowheads="1"/>
              </p:cNvSpPr>
              <p:nvPr/>
            </p:nvSpPr>
            <p:spPr bwMode="auto">
              <a:xfrm>
                <a:off x="201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1" name="Oval 427"/>
              <p:cNvSpPr>
                <a:spLocks noChangeArrowheads="1"/>
              </p:cNvSpPr>
              <p:nvPr/>
            </p:nvSpPr>
            <p:spPr bwMode="auto">
              <a:xfrm>
                <a:off x="211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2" name="Oval 428"/>
              <p:cNvSpPr>
                <a:spLocks noChangeArrowheads="1"/>
              </p:cNvSpPr>
              <p:nvPr/>
            </p:nvSpPr>
            <p:spPr bwMode="auto">
              <a:xfrm>
                <a:off x="220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3" name="Oval 429"/>
              <p:cNvSpPr>
                <a:spLocks noChangeArrowheads="1"/>
              </p:cNvSpPr>
              <p:nvPr/>
            </p:nvSpPr>
            <p:spPr bwMode="auto">
              <a:xfrm>
                <a:off x="230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4" name="Oval 430"/>
              <p:cNvSpPr>
                <a:spLocks noChangeArrowheads="1"/>
              </p:cNvSpPr>
              <p:nvPr/>
            </p:nvSpPr>
            <p:spPr bwMode="auto">
              <a:xfrm>
                <a:off x="240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5" name="Oval 431"/>
              <p:cNvSpPr>
                <a:spLocks noChangeArrowheads="1"/>
              </p:cNvSpPr>
              <p:nvPr/>
            </p:nvSpPr>
            <p:spPr bwMode="auto">
              <a:xfrm>
                <a:off x="249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 name="Oval 432"/>
              <p:cNvSpPr>
                <a:spLocks noChangeArrowheads="1"/>
              </p:cNvSpPr>
              <p:nvPr/>
            </p:nvSpPr>
            <p:spPr bwMode="auto">
              <a:xfrm>
                <a:off x="259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7" name="Oval 433"/>
              <p:cNvSpPr>
                <a:spLocks noChangeArrowheads="1"/>
              </p:cNvSpPr>
              <p:nvPr/>
            </p:nvSpPr>
            <p:spPr bwMode="auto">
              <a:xfrm>
                <a:off x="268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8" name="Oval 434"/>
              <p:cNvSpPr>
                <a:spLocks noChangeArrowheads="1"/>
              </p:cNvSpPr>
              <p:nvPr/>
            </p:nvSpPr>
            <p:spPr bwMode="auto">
              <a:xfrm>
                <a:off x="278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9" name="Oval 435"/>
              <p:cNvSpPr>
                <a:spLocks noChangeArrowheads="1"/>
              </p:cNvSpPr>
              <p:nvPr/>
            </p:nvSpPr>
            <p:spPr bwMode="auto">
              <a:xfrm>
                <a:off x="288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0" name="Oval 436"/>
              <p:cNvSpPr>
                <a:spLocks noChangeArrowheads="1"/>
              </p:cNvSpPr>
              <p:nvPr/>
            </p:nvSpPr>
            <p:spPr bwMode="auto">
              <a:xfrm>
                <a:off x="297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1" name="Oval 437"/>
              <p:cNvSpPr>
                <a:spLocks noChangeArrowheads="1"/>
              </p:cNvSpPr>
              <p:nvPr/>
            </p:nvSpPr>
            <p:spPr bwMode="auto">
              <a:xfrm>
                <a:off x="153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2" name="Oval 438"/>
              <p:cNvSpPr>
                <a:spLocks noChangeArrowheads="1"/>
              </p:cNvSpPr>
              <p:nvPr/>
            </p:nvSpPr>
            <p:spPr bwMode="auto">
              <a:xfrm>
                <a:off x="163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3" name="Oval 439"/>
              <p:cNvSpPr>
                <a:spLocks noChangeArrowheads="1"/>
              </p:cNvSpPr>
              <p:nvPr/>
            </p:nvSpPr>
            <p:spPr bwMode="auto">
              <a:xfrm>
                <a:off x="172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4" name="Oval 440"/>
              <p:cNvSpPr>
                <a:spLocks noChangeArrowheads="1"/>
              </p:cNvSpPr>
              <p:nvPr/>
            </p:nvSpPr>
            <p:spPr bwMode="auto">
              <a:xfrm>
                <a:off x="182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5" name="Oval 441"/>
              <p:cNvSpPr>
                <a:spLocks noChangeArrowheads="1"/>
              </p:cNvSpPr>
              <p:nvPr/>
            </p:nvSpPr>
            <p:spPr bwMode="auto">
              <a:xfrm>
                <a:off x="192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 name="Oval 442"/>
              <p:cNvSpPr>
                <a:spLocks noChangeArrowheads="1"/>
              </p:cNvSpPr>
              <p:nvPr/>
            </p:nvSpPr>
            <p:spPr bwMode="auto">
              <a:xfrm>
                <a:off x="201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7" name="Oval 443"/>
              <p:cNvSpPr>
                <a:spLocks noChangeArrowheads="1"/>
              </p:cNvSpPr>
              <p:nvPr/>
            </p:nvSpPr>
            <p:spPr bwMode="auto">
              <a:xfrm>
                <a:off x="211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8" name="Oval 444"/>
              <p:cNvSpPr>
                <a:spLocks noChangeArrowheads="1"/>
              </p:cNvSpPr>
              <p:nvPr/>
            </p:nvSpPr>
            <p:spPr bwMode="auto">
              <a:xfrm>
                <a:off x="220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9" name="Oval 445"/>
              <p:cNvSpPr>
                <a:spLocks noChangeArrowheads="1"/>
              </p:cNvSpPr>
              <p:nvPr/>
            </p:nvSpPr>
            <p:spPr bwMode="auto">
              <a:xfrm>
                <a:off x="230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0" name="Oval 446"/>
              <p:cNvSpPr>
                <a:spLocks noChangeArrowheads="1"/>
              </p:cNvSpPr>
              <p:nvPr/>
            </p:nvSpPr>
            <p:spPr bwMode="auto">
              <a:xfrm>
                <a:off x="240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1" name="Oval 447"/>
              <p:cNvSpPr>
                <a:spLocks noChangeArrowheads="1"/>
              </p:cNvSpPr>
              <p:nvPr/>
            </p:nvSpPr>
            <p:spPr bwMode="auto">
              <a:xfrm>
                <a:off x="249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2" name="Oval 448"/>
              <p:cNvSpPr>
                <a:spLocks noChangeArrowheads="1"/>
              </p:cNvSpPr>
              <p:nvPr/>
            </p:nvSpPr>
            <p:spPr bwMode="auto">
              <a:xfrm>
                <a:off x="259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3" name="Oval 449"/>
              <p:cNvSpPr>
                <a:spLocks noChangeArrowheads="1"/>
              </p:cNvSpPr>
              <p:nvPr/>
            </p:nvSpPr>
            <p:spPr bwMode="auto">
              <a:xfrm>
                <a:off x="268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4" name="Oval 450"/>
              <p:cNvSpPr>
                <a:spLocks noChangeArrowheads="1"/>
              </p:cNvSpPr>
              <p:nvPr/>
            </p:nvSpPr>
            <p:spPr bwMode="auto">
              <a:xfrm>
                <a:off x="278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5" name="Oval 451"/>
              <p:cNvSpPr>
                <a:spLocks noChangeArrowheads="1"/>
              </p:cNvSpPr>
              <p:nvPr/>
            </p:nvSpPr>
            <p:spPr bwMode="auto">
              <a:xfrm>
                <a:off x="288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 name="Oval 452"/>
              <p:cNvSpPr>
                <a:spLocks noChangeArrowheads="1"/>
              </p:cNvSpPr>
              <p:nvPr/>
            </p:nvSpPr>
            <p:spPr bwMode="auto">
              <a:xfrm>
                <a:off x="297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 name="Oval 453"/>
              <p:cNvSpPr>
                <a:spLocks noChangeArrowheads="1"/>
              </p:cNvSpPr>
              <p:nvPr/>
            </p:nvSpPr>
            <p:spPr bwMode="auto">
              <a:xfrm>
                <a:off x="153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8" name="Oval 454"/>
              <p:cNvSpPr>
                <a:spLocks noChangeArrowheads="1"/>
              </p:cNvSpPr>
              <p:nvPr/>
            </p:nvSpPr>
            <p:spPr bwMode="auto">
              <a:xfrm>
                <a:off x="163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9" name="Oval 455"/>
              <p:cNvSpPr>
                <a:spLocks noChangeArrowheads="1"/>
              </p:cNvSpPr>
              <p:nvPr/>
            </p:nvSpPr>
            <p:spPr bwMode="auto">
              <a:xfrm>
                <a:off x="172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0" name="Oval 456"/>
              <p:cNvSpPr>
                <a:spLocks noChangeArrowheads="1"/>
              </p:cNvSpPr>
              <p:nvPr/>
            </p:nvSpPr>
            <p:spPr bwMode="auto">
              <a:xfrm>
                <a:off x="182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1" name="Oval 457"/>
              <p:cNvSpPr>
                <a:spLocks noChangeArrowheads="1"/>
              </p:cNvSpPr>
              <p:nvPr/>
            </p:nvSpPr>
            <p:spPr bwMode="auto">
              <a:xfrm>
                <a:off x="192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2" name="Oval 458"/>
              <p:cNvSpPr>
                <a:spLocks noChangeArrowheads="1"/>
              </p:cNvSpPr>
              <p:nvPr/>
            </p:nvSpPr>
            <p:spPr bwMode="auto">
              <a:xfrm>
                <a:off x="201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3" name="Oval 459"/>
              <p:cNvSpPr>
                <a:spLocks noChangeArrowheads="1"/>
              </p:cNvSpPr>
              <p:nvPr/>
            </p:nvSpPr>
            <p:spPr bwMode="auto">
              <a:xfrm>
                <a:off x="211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4" name="Oval 460"/>
              <p:cNvSpPr>
                <a:spLocks noChangeArrowheads="1"/>
              </p:cNvSpPr>
              <p:nvPr/>
            </p:nvSpPr>
            <p:spPr bwMode="auto">
              <a:xfrm>
                <a:off x="220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5" name="Oval 461"/>
              <p:cNvSpPr>
                <a:spLocks noChangeArrowheads="1"/>
              </p:cNvSpPr>
              <p:nvPr/>
            </p:nvSpPr>
            <p:spPr bwMode="auto">
              <a:xfrm>
                <a:off x="230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6" name="Oval 462"/>
              <p:cNvSpPr>
                <a:spLocks noChangeArrowheads="1"/>
              </p:cNvSpPr>
              <p:nvPr/>
            </p:nvSpPr>
            <p:spPr bwMode="auto">
              <a:xfrm>
                <a:off x="240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 name="Oval 463"/>
              <p:cNvSpPr>
                <a:spLocks noChangeArrowheads="1"/>
              </p:cNvSpPr>
              <p:nvPr/>
            </p:nvSpPr>
            <p:spPr bwMode="auto">
              <a:xfrm>
                <a:off x="249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8" name="Oval 464"/>
              <p:cNvSpPr>
                <a:spLocks noChangeArrowheads="1"/>
              </p:cNvSpPr>
              <p:nvPr/>
            </p:nvSpPr>
            <p:spPr bwMode="auto">
              <a:xfrm>
                <a:off x="259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9" name="Oval 465"/>
              <p:cNvSpPr>
                <a:spLocks noChangeArrowheads="1"/>
              </p:cNvSpPr>
              <p:nvPr/>
            </p:nvSpPr>
            <p:spPr bwMode="auto">
              <a:xfrm>
                <a:off x="268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0" name="Oval 466"/>
              <p:cNvSpPr>
                <a:spLocks noChangeArrowheads="1"/>
              </p:cNvSpPr>
              <p:nvPr/>
            </p:nvSpPr>
            <p:spPr bwMode="auto">
              <a:xfrm>
                <a:off x="278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1" name="Oval 467"/>
              <p:cNvSpPr>
                <a:spLocks noChangeArrowheads="1"/>
              </p:cNvSpPr>
              <p:nvPr/>
            </p:nvSpPr>
            <p:spPr bwMode="auto">
              <a:xfrm>
                <a:off x="288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2" name="Oval 468"/>
              <p:cNvSpPr>
                <a:spLocks noChangeArrowheads="1"/>
              </p:cNvSpPr>
              <p:nvPr/>
            </p:nvSpPr>
            <p:spPr bwMode="auto">
              <a:xfrm>
                <a:off x="297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3" name="Oval 469"/>
              <p:cNvSpPr>
                <a:spLocks noChangeArrowheads="1"/>
              </p:cNvSpPr>
              <p:nvPr/>
            </p:nvSpPr>
            <p:spPr bwMode="auto">
              <a:xfrm>
                <a:off x="153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4" name="Oval 470"/>
              <p:cNvSpPr>
                <a:spLocks noChangeArrowheads="1"/>
              </p:cNvSpPr>
              <p:nvPr/>
            </p:nvSpPr>
            <p:spPr bwMode="auto">
              <a:xfrm>
                <a:off x="163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5" name="Oval 471"/>
              <p:cNvSpPr>
                <a:spLocks noChangeArrowheads="1"/>
              </p:cNvSpPr>
              <p:nvPr/>
            </p:nvSpPr>
            <p:spPr bwMode="auto">
              <a:xfrm>
                <a:off x="172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6" name="Oval 472"/>
              <p:cNvSpPr>
                <a:spLocks noChangeArrowheads="1"/>
              </p:cNvSpPr>
              <p:nvPr/>
            </p:nvSpPr>
            <p:spPr bwMode="auto">
              <a:xfrm>
                <a:off x="182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 name="Oval 473"/>
              <p:cNvSpPr>
                <a:spLocks noChangeArrowheads="1"/>
              </p:cNvSpPr>
              <p:nvPr/>
            </p:nvSpPr>
            <p:spPr bwMode="auto">
              <a:xfrm>
                <a:off x="192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8" name="Oval 474"/>
              <p:cNvSpPr>
                <a:spLocks noChangeArrowheads="1"/>
              </p:cNvSpPr>
              <p:nvPr/>
            </p:nvSpPr>
            <p:spPr bwMode="auto">
              <a:xfrm>
                <a:off x="201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9" name="Oval 475"/>
              <p:cNvSpPr>
                <a:spLocks noChangeArrowheads="1"/>
              </p:cNvSpPr>
              <p:nvPr/>
            </p:nvSpPr>
            <p:spPr bwMode="auto">
              <a:xfrm>
                <a:off x="211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0" name="Oval 476"/>
              <p:cNvSpPr>
                <a:spLocks noChangeArrowheads="1"/>
              </p:cNvSpPr>
              <p:nvPr/>
            </p:nvSpPr>
            <p:spPr bwMode="auto">
              <a:xfrm>
                <a:off x="220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 name="Oval 477"/>
              <p:cNvSpPr>
                <a:spLocks noChangeArrowheads="1"/>
              </p:cNvSpPr>
              <p:nvPr/>
            </p:nvSpPr>
            <p:spPr bwMode="auto">
              <a:xfrm>
                <a:off x="230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 name="Oval 478"/>
              <p:cNvSpPr>
                <a:spLocks noChangeArrowheads="1"/>
              </p:cNvSpPr>
              <p:nvPr/>
            </p:nvSpPr>
            <p:spPr bwMode="auto">
              <a:xfrm>
                <a:off x="240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3" name="Oval 479"/>
              <p:cNvSpPr>
                <a:spLocks noChangeArrowheads="1"/>
              </p:cNvSpPr>
              <p:nvPr/>
            </p:nvSpPr>
            <p:spPr bwMode="auto">
              <a:xfrm>
                <a:off x="249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 name="Oval 480"/>
              <p:cNvSpPr>
                <a:spLocks noChangeArrowheads="1"/>
              </p:cNvSpPr>
              <p:nvPr/>
            </p:nvSpPr>
            <p:spPr bwMode="auto">
              <a:xfrm>
                <a:off x="259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5" name="Oval 481"/>
              <p:cNvSpPr>
                <a:spLocks noChangeArrowheads="1"/>
              </p:cNvSpPr>
              <p:nvPr/>
            </p:nvSpPr>
            <p:spPr bwMode="auto">
              <a:xfrm>
                <a:off x="268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6" name="Oval 482"/>
              <p:cNvSpPr>
                <a:spLocks noChangeArrowheads="1"/>
              </p:cNvSpPr>
              <p:nvPr/>
            </p:nvSpPr>
            <p:spPr bwMode="auto">
              <a:xfrm>
                <a:off x="278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 name="Oval 483"/>
              <p:cNvSpPr>
                <a:spLocks noChangeArrowheads="1"/>
              </p:cNvSpPr>
              <p:nvPr/>
            </p:nvSpPr>
            <p:spPr bwMode="auto">
              <a:xfrm>
                <a:off x="288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8" name="Oval 484"/>
              <p:cNvSpPr>
                <a:spLocks noChangeArrowheads="1"/>
              </p:cNvSpPr>
              <p:nvPr/>
            </p:nvSpPr>
            <p:spPr bwMode="auto">
              <a:xfrm>
                <a:off x="297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9" name="Oval 485"/>
              <p:cNvSpPr>
                <a:spLocks noChangeArrowheads="1"/>
              </p:cNvSpPr>
              <p:nvPr/>
            </p:nvSpPr>
            <p:spPr bwMode="auto">
              <a:xfrm>
                <a:off x="153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0" name="Oval 486"/>
              <p:cNvSpPr>
                <a:spLocks noChangeArrowheads="1"/>
              </p:cNvSpPr>
              <p:nvPr/>
            </p:nvSpPr>
            <p:spPr bwMode="auto">
              <a:xfrm>
                <a:off x="163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1" name="Oval 487"/>
              <p:cNvSpPr>
                <a:spLocks noChangeArrowheads="1"/>
              </p:cNvSpPr>
              <p:nvPr/>
            </p:nvSpPr>
            <p:spPr bwMode="auto">
              <a:xfrm>
                <a:off x="172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2" name="Oval 488"/>
              <p:cNvSpPr>
                <a:spLocks noChangeArrowheads="1"/>
              </p:cNvSpPr>
              <p:nvPr/>
            </p:nvSpPr>
            <p:spPr bwMode="auto">
              <a:xfrm>
                <a:off x="182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3" name="Oval 489"/>
              <p:cNvSpPr>
                <a:spLocks noChangeArrowheads="1"/>
              </p:cNvSpPr>
              <p:nvPr/>
            </p:nvSpPr>
            <p:spPr bwMode="auto">
              <a:xfrm>
                <a:off x="192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4" name="Oval 490"/>
              <p:cNvSpPr>
                <a:spLocks noChangeArrowheads="1"/>
              </p:cNvSpPr>
              <p:nvPr/>
            </p:nvSpPr>
            <p:spPr bwMode="auto">
              <a:xfrm>
                <a:off x="201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5" name="Oval 491"/>
              <p:cNvSpPr>
                <a:spLocks noChangeArrowheads="1"/>
              </p:cNvSpPr>
              <p:nvPr/>
            </p:nvSpPr>
            <p:spPr bwMode="auto">
              <a:xfrm>
                <a:off x="211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6" name="Oval 492"/>
              <p:cNvSpPr>
                <a:spLocks noChangeArrowheads="1"/>
              </p:cNvSpPr>
              <p:nvPr/>
            </p:nvSpPr>
            <p:spPr bwMode="auto">
              <a:xfrm>
                <a:off x="220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 name="Oval 493"/>
              <p:cNvSpPr>
                <a:spLocks noChangeArrowheads="1"/>
              </p:cNvSpPr>
              <p:nvPr/>
            </p:nvSpPr>
            <p:spPr bwMode="auto">
              <a:xfrm>
                <a:off x="230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 name="Oval 494"/>
              <p:cNvSpPr>
                <a:spLocks noChangeArrowheads="1"/>
              </p:cNvSpPr>
              <p:nvPr/>
            </p:nvSpPr>
            <p:spPr bwMode="auto">
              <a:xfrm>
                <a:off x="240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9" name="Oval 495"/>
              <p:cNvSpPr>
                <a:spLocks noChangeArrowheads="1"/>
              </p:cNvSpPr>
              <p:nvPr/>
            </p:nvSpPr>
            <p:spPr bwMode="auto">
              <a:xfrm>
                <a:off x="249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0" name="Oval 496"/>
              <p:cNvSpPr>
                <a:spLocks noChangeArrowheads="1"/>
              </p:cNvSpPr>
              <p:nvPr/>
            </p:nvSpPr>
            <p:spPr bwMode="auto">
              <a:xfrm>
                <a:off x="259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1" name="Oval 497"/>
              <p:cNvSpPr>
                <a:spLocks noChangeArrowheads="1"/>
              </p:cNvSpPr>
              <p:nvPr/>
            </p:nvSpPr>
            <p:spPr bwMode="auto">
              <a:xfrm>
                <a:off x="268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2" name="Oval 498"/>
              <p:cNvSpPr>
                <a:spLocks noChangeArrowheads="1"/>
              </p:cNvSpPr>
              <p:nvPr/>
            </p:nvSpPr>
            <p:spPr bwMode="auto">
              <a:xfrm>
                <a:off x="278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3" name="Oval 499"/>
              <p:cNvSpPr>
                <a:spLocks noChangeArrowheads="1"/>
              </p:cNvSpPr>
              <p:nvPr/>
            </p:nvSpPr>
            <p:spPr bwMode="auto">
              <a:xfrm>
                <a:off x="288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4" name="Oval 500"/>
              <p:cNvSpPr>
                <a:spLocks noChangeArrowheads="1"/>
              </p:cNvSpPr>
              <p:nvPr/>
            </p:nvSpPr>
            <p:spPr bwMode="auto">
              <a:xfrm>
                <a:off x="297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5" name="Oval 501"/>
              <p:cNvSpPr>
                <a:spLocks noChangeArrowheads="1"/>
              </p:cNvSpPr>
              <p:nvPr/>
            </p:nvSpPr>
            <p:spPr bwMode="auto">
              <a:xfrm>
                <a:off x="153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6" name="Oval 502"/>
              <p:cNvSpPr>
                <a:spLocks noChangeArrowheads="1"/>
              </p:cNvSpPr>
              <p:nvPr/>
            </p:nvSpPr>
            <p:spPr bwMode="auto">
              <a:xfrm>
                <a:off x="163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 name="Oval 503"/>
              <p:cNvSpPr>
                <a:spLocks noChangeArrowheads="1"/>
              </p:cNvSpPr>
              <p:nvPr/>
            </p:nvSpPr>
            <p:spPr bwMode="auto">
              <a:xfrm>
                <a:off x="172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 name="Oval 504"/>
              <p:cNvSpPr>
                <a:spLocks noChangeArrowheads="1"/>
              </p:cNvSpPr>
              <p:nvPr/>
            </p:nvSpPr>
            <p:spPr bwMode="auto">
              <a:xfrm>
                <a:off x="182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9" name="Oval 505"/>
              <p:cNvSpPr>
                <a:spLocks noChangeArrowheads="1"/>
              </p:cNvSpPr>
              <p:nvPr/>
            </p:nvSpPr>
            <p:spPr bwMode="auto">
              <a:xfrm>
                <a:off x="192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0" name="Oval 506"/>
              <p:cNvSpPr>
                <a:spLocks noChangeArrowheads="1"/>
              </p:cNvSpPr>
              <p:nvPr/>
            </p:nvSpPr>
            <p:spPr bwMode="auto">
              <a:xfrm>
                <a:off x="201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1" name="Oval 507"/>
              <p:cNvSpPr>
                <a:spLocks noChangeArrowheads="1"/>
              </p:cNvSpPr>
              <p:nvPr/>
            </p:nvSpPr>
            <p:spPr bwMode="auto">
              <a:xfrm>
                <a:off x="211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2" name="Oval 508"/>
              <p:cNvSpPr>
                <a:spLocks noChangeArrowheads="1"/>
              </p:cNvSpPr>
              <p:nvPr/>
            </p:nvSpPr>
            <p:spPr bwMode="auto">
              <a:xfrm>
                <a:off x="220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3" name="Oval 509"/>
              <p:cNvSpPr>
                <a:spLocks noChangeArrowheads="1"/>
              </p:cNvSpPr>
              <p:nvPr/>
            </p:nvSpPr>
            <p:spPr bwMode="auto">
              <a:xfrm>
                <a:off x="230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4" name="Oval 510"/>
              <p:cNvSpPr>
                <a:spLocks noChangeArrowheads="1"/>
              </p:cNvSpPr>
              <p:nvPr/>
            </p:nvSpPr>
            <p:spPr bwMode="auto">
              <a:xfrm>
                <a:off x="240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5" name="Oval 511"/>
              <p:cNvSpPr>
                <a:spLocks noChangeArrowheads="1"/>
              </p:cNvSpPr>
              <p:nvPr/>
            </p:nvSpPr>
            <p:spPr bwMode="auto">
              <a:xfrm>
                <a:off x="249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6" name="Oval 512"/>
              <p:cNvSpPr>
                <a:spLocks noChangeArrowheads="1"/>
              </p:cNvSpPr>
              <p:nvPr/>
            </p:nvSpPr>
            <p:spPr bwMode="auto">
              <a:xfrm>
                <a:off x="259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7" name="Oval 513"/>
              <p:cNvSpPr>
                <a:spLocks noChangeArrowheads="1"/>
              </p:cNvSpPr>
              <p:nvPr/>
            </p:nvSpPr>
            <p:spPr bwMode="auto">
              <a:xfrm>
                <a:off x="268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 name="Oval 514"/>
              <p:cNvSpPr>
                <a:spLocks noChangeArrowheads="1"/>
              </p:cNvSpPr>
              <p:nvPr/>
            </p:nvSpPr>
            <p:spPr bwMode="auto">
              <a:xfrm>
                <a:off x="278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9" name="Oval 515"/>
              <p:cNvSpPr>
                <a:spLocks noChangeArrowheads="1"/>
              </p:cNvSpPr>
              <p:nvPr/>
            </p:nvSpPr>
            <p:spPr bwMode="auto">
              <a:xfrm>
                <a:off x="288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0" name="Oval 516"/>
              <p:cNvSpPr>
                <a:spLocks noChangeArrowheads="1"/>
              </p:cNvSpPr>
              <p:nvPr/>
            </p:nvSpPr>
            <p:spPr bwMode="auto">
              <a:xfrm>
                <a:off x="297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1" name="Oval 517"/>
              <p:cNvSpPr>
                <a:spLocks noChangeArrowheads="1"/>
              </p:cNvSpPr>
              <p:nvPr/>
            </p:nvSpPr>
            <p:spPr bwMode="auto">
              <a:xfrm>
                <a:off x="153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2" name="Oval 518"/>
              <p:cNvSpPr>
                <a:spLocks noChangeArrowheads="1"/>
              </p:cNvSpPr>
              <p:nvPr/>
            </p:nvSpPr>
            <p:spPr bwMode="auto">
              <a:xfrm>
                <a:off x="163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3" name="Oval 519"/>
              <p:cNvSpPr>
                <a:spLocks noChangeArrowheads="1"/>
              </p:cNvSpPr>
              <p:nvPr/>
            </p:nvSpPr>
            <p:spPr bwMode="auto">
              <a:xfrm>
                <a:off x="172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4" name="Oval 520"/>
              <p:cNvSpPr>
                <a:spLocks noChangeArrowheads="1"/>
              </p:cNvSpPr>
              <p:nvPr/>
            </p:nvSpPr>
            <p:spPr bwMode="auto">
              <a:xfrm>
                <a:off x="182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5" name="Oval 521"/>
              <p:cNvSpPr>
                <a:spLocks noChangeArrowheads="1"/>
              </p:cNvSpPr>
              <p:nvPr/>
            </p:nvSpPr>
            <p:spPr bwMode="auto">
              <a:xfrm>
                <a:off x="192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6" name="Oval 522"/>
              <p:cNvSpPr>
                <a:spLocks noChangeArrowheads="1"/>
              </p:cNvSpPr>
              <p:nvPr/>
            </p:nvSpPr>
            <p:spPr bwMode="auto">
              <a:xfrm>
                <a:off x="201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7" name="Oval 523"/>
              <p:cNvSpPr>
                <a:spLocks noChangeArrowheads="1"/>
              </p:cNvSpPr>
              <p:nvPr/>
            </p:nvSpPr>
            <p:spPr bwMode="auto">
              <a:xfrm>
                <a:off x="211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 name="Oval 524"/>
              <p:cNvSpPr>
                <a:spLocks noChangeArrowheads="1"/>
              </p:cNvSpPr>
              <p:nvPr/>
            </p:nvSpPr>
            <p:spPr bwMode="auto">
              <a:xfrm>
                <a:off x="220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 name="Oval 525"/>
              <p:cNvSpPr>
                <a:spLocks noChangeArrowheads="1"/>
              </p:cNvSpPr>
              <p:nvPr/>
            </p:nvSpPr>
            <p:spPr bwMode="auto">
              <a:xfrm>
                <a:off x="230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0" name="Oval 526"/>
              <p:cNvSpPr>
                <a:spLocks noChangeArrowheads="1"/>
              </p:cNvSpPr>
              <p:nvPr/>
            </p:nvSpPr>
            <p:spPr bwMode="auto">
              <a:xfrm>
                <a:off x="240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1" name="Oval 527"/>
              <p:cNvSpPr>
                <a:spLocks noChangeArrowheads="1"/>
              </p:cNvSpPr>
              <p:nvPr/>
            </p:nvSpPr>
            <p:spPr bwMode="auto">
              <a:xfrm>
                <a:off x="249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2" name="Oval 528"/>
              <p:cNvSpPr>
                <a:spLocks noChangeArrowheads="1"/>
              </p:cNvSpPr>
              <p:nvPr/>
            </p:nvSpPr>
            <p:spPr bwMode="auto">
              <a:xfrm>
                <a:off x="259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3" name="Oval 529"/>
              <p:cNvSpPr>
                <a:spLocks noChangeArrowheads="1"/>
              </p:cNvSpPr>
              <p:nvPr/>
            </p:nvSpPr>
            <p:spPr bwMode="auto">
              <a:xfrm>
                <a:off x="268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4" name="Oval 530"/>
              <p:cNvSpPr>
                <a:spLocks noChangeArrowheads="1"/>
              </p:cNvSpPr>
              <p:nvPr/>
            </p:nvSpPr>
            <p:spPr bwMode="auto">
              <a:xfrm>
                <a:off x="278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5" name="Oval 531"/>
              <p:cNvSpPr>
                <a:spLocks noChangeArrowheads="1"/>
              </p:cNvSpPr>
              <p:nvPr/>
            </p:nvSpPr>
            <p:spPr bwMode="auto">
              <a:xfrm>
                <a:off x="288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6" name="Oval 532"/>
              <p:cNvSpPr>
                <a:spLocks noChangeArrowheads="1"/>
              </p:cNvSpPr>
              <p:nvPr/>
            </p:nvSpPr>
            <p:spPr bwMode="auto">
              <a:xfrm>
                <a:off x="297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7" name="Oval 533"/>
              <p:cNvSpPr>
                <a:spLocks noChangeArrowheads="1"/>
              </p:cNvSpPr>
              <p:nvPr/>
            </p:nvSpPr>
            <p:spPr bwMode="auto">
              <a:xfrm>
                <a:off x="153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 name="Oval 534"/>
              <p:cNvSpPr>
                <a:spLocks noChangeArrowheads="1"/>
              </p:cNvSpPr>
              <p:nvPr/>
            </p:nvSpPr>
            <p:spPr bwMode="auto">
              <a:xfrm>
                <a:off x="163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 name="Oval 535"/>
              <p:cNvSpPr>
                <a:spLocks noChangeArrowheads="1"/>
              </p:cNvSpPr>
              <p:nvPr/>
            </p:nvSpPr>
            <p:spPr bwMode="auto">
              <a:xfrm>
                <a:off x="172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0" name="Oval 536"/>
              <p:cNvSpPr>
                <a:spLocks noChangeArrowheads="1"/>
              </p:cNvSpPr>
              <p:nvPr/>
            </p:nvSpPr>
            <p:spPr bwMode="auto">
              <a:xfrm>
                <a:off x="182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1" name="Oval 537"/>
              <p:cNvSpPr>
                <a:spLocks noChangeArrowheads="1"/>
              </p:cNvSpPr>
              <p:nvPr/>
            </p:nvSpPr>
            <p:spPr bwMode="auto">
              <a:xfrm>
                <a:off x="192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2" name="Oval 538"/>
              <p:cNvSpPr>
                <a:spLocks noChangeArrowheads="1"/>
              </p:cNvSpPr>
              <p:nvPr/>
            </p:nvSpPr>
            <p:spPr bwMode="auto">
              <a:xfrm>
                <a:off x="201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3" name="Oval 539"/>
              <p:cNvSpPr>
                <a:spLocks noChangeArrowheads="1"/>
              </p:cNvSpPr>
              <p:nvPr/>
            </p:nvSpPr>
            <p:spPr bwMode="auto">
              <a:xfrm>
                <a:off x="211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4" name="Oval 540"/>
              <p:cNvSpPr>
                <a:spLocks noChangeArrowheads="1"/>
              </p:cNvSpPr>
              <p:nvPr/>
            </p:nvSpPr>
            <p:spPr bwMode="auto">
              <a:xfrm>
                <a:off x="220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5" name="Oval 541"/>
              <p:cNvSpPr>
                <a:spLocks noChangeArrowheads="1"/>
              </p:cNvSpPr>
              <p:nvPr/>
            </p:nvSpPr>
            <p:spPr bwMode="auto">
              <a:xfrm>
                <a:off x="230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6" name="Oval 542"/>
              <p:cNvSpPr>
                <a:spLocks noChangeArrowheads="1"/>
              </p:cNvSpPr>
              <p:nvPr/>
            </p:nvSpPr>
            <p:spPr bwMode="auto">
              <a:xfrm>
                <a:off x="240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7" name="Oval 543"/>
              <p:cNvSpPr>
                <a:spLocks noChangeArrowheads="1"/>
              </p:cNvSpPr>
              <p:nvPr/>
            </p:nvSpPr>
            <p:spPr bwMode="auto">
              <a:xfrm>
                <a:off x="249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 name="Oval 544"/>
              <p:cNvSpPr>
                <a:spLocks noChangeArrowheads="1"/>
              </p:cNvSpPr>
              <p:nvPr/>
            </p:nvSpPr>
            <p:spPr bwMode="auto">
              <a:xfrm>
                <a:off x="259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 name="Oval 545"/>
              <p:cNvSpPr>
                <a:spLocks noChangeArrowheads="1"/>
              </p:cNvSpPr>
              <p:nvPr/>
            </p:nvSpPr>
            <p:spPr bwMode="auto">
              <a:xfrm>
                <a:off x="268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0" name="Oval 546"/>
              <p:cNvSpPr>
                <a:spLocks noChangeArrowheads="1"/>
              </p:cNvSpPr>
              <p:nvPr/>
            </p:nvSpPr>
            <p:spPr bwMode="auto">
              <a:xfrm>
                <a:off x="278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1" name="Oval 547"/>
              <p:cNvSpPr>
                <a:spLocks noChangeArrowheads="1"/>
              </p:cNvSpPr>
              <p:nvPr/>
            </p:nvSpPr>
            <p:spPr bwMode="auto">
              <a:xfrm>
                <a:off x="288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2" name="Oval 548"/>
              <p:cNvSpPr>
                <a:spLocks noChangeArrowheads="1"/>
              </p:cNvSpPr>
              <p:nvPr/>
            </p:nvSpPr>
            <p:spPr bwMode="auto">
              <a:xfrm>
                <a:off x="297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3" name="Oval 549"/>
              <p:cNvSpPr>
                <a:spLocks noChangeArrowheads="1"/>
              </p:cNvSpPr>
              <p:nvPr/>
            </p:nvSpPr>
            <p:spPr bwMode="auto">
              <a:xfrm>
                <a:off x="3072"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4" name="Oval 550"/>
              <p:cNvSpPr>
                <a:spLocks noChangeArrowheads="1"/>
              </p:cNvSpPr>
              <p:nvPr/>
            </p:nvSpPr>
            <p:spPr bwMode="auto">
              <a:xfrm>
                <a:off x="307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5" name="Oval 551"/>
              <p:cNvSpPr>
                <a:spLocks noChangeArrowheads="1"/>
              </p:cNvSpPr>
              <p:nvPr/>
            </p:nvSpPr>
            <p:spPr bwMode="auto">
              <a:xfrm>
                <a:off x="307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6" name="Oval 552"/>
              <p:cNvSpPr>
                <a:spLocks noChangeArrowheads="1"/>
              </p:cNvSpPr>
              <p:nvPr/>
            </p:nvSpPr>
            <p:spPr bwMode="auto">
              <a:xfrm>
                <a:off x="307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7" name="Oval 553"/>
              <p:cNvSpPr>
                <a:spLocks noChangeArrowheads="1"/>
              </p:cNvSpPr>
              <p:nvPr/>
            </p:nvSpPr>
            <p:spPr bwMode="auto">
              <a:xfrm>
                <a:off x="307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8" name="Oval 554"/>
              <p:cNvSpPr>
                <a:spLocks noChangeArrowheads="1"/>
              </p:cNvSpPr>
              <p:nvPr/>
            </p:nvSpPr>
            <p:spPr bwMode="auto">
              <a:xfrm>
                <a:off x="307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 name="Oval 555"/>
              <p:cNvSpPr>
                <a:spLocks noChangeArrowheads="1"/>
              </p:cNvSpPr>
              <p:nvPr/>
            </p:nvSpPr>
            <p:spPr bwMode="auto">
              <a:xfrm>
                <a:off x="307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 name="Oval 556"/>
              <p:cNvSpPr>
                <a:spLocks noChangeArrowheads="1"/>
              </p:cNvSpPr>
              <p:nvPr/>
            </p:nvSpPr>
            <p:spPr bwMode="auto">
              <a:xfrm>
                <a:off x="307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1" name="Oval 557"/>
              <p:cNvSpPr>
                <a:spLocks noChangeArrowheads="1"/>
              </p:cNvSpPr>
              <p:nvPr/>
            </p:nvSpPr>
            <p:spPr bwMode="auto">
              <a:xfrm>
                <a:off x="307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2" name="Oval 558"/>
              <p:cNvSpPr>
                <a:spLocks noChangeArrowheads="1"/>
              </p:cNvSpPr>
              <p:nvPr/>
            </p:nvSpPr>
            <p:spPr bwMode="auto">
              <a:xfrm>
                <a:off x="3072"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3" name="Oval 559"/>
              <p:cNvSpPr>
                <a:spLocks noChangeArrowheads="1"/>
              </p:cNvSpPr>
              <p:nvPr/>
            </p:nvSpPr>
            <p:spPr bwMode="auto">
              <a:xfrm>
                <a:off x="3072"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4" name="Oval 560"/>
              <p:cNvSpPr>
                <a:spLocks noChangeArrowheads="1"/>
              </p:cNvSpPr>
              <p:nvPr/>
            </p:nvSpPr>
            <p:spPr bwMode="auto">
              <a:xfrm>
                <a:off x="3072"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5" name="Oval 561"/>
              <p:cNvSpPr>
                <a:spLocks noChangeArrowheads="1"/>
              </p:cNvSpPr>
              <p:nvPr/>
            </p:nvSpPr>
            <p:spPr bwMode="auto">
              <a:xfrm>
                <a:off x="3072"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6" name="Oval 562"/>
              <p:cNvSpPr>
                <a:spLocks noChangeArrowheads="1"/>
              </p:cNvSpPr>
              <p:nvPr/>
            </p:nvSpPr>
            <p:spPr bwMode="auto">
              <a:xfrm>
                <a:off x="3072"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7" name="Oval 563"/>
              <p:cNvSpPr>
                <a:spLocks noChangeArrowheads="1"/>
              </p:cNvSpPr>
              <p:nvPr/>
            </p:nvSpPr>
            <p:spPr bwMode="auto">
              <a:xfrm>
                <a:off x="3072"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8" name="Oval 564"/>
              <p:cNvSpPr>
                <a:spLocks noChangeArrowheads="1"/>
              </p:cNvSpPr>
              <p:nvPr/>
            </p:nvSpPr>
            <p:spPr bwMode="auto">
              <a:xfrm>
                <a:off x="3072"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 name="Oval 565"/>
              <p:cNvSpPr>
                <a:spLocks noChangeArrowheads="1"/>
              </p:cNvSpPr>
              <p:nvPr/>
            </p:nvSpPr>
            <p:spPr bwMode="auto">
              <a:xfrm>
                <a:off x="3072"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0" name="Oval 566"/>
              <p:cNvSpPr>
                <a:spLocks noChangeArrowheads="1"/>
              </p:cNvSpPr>
              <p:nvPr/>
            </p:nvSpPr>
            <p:spPr bwMode="auto">
              <a:xfrm>
                <a:off x="3168"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1" name="Oval 567"/>
              <p:cNvSpPr>
                <a:spLocks noChangeArrowheads="1"/>
              </p:cNvSpPr>
              <p:nvPr/>
            </p:nvSpPr>
            <p:spPr bwMode="auto">
              <a:xfrm>
                <a:off x="3168"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2" name="Oval 568"/>
              <p:cNvSpPr>
                <a:spLocks noChangeArrowheads="1"/>
              </p:cNvSpPr>
              <p:nvPr/>
            </p:nvSpPr>
            <p:spPr bwMode="auto">
              <a:xfrm>
                <a:off x="3168"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3" name="Oval 569"/>
              <p:cNvSpPr>
                <a:spLocks noChangeArrowheads="1"/>
              </p:cNvSpPr>
              <p:nvPr/>
            </p:nvSpPr>
            <p:spPr bwMode="auto">
              <a:xfrm>
                <a:off x="3168"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4" name="Oval 570"/>
              <p:cNvSpPr>
                <a:spLocks noChangeArrowheads="1"/>
              </p:cNvSpPr>
              <p:nvPr/>
            </p:nvSpPr>
            <p:spPr bwMode="auto">
              <a:xfrm>
                <a:off x="3168"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5" name="Oval 571"/>
              <p:cNvSpPr>
                <a:spLocks noChangeArrowheads="1"/>
              </p:cNvSpPr>
              <p:nvPr/>
            </p:nvSpPr>
            <p:spPr bwMode="auto">
              <a:xfrm>
                <a:off x="3168"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6" name="Oval 572"/>
              <p:cNvSpPr>
                <a:spLocks noChangeArrowheads="1"/>
              </p:cNvSpPr>
              <p:nvPr/>
            </p:nvSpPr>
            <p:spPr bwMode="auto">
              <a:xfrm>
                <a:off x="3168"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7" name="Oval 573"/>
              <p:cNvSpPr>
                <a:spLocks noChangeArrowheads="1"/>
              </p:cNvSpPr>
              <p:nvPr/>
            </p:nvSpPr>
            <p:spPr bwMode="auto">
              <a:xfrm>
                <a:off x="3168"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8" name="Oval 574"/>
              <p:cNvSpPr>
                <a:spLocks noChangeArrowheads="1"/>
              </p:cNvSpPr>
              <p:nvPr/>
            </p:nvSpPr>
            <p:spPr bwMode="auto">
              <a:xfrm>
                <a:off x="3168"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 name="Oval 575"/>
              <p:cNvSpPr>
                <a:spLocks noChangeArrowheads="1"/>
              </p:cNvSpPr>
              <p:nvPr/>
            </p:nvSpPr>
            <p:spPr bwMode="auto">
              <a:xfrm>
                <a:off x="3264"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 name="Oval 576"/>
              <p:cNvSpPr>
                <a:spLocks noChangeArrowheads="1"/>
              </p:cNvSpPr>
              <p:nvPr/>
            </p:nvSpPr>
            <p:spPr bwMode="auto">
              <a:xfrm>
                <a:off x="3264"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 name="Oval 577"/>
              <p:cNvSpPr>
                <a:spLocks noChangeArrowheads="1"/>
              </p:cNvSpPr>
              <p:nvPr/>
            </p:nvSpPr>
            <p:spPr bwMode="auto">
              <a:xfrm>
                <a:off x="3264"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2" name="Oval 578"/>
              <p:cNvSpPr>
                <a:spLocks noChangeArrowheads="1"/>
              </p:cNvSpPr>
              <p:nvPr/>
            </p:nvSpPr>
            <p:spPr bwMode="auto">
              <a:xfrm>
                <a:off x="3264"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 name="Oval 579"/>
              <p:cNvSpPr>
                <a:spLocks noChangeArrowheads="1"/>
              </p:cNvSpPr>
              <p:nvPr/>
            </p:nvSpPr>
            <p:spPr bwMode="auto">
              <a:xfrm>
                <a:off x="3264"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 name="Oval 580"/>
              <p:cNvSpPr>
                <a:spLocks noChangeArrowheads="1"/>
              </p:cNvSpPr>
              <p:nvPr/>
            </p:nvSpPr>
            <p:spPr bwMode="auto">
              <a:xfrm>
                <a:off x="3264"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 name="Oval 581"/>
              <p:cNvSpPr>
                <a:spLocks noChangeArrowheads="1"/>
              </p:cNvSpPr>
              <p:nvPr/>
            </p:nvSpPr>
            <p:spPr bwMode="auto">
              <a:xfrm>
                <a:off x="3264"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6" name="Oval 582"/>
              <p:cNvSpPr>
                <a:spLocks noChangeArrowheads="1"/>
              </p:cNvSpPr>
              <p:nvPr/>
            </p:nvSpPr>
            <p:spPr bwMode="auto">
              <a:xfrm>
                <a:off x="3264"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7" name="Oval 583"/>
              <p:cNvSpPr>
                <a:spLocks noChangeArrowheads="1"/>
              </p:cNvSpPr>
              <p:nvPr/>
            </p:nvSpPr>
            <p:spPr bwMode="auto">
              <a:xfrm>
                <a:off x="3264"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8" name="Oval 584"/>
              <p:cNvSpPr>
                <a:spLocks noChangeArrowheads="1"/>
              </p:cNvSpPr>
              <p:nvPr/>
            </p:nvSpPr>
            <p:spPr bwMode="auto">
              <a:xfrm>
                <a:off x="3360"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 name="Oval 585"/>
              <p:cNvSpPr>
                <a:spLocks noChangeArrowheads="1"/>
              </p:cNvSpPr>
              <p:nvPr/>
            </p:nvSpPr>
            <p:spPr bwMode="auto">
              <a:xfrm>
                <a:off x="3360"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0" name="Oval 586"/>
              <p:cNvSpPr>
                <a:spLocks noChangeArrowheads="1"/>
              </p:cNvSpPr>
              <p:nvPr/>
            </p:nvSpPr>
            <p:spPr bwMode="auto">
              <a:xfrm>
                <a:off x="3360"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1" name="Oval 587"/>
              <p:cNvSpPr>
                <a:spLocks noChangeArrowheads="1"/>
              </p:cNvSpPr>
              <p:nvPr/>
            </p:nvSpPr>
            <p:spPr bwMode="auto">
              <a:xfrm>
                <a:off x="3360"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2" name="Oval 588"/>
              <p:cNvSpPr>
                <a:spLocks noChangeArrowheads="1"/>
              </p:cNvSpPr>
              <p:nvPr/>
            </p:nvSpPr>
            <p:spPr bwMode="auto">
              <a:xfrm>
                <a:off x="3360"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3" name="Oval 589"/>
              <p:cNvSpPr>
                <a:spLocks noChangeArrowheads="1"/>
              </p:cNvSpPr>
              <p:nvPr/>
            </p:nvSpPr>
            <p:spPr bwMode="auto">
              <a:xfrm>
                <a:off x="3360"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4" name="Oval 590"/>
              <p:cNvSpPr>
                <a:spLocks noChangeArrowheads="1"/>
              </p:cNvSpPr>
              <p:nvPr/>
            </p:nvSpPr>
            <p:spPr bwMode="auto">
              <a:xfrm>
                <a:off x="3360"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5" name="Oval 591"/>
              <p:cNvSpPr>
                <a:spLocks noChangeArrowheads="1"/>
              </p:cNvSpPr>
              <p:nvPr/>
            </p:nvSpPr>
            <p:spPr bwMode="auto">
              <a:xfrm>
                <a:off x="3360"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6" name="Oval 592"/>
              <p:cNvSpPr>
                <a:spLocks noChangeArrowheads="1"/>
              </p:cNvSpPr>
              <p:nvPr/>
            </p:nvSpPr>
            <p:spPr bwMode="auto">
              <a:xfrm>
                <a:off x="3360"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7" name="Oval 593"/>
              <p:cNvSpPr>
                <a:spLocks noChangeArrowheads="1"/>
              </p:cNvSpPr>
              <p:nvPr/>
            </p:nvSpPr>
            <p:spPr bwMode="auto">
              <a:xfrm>
                <a:off x="3456" y="72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8" name="Oval 594"/>
              <p:cNvSpPr>
                <a:spLocks noChangeArrowheads="1"/>
              </p:cNvSpPr>
              <p:nvPr/>
            </p:nvSpPr>
            <p:spPr bwMode="auto">
              <a:xfrm>
                <a:off x="3456" y="81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9" name="Oval 595"/>
              <p:cNvSpPr>
                <a:spLocks noChangeArrowheads="1"/>
              </p:cNvSpPr>
              <p:nvPr/>
            </p:nvSpPr>
            <p:spPr bwMode="auto">
              <a:xfrm>
                <a:off x="3456" y="91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 name="Oval 596"/>
              <p:cNvSpPr>
                <a:spLocks noChangeArrowheads="1"/>
              </p:cNvSpPr>
              <p:nvPr/>
            </p:nvSpPr>
            <p:spPr bwMode="auto">
              <a:xfrm>
                <a:off x="3456" y="100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1" name="Oval 597"/>
              <p:cNvSpPr>
                <a:spLocks noChangeArrowheads="1"/>
              </p:cNvSpPr>
              <p:nvPr/>
            </p:nvSpPr>
            <p:spPr bwMode="auto">
              <a:xfrm>
                <a:off x="3456" y="1104"/>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2" name="Oval 598"/>
              <p:cNvSpPr>
                <a:spLocks noChangeArrowheads="1"/>
              </p:cNvSpPr>
              <p:nvPr/>
            </p:nvSpPr>
            <p:spPr bwMode="auto">
              <a:xfrm>
                <a:off x="3456" y="1200"/>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3" name="Oval 599"/>
              <p:cNvSpPr>
                <a:spLocks noChangeArrowheads="1"/>
              </p:cNvSpPr>
              <p:nvPr/>
            </p:nvSpPr>
            <p:spPr bwMode="auto">
              <a:xfrm>
                <a:off x="3456" y="1296"/>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4" name="Oval 600"/>
              <p:cNvSpPr>
                <a:spLocks noChangeArrowheads="1"/>
              </p:cNvSpPr>
              <p:nvPr/>
            </p:nvSpPr>
            <p:spPr bwMode="auto">
              <a:xfrm>
                <a:off x="3456" y="1392"/>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5" name="Oval 601"/>
              <p:cNvSpPr>
                <a:spLocks noChangeArrowheads="1"/>
              </p:cNvSpPr>
              <p:nvPr/>
            </p:nvSpPr>
            <p:spPr bwMode="auto">
              <a:xfrm>
                <a:off x="3456" y="1488"/>
                <a:ext cx="96" cy="96"/>
              </a:xfrm>
              <a:prstGeom prst="ellipse">
                <a:avLst/>
              </a:prstGeom>
              <a:solidFill>
                <a:srgbClr val="FFFFFF"/>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 name="Group 602"/>
            <p:cNvGrpSpPr>
              <a:grpSpLocks/>
            </p:cNvGrpSpPr>
            <p:nvPr/>
          </p:nvGrpSpPr>
          <p:grpSpPr bwMode="auto">
            <a:xfrm>
              <a:off x="3664" y="6970"/>
              <a:ext cx="3390" cy="1401"/>
              <a:chOff x="1008" y="1536"/>
              <a:chExt cx="1576" cy="644"/>
            </a:xfrm>
          </p:grpSpPr>
          <p:sp>
            <p:nvSpPr>
              <p:cNvPr id="40" name="Rectangle 603"/>
              <p:cNvSpPr>
                <a:spLocks noChangeArrowheads="1"/>
              </p:cNvSpPr>
              <p:nvPr/>
            </p:nvSpPr>
            <p:spPr bwMode="auto">
              <a:xfrm>
                <a:off x="1009" y="1537"/>
                <a:ext cx="1575" cy="643"/>
              </a:xfrm>
              <a:prstGeom prst="rect">
                <a:avLst/>
              </a:prstGeom>
              <a:solidFill>
                <a:srgbClr val="BBE0E3"/>
              </a:solidFill>
              <a:ln w="25400">
                <a:solidFill>
                  <a:srgbClr val="0000FF"/>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Oval 604"/>
              <p:cNvSpPr>
                <a:spLocks noChangeArrowheads="1"/>
              </p:cNvSpPr>
              <p:nvPr/>
            </p:nvSpPr>
            <p:spPr bwMode="auto">
              <a:xfrm>
                <a:off x="1008"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Oval 605"/>
              <p:cNvSpPr>
                <a:spLocks noChangeArrowheads="1"/>
              </p:cNvSpPr>
              <p:nvPr/>
            </p:nvSpPr>
            <p:spPr bwMode="auto">
              <a:xfrm>
                <a:off x="1083"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Oval 606"/>
              <p:cNvSpPr>
                <a:spLocks noChangeArrowheads="1"/>
              </p:cNvSpPr>
              <p:nvPr/>
            </p:nvSpPr>
            <p:spPr bwMode="auto">
              <a:xfrm>
                <a:off x="1158"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Oval 607"/>
              <p:cNvSpPr>
                <a:spLocks noChangeArrowheads="1"/>
              </p:cNvSpPr>
              <p:nvPr/>
            </p:nvSpPr>
            <p:spPr bwMode="auto">
              <a:xfrm>
                <a:off x="1232"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Oval 608"/>
              <p:cNvSpPr>
                <a:spLocks noChangeArrowheads="1"/>
              </p:cNvSpPr>
              <p:nvPr/>
            </p:nvSpPr>
            <p:spPr bwMode="auto">
              <a:xfrm>
                <a:off x="1307"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Oval 609"/>
              <p:cNvSpPr>
                <a:spLocks noChangeArrowheads="1"/>
              </p:cNvSpPr>
              <p:nvPr/>
            </p:nvSpPr>
            <p:spPr bwMode="auto">
              <a:xfrm>
                <a:off x="1382"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Oval 610"/>
              <p:cNvSpPr>
                <a:spLocks noChangeArrowheads="1"/>
              </p:cNvSpPr>
              <p:nvPr/>
            </p:nvSpPr>
            <p:spPr bwMode="auto">
              <a:xfrm>
                <a:off x="1457"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Oval 611"/>
              <p:cNvSpPr>
                <a:spLocks noChangeArrowheads="1"/>
              </p:cNvSpPr>
              <p:nvPr/>
            </p:nvSpPr>
            <p:spPr bwMode="auto">
              <a:xfrm>
                <a:off x="1532"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Oval 612"/>
              <p:cNvSpPr>
                <a:spLocks noChangeArrowheads="1"/>
              </p:cNvSpPr>
              <p:nvPr/>
            </p:nvSpPr>
            <p:spPr bwMode="auto">
              <a:xfrm>
                <a:off x="1606"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 name="Oval 613"/>
              <p:cNvSpPr>
                <a:spLocks noChangeArrowheads="1"/>
              </p:cNvSpPr>
              <p:nvPr/>
            </p:nvSpPr>
            <p:spPr bwMode="auto">
              <a:xfrm>
                <a:off x="1681"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Oval 614"/>
              <p:cNvSpPr>
                <a:spLocks noChangeArrowheads="1"/>
              </p:cNvSpPr>
              <p:nvPr/>
            </p:nvSpPr>
            <p:spPr bwMode="auto">
              <a:xfrm>
                <a:off x="1756"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 name="Oval 615"/>
              <p:cNvSpPr>
                <a:spLocks noChangeArrowheads="1"/>
              </p:cNvSpPr>
              <p:nvPr/>
            </p:nvSpPr>
            <p:spPr bwMode="auto">
              <a:xfrm>
                <a:off x="1831"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Oval 616"/>
              <p:cNvSpPr>
                <a:spLocks noChangeArrowheads="1"/>
              </p:cNvSpPr>
              <p:nvPr/>
            </p:nvSpPr>
            <p:spPr bwMode="auto">
              <a:xfrm>
                <a:off x="1905"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 name="Oval 617"/>
              <p:cNvSpPr>
                <a:spLocks noChangeArrowheads="1"/>
              </p:cNvSpPr>
              <p:nvPr/>
            </p:nvSpPr>
            <p:spPr bwMode="auto">
              <a:xfrm>
                <a:off x="1980"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Oval 618"/>
              <p:cNvSpPr>
                <a:spLocks noChangeArrowheads="1"/>
              </p:cNvSpPr>
              <p:nvPr/>
            </p:nvSpPr>
            <p:spPr bwMode="auto">
              <a:xfrm>
                <a:off x="2055"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Oval 619"/>
              <p:cNvSpPr>
                <a:spLocks noChangeArrowheads="1"/>
              </p:cNvSpPr>
              <p:nvPr/>
            </p:nvSpPr>
            <p:spPr bwMode="auto">
              <a:xfrm>
                <a:off x="2130"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Oval 620"/>
              <p:cNvSpPr>
                <a:spLocks noChangeArrowheads="1"/>
              </p:cNvSpPr>
              <p:nvPr/>
            </p:nvSpPr>
            <p:spPr bwMode="auto">
              <a:xfrm>
                <a:off x="1008"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Oval 621"/>
              <p:cNvSpPr>
                <a:spLocks noChangeArrowheads="1"/>
              </p:cNvSpPr>
              <p:nvPr/>
            </p:nvSpPr>
            <p:spPr bwMode="auto">
              <a:xfrm>
                <a:off x="1083"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Oval 622"/>
              <p:cNvSpPr>
                <a:spLocks noChangeArrowheads="1"/>
              </p:cNvSpPr>
              <p:nvPr/>
            </p:nvSpPr>
            <p:spPr bwMode="auto">
              <a:xfrm>
                <a:off x="1158"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Oval 623"/>
              <p:cNvSpPr>
                <a:spLocks noChangeArrowheads="1"/>
              </p:cNvSpPr>
              <p:nvPr/>
            </p:nvSpPr>
            <p:spPr bwMode="auto">
              <a:xfrm>
                <a:off x="1232"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Oval 624"/>
              <p:cNvSpPr>
                <a:spLocks noChangeArrowheads="1"/>
              </p:cNvSpPr>
              <p:nvPr/>
            </p:nvSpPr>
            <p:spPr bwMode="auto">
              <a:xfrm>
                <a:off x="1307"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 name="Oval 625"/>
              <p:cNvSpPr>
                <a:spLocks noChangeArrowheads="1"/>
              </p:cNvSpPr>
              <p:nvPr/>
            </p:nvSpPr>
            <p:spPr bwMode="auto">
              <a:xfrm>
                <a:off x="1382"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 name="Oval 626"/>
              <p:cNvSpPr>
                <a:spLocks noChangeArrowheads="1"/>
              </p:cNvSpPr>
              <p:nvPr/>
            </p:nvSpPr>
            <p:spPr bwMode="auto">
              <a:xfrm>
                <a:off x="1457"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Oval 627"/>
              <p:cNvSpPr>
                <a:spLocks noChangeArrowheads="1"/>
              </p:cNvSpPr>
              <p:nvPr/>
            </p:nvSpPr>
            <p:spPr bwMode="auto">
              <a:xfrm>
                <a:off x="1532"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Oval 628"/>
              <p:cNvSpPr>
                <a:spLocks noChangeArrowheads="1"/>
              </p:cNvSpPr>
              <p:nvPr/>
            </p:nvSpPr>
            <p:spPr bwMode="auto">
              <a:xfrm>
                <a:off x="1606"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Oval 629"/>
              <p:cNvSpPr>
                <a:spLocks noChangeArrowheads="1"/>
              </p:cNvSpPr>
              <p:nvPr/>
            </p:nvSpPr>
            <p:spPr bwMode="auto">
              <a:xfrm>
                <a:off x="1681"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Oval 630"/>
              <p:cNvSpPr>
                <a:spLocks noChangeArrowheads="1"/>
              </p:cNvSpPr>
              <p:nvPr/>
            </p:nvSpPr>
            <p:spPr bwMode="auto">
              <a:xfrm>
                <a:off x="1756"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Oval 631"/>
              <p:cNvSpPr>
                <a:spLocks noChangeArrowheads="1"/>
              </p:cNvSpPr>
              <p:nvPr/>
            </p:nvSpPr>
            <p:spPr bwMode="auto">
              <a:xfrm>
                <a:off x="1831"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Oval 632"/>
              <p:cNvSpPr>
                <a:spLocks noChangeArrowheads="1"/>
              </p:cNvSpPr>
              <p:nvPr/>
            </p:nvSpPr>
            <p:spPr bwMode="auto">
              <a:xfrm>
                <a:off x="1905"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Oval 633"/>
              <p:cNvSpPr>
                <a:spLocks noChangeArrowheads="1"/>
              </p:cNvSpPr>
              <p:nvPr/>
            </p:nvSpPr>
            <p:spPr bwMode="auto">
              <a:xfrm>
                <a:off x="1980"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Oval 634"/>
              <p:cNvSpPr>
                <a:spLocks noChangeArrowheads="1"/>
              </p:cNvSpPr>
              <p:nvPr/>
            </p:nvSpPr>
            <p:spPr bwMode="auto">
              <a:xfrm>
                <a:off x="2055"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Oval 635"/>
              <p:cNvSpPr>
                <a:spLocks noChangeArrowheads="1"/>
              </p:cNvSpPr>
              <p:nvPr/>
            </p:nvSpPr>
            <p:spPr bwMode="auto">
              <a:xfrm>
                <a:off x="2130"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Oval 636"/>
              <p:cNvSpPr>
                <a:spLocks noChangeArrowheads="1"/>
              </p:cNvSpPr>
              <p:nvPr/>
            </p:nvSpPr>
            <p:spPr bwMode="auto">
              <a:xfrm>
                <a:off x="1008"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 name="Oval 637"/>
              <p:cNvSpPr>
                <a:spLocks noChangeArrowheads="1"/>
              </p:cNvSpPr>
              <p:nvPr/>
            </p:nvSpPr>
            <p:spPr bwMode="auto">
              <a:xfrm>
                <a:off x="1083"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Oval 638"/>
              <p:cNvSpPr>
                <a:spLocks noChangeArrowheads="1"/>
              </p:cNvSpPr>
              <p:nvPr/>
            </p:nvSpPr>
            <p:spPr bwMode="auto">
              <a:xfrm>
                <a:off x="1158"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Oval 639"/>
              <p:cNvSpPr>
                <a:spLocks noChangeArrowheads="1"/>
              </p:cNvSpPr>
              <p:nvPr/>
            </p:nvSpPr>
            <p:spPr bwMode="auto">
              <a:xfrm>
                <a:off x="1232"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 name="Oval 640"/>
              <p:cNvSpPr>
                <a:spLocks noChangeArrowheads="1"/>
              </p:cNvSpPr>
              <p:nvPr/>
            </p:nvSpPr>
            <p:spPr bwMode="auto">
              <a:xfrm>
                <a:off x="1307"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Oval 641"/>
              <p:cNvSpPr>
                <a:spLocks noChangeArrowheads="1"/>
              </p:cNvSpPr>
              <p:nvPr/>
            </p:nvSpPr>
            <p:spPr bwMode="auto">
              <a:xfrm>
                <a:off x="1382"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Oval 642"/>
              <p:cNvSpPr>
                <a:spLocks noChangeArrowheads="1"/>
              </p:cNvSpPr>
              <p:nvPr/>
            </p:nvSpPr>
            <p:spPr bwMode="auto">
              <a:xfrm>
                <a:off x="1457"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Oval 643"/>
              <p:cNvSpPr>
                <a:spLocks noChangeArrowheads="1"/>
              </p:cNvSpPr>
              <p:nvPr/>
            </p:nvSpPr>
            <p:spPr bwMode="auto">
              <a:xfrm>
                <a:off x="1532"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Oval 644"/>
              <p:cNvSpPr>
                <a:spLocks noChangeArrowheads="1"/>
              </p:cNvSpPr>
              <p:nvPr/>
            </p:nvSpPr>
            <p:spPr bwMode="auto">
              <a:xfrm>
                <a:off x="1606"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Oval 645"/>
              <p:cNvSpPr>
                <a:spLocks noChangeArrowheads="1"/>
              </p:cNvSpPr>
              <p:nvPr/>
            </p:nvSpPr>
            <p:spPr bwMode="auto">
              <a:xfrm>
                <a:off x="1681"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 name="Oval 646"/>
              <p:cNvSpPr>
                <a:spLocks noChangeArrowheads="1"/>
              </p:cNvSpPr>
              <p:nvPr/>
            </p:nvSpPr>
            <p:spPr bwMode="auto">
              <a:xfrm>
                <a:off x="1756"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Oval 647"/>
              <p:cNvSpPr>
                <a:spLocks noChangeArrowheads="1"/>
              </p:cNvSpPr>
              <p:nvPr/>
            </p:nvSpPr>
            <p:spPr bwMode="auto">
              <a:xfrm>
                <a:off x="1831"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Oval 648"/>
              <p:cNvSpPr>
                <a:spLocks noChangeArrowheads="1"/>
              </p:cNvSpPr>
              <p:nvPr/>
            </p:nvSpPr>
            <p:spPr bwMode="auto">
              <a:xfrm>
                <a:off x="1905"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 name="Oval 649"/>
              <p:cNvSpPr>
                <a:spLocks noChangeArrowheads="1"/>
              </p:cNvSpPr>
              <p:nvPr/>
            </p:nvSpPr>
            <p:spPr bwMode="auto">
              <a:xfrm>
                <a:off x="1980"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Oval 650"/>
              <p:cNvSpPr>
                <a:spLocks noChangeArrowheads="1"/>
              </p:cNvSpPr>
              <p:nvPr/>
            </p:nvSpPr>
            <p:spPr bwMode="auto">
              <a:xfrm>
                <a:off x="2055"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 name="Oval 651"/>
              <p:cNvSpPr>
                <a:spLocks noChangeArrowheads="1"/>
              </p:cNvSpPr>
              <p:nvPr/>
            </p:nvSpPr>
            <p:spPr bwMode="auto">
              <a:xfrm>
                <a:off x="2130"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 name="Oval 652"/>
              <p:cNvSpPr>
                <a:spLocks noChangeArrowheads="1"/>
              </p:cNvSpPr>
              <p:nvPr/>
            </p:nvSpPr>
            <p:spPr bwMode="auto">
              <a:xfrm>
                <a:off x="1008"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Oval 653"/>
              <p:cNvSpPr>
                <a:spLocks noChangeArrowheads="1"/>
              </p:cNvSpPr>
              <p:nvPr/>
            </p:nvSpPr>
            <p:spPr bwMode="auto">
              <a:xfrm>
                <a:off x="1083"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Oval 654"/>
              <p:cNvSpPr>
                <a:spLocks noChangeArrowheads="1"/>
              </p:cNvSpPr>
              <p:nvPr/>
            </p:nvSpPr>
            <p:spPr bwMode="auto">
              <a:xfrm>
                <a:off x="1158"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Oval 655"/>
              <p:cNvSpPr>
                <a:spLocks noChangeArrowheads="1"/>
              </p:cNvSpPr>
              <p:nvPr/>
            </p:nvSpPr>
            <p:spPr bwMode="auto">
              <a:xfrm>
                <a:off x="1232"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 name="Oval 656"/>
              <p:cNvSpPr>
                <a:spLocks noChangeArrowheads="1"/>
              </p:cNvSpPr>
              <p:nvPr/>
            </p:nvSpPr>
            <p:spPr bwMode="auto">
              <a:xfrm>
                <a:off x="1307"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4" name="Oval 657"/>
              <p:cNvSpPr>
                <a:spLocks noChangeArrowheads="1"/>
              </p:cNvSpPr>
              <p:nvPr/>
            </p:nvSpPr>
            <p:spPr bwMode="auto">
              <a:xfrm>
                <a:off x="1382"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 name="Oval 658"/>
              <p:cNvSpPr>
                <a:spLocks noChangeArrowheads="1"/>
              </p:cNvSpPr>
              <p:nvPr/>
            </p:nvSpPr>
            <p:spPr bwMode="auto">
              <a:xfrm>
                <a:off x="1457"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 name="Oval 659"/>
              <p:cNvSpPr>
                <a:spLocks noChangeArrowheads="1"/>
              </p:cNvSpPr>
              <p:nvPr/>
            </p:nvSpPr>
            <p:spPr bwMode="auto">
              <a:xfrm>
                <a:off x="1532"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 name="Oval 660"/>
              <p:cNvSpPr>
                <a:spLocks noChangeArrowheads="1"/>
              </p:cNvSpPr>
              <p:nvPr/>
            </p:nvSpPr>
            <p:spPr bwMode="auto">
              <a:xfrm>
                <a:off x="1606"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 name="Oval 661"/>
              <p:cNvSpPr>
                <a:spLocks noChangeArrowheads="1"/>
              </p:cNvSpPr>
              <p:nvPr/>
            </p:nvSpPr>
            <p:spPr bwMode="auto">
              <a:xfrm>
                <a:off x="1681"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 name="Oval 662"/>
              <p:cNvSpPr>
                <a:spLocks noChangeArrowheads="1"/>
              </p:cNvSpPr>
              <p:nvPr/>
            </p:nvSpPr>
            <p:spPr bwMode="auto">
              <a:xfrm>
                <a:off x="1756"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 name="Oval 663"/>
              <p:cNvSpPr>
                <a:spLocks noChangeArrowheads="1"/>
              </p:cNvSpPr>
              <p:nvPr/>
            </p:nvSpPr>
            <p:spPr bwMode="auto">
              <a:xfrm>
                <a:off x="1831"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Oval 664"/>
              <p:cNvSpPr>
                <a:spLocks noChangeArrowheads="1"/>
              </p:cNvSpPr>
              <p:nvPr/>
            </p:nvSpPr>
            <p:spPr bwMode="auto">
              <a:xfrm>
                <a:off x="1905"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 name="Oval 665"/>
              <p:cNvSpPr>
                <a:spLocks noChangeArrowheads="1"/>
              </p:cNvSpPr>
              <p:nvPr/>
            </p:nvSpPr>
            <p:spPr bwMode="auto">
              <a:xfrm>
                <a:off x="1980"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 name="Oval 666"/>
              <p:cNvSpPr>
                <a:spLocks noChangeArrowheads="1"/>
              </p:cNvSpPr>
              <p:nvPr/>
            </p:nvSpPr>
            <p:spPr bwMode="auto">
              <a:xfrm>
                <a:off x="2055"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 name="Oval 667"/>
              <p:cNvSpPr>
                <a:spLocks noChangeArrowheads="1"/>
              </p:cNvSpPr>
              <p:nvPr/>
            </p:nvSpPr>
            <p:spPr bwMode="auto">
              <a:xfrm>
                <a:off x="2130"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 name="Oval 668"/>
              <p:cNvSpPr>
                <a:spLocks noChangeArrowheads="1"/>
              </p:cNvSpPr>
              <p:nvPr/>
            </p:nvSpPr>
            <p:spPr bwMode="auto">
              <a:xfrm>
                <a:off x="1008"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Oval 669"/>
              <p:cNvSpPr>
                <a:spLocks noChangeArrowheads="1"/>
              </p:cNvSpPr>
              <p:nvPr/>
            </p:nvSpPr>
            <p:spPr bwMode="auto">
              <a:xfrm>
                <a:off x="1083"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Oval 670"/>
              <p:cNvSpPr>
                <a:spLocks noChangeArrowheads="1"/>
              </p:cNvSpPr>
              <p:nvPr/>
            </p:nvSpPr>
            <p:spPr bwMode="auto">
              <a:xfrm>
                <a:off x="1158"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Oval 671"/>
              <p:cNvSpPr>
                <a:spLocks noChangeArrowheads="1"/>
              </p:cNvSpPr>
              <p:nvPr/>
            </p:nvSpPr>
            <p:spPr bwMode="auto">
              <a:xfrm>
                <a:off x="1232"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9" name="Oval 672"/>
              <p:cNvSpPr>
                <a:spLocks noChangeArrowheads="1"/>
              </p:cNvSpPr>
              <p:nvPr/>
            </p:nvSpPr>
            <p:spPr bwMode="auto">
              <a:xfrm>
                <a:off x="1307"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Oval 673"/>
              <p:cNvSpPr>
                <a:spLocks noChangeArrowheads="1"/>
              </p:cNvSpPr>
              <p:nvPr/>
            </p:nvSpPr>
            <p:spPr bwMode="auto">
              <a:xfrm>
                <a:off x="1382"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Oval 674"/>
              <p:cNvSpPr>
                <a:spLocks noChangeArrowheads="1"/>
              </p:cNvSpPr>
              <p:nvPr/>
            </p:nvSpPr>
            <p:spPr bwMode="auto">
              <a:xfrm>
                <a:off x="1457"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Oval 675"/>
              <p:cNvSpPr>
                <a:spLocks noChangeArrowheads="1"/>
              </p:cNvSpPr>
              <p:nvPr/>
            </p:nvSpPr>
            <p:spPr bwMode="auto">
              <a:xfrm>
                <a:off x="1532"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 name="Oval 676"/>
              <p:cNvSpPr>
                <a:spLocks noChangeArrowheads="1"/>
              </p:cNvSpPr>
              <p:nvPr/>
            </p:nvSpPr>
            <p:spPr bwMode="auto">
              <a:xfrm>
                <a:off x="1606"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 name="Oval 677"/>
              <p:cNvSpPr>
                <a:spLocks noChangeArrowheads="1"/>
              </p:cNvSpPr>
              <p:nvPr/>
            </p:nvSpPr>
            <p:spPr bwMode="auto">
              <a:xfrm>
                <a:off x="1681"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678"/>
              <p:cNvSpPr>
                <a:spLocks noChangeArrowheads="1"/>
              </p:cNvSpPr>
              <p:nvPr/>
            </p:nvSpPr>
            <p:spPr bwMode="auto">
              <a:xfrm>
                <a:off x="1756"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679"/>
              <p:cNvSpPr>
                <a:spLocks noChangeArrowheads="1"/>
              </p:cNvSpPr>
              <p:nvPr/>
            </p:nvSpPr>
            <p:spPr bwMode="auto">
              <a:xfrm>
                <a:off x="1831"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680"/>
              <p:cNvSpPr>
                <a:spLocks noChangeArrowheads="1"/>
              </p:cNvSpPr>
              <p:nvPr/>
            </p:nvSpPr>
            <p:spPr bwMode="auto">
              <a:xfrm>
                <a:off x="1905"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681"/>
              <p:cNvSpPr>
                <a:spLocks noChangeArrowheads="1"/>
              </p:cNvSpPr>
              <p:nvPr/>
            </p:nvSpPr>
            <p:spPr bwMode="auto">
              <a:xfrm>
                <a:off x="1980"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Oval 682"/>
              <p:cNvSpPr>
                <a:spLocks noChangeArrowheads="1"/>
              </p:cNvSpPr>
              <p:nvPr/>
            </p:nvSpPr>
            <p:spPr bwMode="auto">
              <a:xfrm>
                <a:off x="2055"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Oval 683"/>
              <p:cNvSpPr>
                <a:spLocks noChangeArrowheads="1"/>
              </p:cNvSpPr>
              <p:nvPr/>
            </p:nvSpPr>
            <p:spPr bwMode="auto">
              <a:xfrm>
                <a:off x="2130"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 name="Oval 684"/>
              <p:cNvSpPr>
                <a:spLocks noChangeArrowheads="1"/>
              </p:cNvSpPr>
              <p:nvPr/>
            </p:nvSpPr>
            <p:spPr bwMode="auto">
              <a:xfrm>
                <a:off x="1008"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 name="Oval 685"/>
              <p:cNvSpPr>
                <a:spLocks noChangeArrowheads="1"/>
              </p:cNvSpPr>
              <p:nvPr/>
            </p:nvSpPr>
            <p:spPr bwMode="auto">
              <a:xfrm>
                <a:off x="1083"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 name="Oval 686"/>
              <p:cNvSpPr>
                <a:spLocks noChangeArrowheads="1"/>
              </p:cNvSpPr>
              <p:nvPr/>
            </p:nvSpPr>
            <p:spPr bwMode="auto">
              <a:xfrm>
                <a:off x="1158"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4" name="Oval 687"/>
              <p:cNvSpPr>
                <a:spLocks noChangeArrowheads="1"/>
              </p:cNvSpPr>
              <p:nvPr/>
            </p:nvSpPr>
            <p:spPr bwMode="auto">
              <a:xfrm>
                <a:off x="1232"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 name="Oval 688"/>
              <p:cNvSpPr>
                <a:spLocks noChangeArrowheads="1"/>
              </p:cNvSpPr>
              <p:nvPr/>
            </p:nvSpPr>
            <p:spPr bwMode="auto">
              <a:xfrm>
                <a:off x="1307"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6" name="Oval 689"/>
              <p:cNvSpPr>
                <a:spLocks noChangeArrowheads="1"/>
              </p:cNvSpPr>
              <p:nvPr/>
            </p:nvSpPr>
            <p:spPr bwMode="auto">
              <a:xfrm>
                <a:off x="1382"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 name="Oval 690"/>
              <p:cNvSpPr>
                <a:spLocks noChangeArrowheads="1"/>
              </p:cNvSpPr>
              <p:nvPr/>
            </p:nvSpPr>
            <p:spPr bwMode="auto">
              <a:xfrm>
                <a:off x="1457"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 name="Oval 691"/>
              <p:cNvSpPr>
                <a:spLocks noChangeArrowheads="1"/>
              </p:cNvSpPr>
              <p:nvPr/>
            </p:nvSpPr>
            <p:spPr bwMode="auto">
              <a:xfrm>
                <a:off x="1532"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 name="Oval 692"/>
              <p:cNvSpPr>
                <a:spLocks noChangeArrowheads="1"/>
              </p:cNvSpPr>
              <p:nvPr/>
            </p:nvSpPr>
            <p:spPr bwMode="auto">
              <a:xfrm>
                <a:off x="1606"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0" name="Oval 693"/>
              <p:cNvSpPr>
                <a:spLocks noChangeArrowheads="1"/>
              </p:cNvSpPr>
              <p:nvPr/>
            </p:nvSpPr>
            <p:spPr bwMode="auto">
              <a:xfrm>
                <a:off x="1681"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1" name="Oval 694"/>
              <p:cNvSpPr>
                <a:spLocks noChangeArrowheads="1"/>
              </p:cNvSpPr>
              <p:nvPr/>
            </p:nvSpPr>
            <p:spPr bwMode="auto">
              <a:xfrm>
                <a:off x="1756"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2" name="Oval 695"/>
              <p:cNvSpPr>
                <a:spLocks noChangeArrowheads="1"/>
              </p:cNvSpPr>
              <p:nvPr/>
            </p:nvSpPr>
            <p:spPr bwMode="auto">
              <a:xfrm>
                <a:off x="1831"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 name="Oval 696"/>
              <p:cNvSpPr>
                <a:spLocks noChangeArrowheads="1"/>
              </p:cNvSpPr>
              <p:nvPr/>
            </p:nvSpPr>
            <p:spPr bwMode="auto">
              <a:xfrm>
                <a:off x="1905"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 name="Oval 697"/>
              <p:cNvSpPr>
                <a:spLocks noChangeArrowheads="1"/>
              </p:cNvSpPr>
              <p:nvPr/>
            </p:nvSpPr>
            <p:spPr bwMode="auto">
              <a:xfrm>
                <a:off x="1980"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 name="Oval 698"/>
              <p:cNvSpPr>
                <a:spLocks noChangeArrowheads="1"/>
              </p:cNvSpPr>
              <p:nvPr/>
            </p:nvSpPr>
            <p:spPr bwMode="auto">
              <a:xfrm>
                <a:off x="2055"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 name="Oval 699"/>
              <p:cNvSpPr>
                <a:spLocks noChangeArrowheads="1"/>
              </p:cNvSpPr>
              <p:nvPr/>
            </p:nvSpPr>
            <p:spPr bwMode="auto">
              <a:xfrm>
                <a:off x="2130"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7" name="Oval 700"/>
              <p:cNvSpPr>
                <a:spLocks noChangeArrowheads="1"/>
              </p:cNvSpPr>
              <p:nvPr/>
            </p:nvSpPr>
            <p:spPr bwMode="auto">
              <a:xfrm>
                <a:off x="1008"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 name="Oval 701"/>
              <p:cNvSpPr>
                <a:spLocks noChangeArrowheads="1"/>
              </p:cNvSpPr>
              <p:nvPr/>
            </p:nvSpPr>
            <p:spPr bwMode="auto">
              <a:xfrm>
                <a:off x="1083"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9" name="Oval 702"/>
              <p:cNvSpPr>
                <a:spLocks noChangeArrowheads="1"/>
              </p:cNvSpPr>
              <p:nvPr/>
            </p:nvSpPr>
            <p:spPr bwMode="auto">
              <a:xfrm>
                <a:off x="1158"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0" name="Oval 703"/>
              <p:cNvSpPr>
                <a:spLocks noChangeArrowheads="1"/>
              </p:cNvSpPr>
              <p:nvPr/>
            </p:nvSpPr>
            <p:spPr bwMode="auto">
              <a:xfrm>
                <a:off x="1232"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1" name="Oval 704"/>
              <p:cNvSpPr>
                <a:spLocks noChangeArrowheads="1"/>
              </p:cNvSpPr>
              <p:nvPr/>
            </p:nvSpPr>
            <p:spPr bwMode="auto">
              <a:xfrm>
                <a:off x="1307"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 name="Oval 705"/>
              <p:cNvSpPr>
                <a:spLocks noChangeArrowheads="1"/>
              </p:cNvSpPr>
              <p:nvPr/>
            </p:nvSpPr>
            <p:spPr bwMode="auto">
              <a:xfrm>
                <a:off x="1382"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 name="Oval 706"/>
              <p:cNvSpPr>
                <a:spLocks noChangeArrowheads="1"/>
              </p:cNvSpPr>
              <p:nvPr/>
            </p:nvSpPr>
            <p:spPr bwMode="auto">
              <a:xfrm>
                <a:off x="1457"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 name="Oval 707"/>
              <p:cNvSpPr>
                <a:spLocks noChangeArrowheads="1"/>
              </p:cNvSpPr>
              <p:nvPr/>
            </p:nvSpPr>
            <p:spPr bwMode="auto">
              <a:xfrm>
                <a:off x="1532"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5" name="Oval 708"/>
              <p:cNvSpPr>
                <a:spLocks noChangeArrowheads="1"/>
              </p:cNvSpPr>
              <p:nvPr/>
            </p:nvSpPr>
            <p:spPr bwMode="auto">
              <a:xfrm>
                <a:off x="1606"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 name="Oval 709"/>
              <p:cNvSpPr>
                <a:spLocks noChangeArrowheads="1"/>
              </p:cNvSpPr>
              <p:nvPr/>
            </p:nvSpPr>
            <p:spPr bwMode="auto">
              <a:xfrm>
                <a:off x="1681"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 name="Oval 710"/>
              <p:cNvSpPr>
                <a:spLocks noChangeArrowheads="1"/>
              </p:cNvSpPr>
              <p:nvPr/>
            </p:nvSpPr>
            <p:spPr bwMode="auto">
              <a:xfrm>
                <a:off x="1756"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Oval 711"/>
              <p:cNvSpPr>
                <a:spLocks noChangeArrowheads="1"/>
              </p:cNvSpPr>
              <p:nvPr/>
            </p:nvSpPr>
            <p:spPr bwMode="auto">
              <a:xfrm>
                <a:off x="1831"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 name="Oval 712"/>
              <p:cNvSpPr>
                <a:spLocks noChangeArrowheads="1"/>
              </p:cNvSpPr>
              <p:nvPr/>
            </p:nvSpPr>
            <p:spPr bwMode="auto">
              <a:xfrm>
                <a:off x="1905"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0" name="Oval 713"/>
              <p:cNvSpPr>
                <a:spLocks noChangeArrowheads="1"/>
              </p:cNvSpPr>
              <p:nvPr/>
            </p:nvSpPr>
            <p:spPr bwMode="auto">
              <a:xfrm>
                <a:off x="1980"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1" name="Oval 714"/>
              <p:cNvSpPr>
                <a:spLocks noChangeArrowheads="1"/>
              </p:cNvSpPr>
              <p:nvPr/>
            </p:nvSpPr>
            <p:spPr bwMode="auto">
              <a:xfrm>
                <a:off x="2055"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2" name="Oval 715"/>
              <p:cNvSpPr>
                <a:spLocks noChangeArrowheads="1"/>
              </p:cNvSpPr>
              <p:nvPr/>
            </p:nvSpPr>
            <p:spPr bwMode="auto">
              <a:xfrm>
                <a:off x="2130"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 name="Oval 716"/>
              <p:cNvSpPr>
                <a:spLocks noChangeArrowheads="1"/>
              </p:cNvSpPr>
              <p:nvPr/>
            </p:nvSpPr>
            <p:spPr bwMode="auto">
              <a:xfrm>
                <a:off x="1008"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 name="Oval 717"/>
              <p:cNvSpPr>
                <a:spLocks noChangeArrowheads="1"/>
              </p:cNvSpPr>
              <p:nvPr/>
            </p:nvSpPr>
            <p:spPr bwMode="auto">
              <a:xfrm>
                <a:off x="1083"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 name="Oval 718"/>
              <p:cNvSpPr>
                <a:spLocks noChangeArrowheads="1"/>
              </p:cNvSpPr>
              <p:nvPr/>
            </p:nvSpPr>
            <p:spPr bwMode="auto">
              <a:xfrm>
                <a:off x="1158"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6" name="Oval 719"/>
              <p:cNvSpPr>
                <a:spLocks noChangeArrowheads="1"/>
              </p:cNvSpPr>
              <p:nvPr/>
            </p:nvSpPr>
            <p:spPr bwMode="auto">
              <a:xfrm>
                <a:off x="1232"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7" name="Oval 720"/>
              <p:cNvSpPr>
                <a:spLocks noChangeArrowheads="1"/>
              </p:cNvSpPr>
              <p:nvPr/>
            </p:nvSpPr>
            <p:spPr bwMode="auto">
              <a:xfrm>
                <a:off x="1307"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8" name="Oval 721"/>
              <p:cNvSpPr>
                <a:spLocks noChangeArrowheads="1"/>
              </p:cNvSpPr>
              <p:nvPr/>
            </p:nvSpPr>
            <p:spPr bwMode="auto">
              <a:xfrm>
                <a:off x="1382"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9" name="Oval 722"/>
              <p:cNvSpPr>
                <a:spLocks noChangeArrowheads="1"/>
              </p:cNvSpPr>
              <p:nvPr/>
            </p:nvSpPr>
            <p:spPr bwMode="auto">
              <a:xfrm>
                <a:off x="1457"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0" name="Oval 723"/>
              <p:cNvSpPr>
                <a:spLocks noChangeArrowheads="1"/>
              </p:cNvSpPr>
              <p:nvPr/>
            </p:nvSpPr>
            <p:spPr bwMode="auto">
              <a:xfrm>
                <a:off x="1532"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 name="Oval 724"/>
              <p:cNvSpPr>
                <a:spLocks noChangeArrowheads="1"/>
              </p:cNvSpPr>
              <p:nvPr/>
            </p:nvSpPr>
            <p:spPr bwMode="auto">
              <a:xfrm>
                <a:off x="1606"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2" name="Oval 725"/>
              <p:cNvSpPr>
                <a:spLocks noChangeArrowheads="1"/>
              </p:cNvSpPr>
              <p:nvPr/>
            </p:nvSpPr>
            <p:spPr bwMode="auto">
              <a:xfrm>
                <a:off x="1681"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 name="Oval 726"/>
              <p:cNvSpPr>
                <a:spLocks noChangeArrowheads="1"/>
              </p:cNvSpPr>
              <p:nvPr/>
            </p:nvSpPr>
            <p:spPr bwMode="auto">
              <a:xfrm>
                <a:off x="1756"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 name="Oval 727"/>
              <p:cNvSpPr>
                <a:spLocks noChangeArrowheads="1"/>
              </p:cNvSpPr>
              <p:nvPr/>
            </p:nvSpPr>
            <p:spPr bwMode="auto">
              <a:xfrm>
                <a:off x="1831"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5" name="Oval 728"/>
              <p:cNvSpPr>
                <a:spLocks noChangeArrowheads="1"/>
              </p:cNvSpPr>
              <p:nvPr/>
            </p:nvSpPr>
            <p:spPr bwMode="auto">
              <a:xfrm>
                <a:off x="1905"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6" name="Oval 729"/>
              <p:cNvSpPr>
                <a:spLocks noChangeArrowheads="1"/>
              </p:cNvSpPr>
              <p:nvPr/>
            </p:nvSpPr>
            <p:spPr bwMode="auto">
              <a:xfrm>
                <a:off x="1980"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7" name="Oval 730"/>
              <p:cNvSpPr>
                <a:spLocks noChangeArrowheads="1"/>
              </p:cNvSpPr>
              <p:nvPr/>
            </p:nvSpPr>
            <p:spPr bwMode="auto">
              <a:xfrm>
                <a:off x="2055"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8" name="Oval 731"/>
              <p:cNvSpPr>
                <a:spLocks noChangeArrowheads="1"/>
              </p:cNvSpPr>
              <p:nvPr/>
            </p:nvSpPr>
            <p:spPr bwMode="auto">
              <a:xfrm>
                <a:off x="2130"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9" name="Oval 732"/>
              <p:cNvSpPr>
                <a:spLocks noChangeArrowheads="1"/>
              </p:cNvSpPr>
              <p:nvPr/>
            </p:nvSpPr>
            <p:spPr bwMode="auto">
              <a:xfrm>
                <a:off x="1008"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0" name="Oval 733"/>
              <p:cNvSpPr>
                <a:spLocks noChangeArrowheads="1"/>
              </p:cNvSpPr>
              <p:nvPr/>
            </p:nvSpPr>
            <p:spPr bwMode="auto">
              <a:xfrm>
                <a:off x="1083"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1" name="Oval 734"/>
              <p:cNvSpPr>
                <a:spLocks noChangeArrowheads="1"/>
              </p:cNvSpPr>
              <p:nvPr/>
            </p:nvSpPr>
            <p:spPr bwMode="auto">
              <a:xfrm>
                <a:off x="1158"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 name="Oval 735"/>
              <p:cNvSpPr>
                <a:spLocks noChangeArrowheads="1"/>
              </p:cNvSpPr>
              <p:nvPr/>
            </p:nvSpPr>
            <p:spPr bwMode="auto">
              <a:xfrm>
                <a:off x="1232"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3" name="Oval 736"/>
              <p:cNvSpPr>
                <a:spLocks noChangeArrowheads="1"/>
              </p:cNvSpPr>
              <p:nvPr/>
            </p:nvSpPr>
            <p:spPr bwMode="auto">
              <a:xfrm>
                <a:off x="1307"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 name="Oval 737"/>
              <p:cNvSpPr>
                <a:spLocks noChangeArrowheads="1"/>
              </p:cNvSpPr>
              <p:nvPr/>
            </p:nvSpPr>
            <p:spPr bwMode="auto">
              <a:xfrm>
                <a:off x="1382"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 name="Oval 738"/>
              <p:cNvSpPr>
                <a:spLocks noChangeArrowheads="1"/>
              </p:cNvSpPr>
              <p:nvPr/>
            </p:nvSpPr>
            <p:spPr bwMode="auto">
              <a:xfrm>
                <a:off x="1457"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6" name="Oval 739"/>
              <p:cNvSpPr>
                <a:spLocks noChangeArrowheads="1"/>
              </p:cNvSpPr>
              <p:nvPr/>
            </p:nvSpPr>
            <p:spPr bwMode="auto">
              <a:xfrm>
                <a:off x="1532"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7" name="Oval 740"/>
              <p:cNvSpPr>
                <a:spLocks noChangeArrowheads="1"/>
              </p:cNvSpPr>
              <p:nvPr/>
            </p:nvSpPr>
            <p:spPr bwMode="auto">
              <a:xfrm>
                <a:off x="1606"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8" name="Oval 741"/>
              <p:cNvSpPr>
                <a:spLocks noChangeArrowheads="1"/>
              </p:cNvSpPr>
              <p:nvPr/>
            </p:nvSpPr>
            <p:spPr bwMode="auto">
              <a:xfrm>
                <a:off x="1681"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9" name="Oval 742"/>
              <p:cNvSpPr>
                <a:spLocks noChangeArrowheads="1"/>
              </p:cNvSpPr>
              <p:nvPr/>
            </p:nvSpPr>
            <p:spPr bwMode="auto">
              <a:xfrm>
                <a:off x="1756"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 name="Oval 743"/>
              <p:cNvSpPr>
                <a:spLocks noChangeArrowheads="1"/>
              </p:cNvSpPr>
              <p:nvPr/>
            </p:nvSpPr>
            <p:spPr bwMode="auto">
              <a:xfrm>
                <a:off x="1831"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1" name="Oval 744"/>
              <p:cNvSpPr>
                <a:spLocks noChangeArrowheads="1"/>
              </p:cNvSpPr>
              <p:nvPr/>
            </p:nvSpPr>
            <p:spPr bwMode="auto">
              <a:xfrm>
                <a:off x="1905"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2" name="Oval 745"/>
              <p:cNvSpPr>
                <a:spLocks noChangeArrowheads="1"/>
              </p:cNvSpPr>
              <p:nvPr/>
            </p:nvSpPr>
            <p:spPr bwMode="auto">
              <a:xfrm>
                <a:off x="1980"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3" name="Oval 746"/>
              <p:cNvSpPr>
                <a:spLocks noChangeArrowheads="1"/>
              </p:cNvSpPr>
              <p:nvPr/>
            </p:nvSpPr>
            <p:spPr bwMode="auto">
              <a:xfrm>
                <a:off x="2055"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 name="Oval 747"/>
              <p:cNvSpPr>
                <a:spLocks noChangeArrowheads="1"/>
              </p:cNvSpPr>
              <p:nvPr/>
            </p:nvSpPr>
            <p:spPr bwMode="auto">
              <a:xfrm>
                <a:off x="2130"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 name="Oval 748"/>
              <p:cNvSpPr>
                <a:spLocks noChangeArrowheads="1"/>
              </p:cNvSpPr>
              <p:nvPr/>
            </p:nvSpPr>
            <p:spPr bwMode="auto">
              <a:xfrm>
                <a:off x="2205" y="1536"/>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6" name="Oval 749"/>
              <p:cNvSpPr>
                <a:spLocks noChangeArrowheads="1"/>
              </p:cNvSpPr>
              <p:nvPr/>
            </p:nvSpPr>
            <p:spPr bwMode="auto">
              <a:xfrm>
                <a:off x="2205"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7" name="Oval 750"/>
              <p:cNvSpPr>
                <a:spLocks noChangeArrowheads="1"/>
              </p:cNvSpPr>
              <p:nvPr/>
            </p:nvSpPr>
            <p:spPr bwMode="auto">
              <a:xfrm>
                <a:off x="2205"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8" name="Oval 751"/>
              <p:cNvSpPr>
                <a:spLocks noChangeArrowheads="1"/>
              </p:cNvSpPr>
              <p:nvPr/>
            </p:nvSpPr>
            <p:spPr bwMode="auto">
              <a:xfrm>
                <a:off x="2205"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9" name="Oval 752"/>
              <p:cNvSpPr>
                <a:spLocks noChangeArrowheads="1"/>
              </p:cNvSpPr>
              <p:nvPr/>
            </p:nvSpPr>
            <p:spPr bwMode="auto">
              <a:xfrm>
                <a:off x="2205"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0" name="Oval 753"/>
              <p:cNvSpPr>
                <a:spLocks noChangeArrowheads="1"/>
              </p:cNvSpPr>
              <p:nvPr/>
            </p:nvSpPr>
            <p:spPr bwMode="auto">
              <a:xfrm>
                <a:off x="2205"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1" name="Oval 754"/>
              <p:cNvSpPr>
                <a:spLocks noChangeArrowheads="1"/>
              </p:cNvSpPr>
              <p:nvPr/>
            </p:nvSpPr>
            <p:spPr bwMode="auto">
              <a:xfrm>
                <a:off x="2205"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2" name="Oval 755"/>
              <p:cNvSpPr>
                <a:spLocks noChangeArrowheads="1"/>
              </p:cNvSpPr>
              <p:nvPr/>
            </p:nvSpPr>
            <p:spPr bwMode="auto">
              <a:xfrm>
                <a:off x="2205"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3" name="Oval 756"/>
              <p:cNvSpPr>
                <a:spLocks noChangeArrowheads="1"/>
              </p:cNvSpPr>
              <p:nvPr/>
            </p:nvSpPr>
            <p:spPr bwMode="auto">
              <a:xfrm>
                <a:off x="2205"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 name="Oval 757"/>
              <p:cNvSpPr>
                <a:spLocks noChangeArrowheads="1"/>
              </p:cNvSpPr>
              <p:nvPr/>
            </p:nvSpPr>
            <p:spPr bwMode="auto">
              <a:xfrm>
                <a:off x="2205" y="1606"/>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 name="Oval 758"/>
              <p:cNvSpPr>
                <a:spLocks noChangeArrowheads="1"/>
              </p:cNvSpPr>
              <p:nvPr/>
            </p:nvSpPr>
            <p:spPr bwMode="auto">
              <a:xfrm>
                <a:off x="2205" y="1677"/>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 name="Oval 759"/>
              <p:cNvSpPr>
                <a:spLocks noChangeArrowheads="1"/>
              </p:cNvSpPr>
              <p:nvPr/>
            </p:nvSpPr>
            <p:spPr bwMode="auto">
              <a:xfrm>
                <a:off x="2205" y="1747"/>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 name="Oval 760"/>
              <p:cNvSpPr>
                <a:spLocks noChangeArrowheads="1"/>
              </p:cNvSpPr>
              <p:nvPr/>
            </p:nvSpPr>
            <p:spPr bwMode="auto">
              <a:xfrm>
                <a:off x="2205" y="181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 name="Oval 761"/>
              <p:cNvSpPr>
                <a:spLocks noChangeArrowheads="1"/>
              </p:cNvSpPr>
              <p:nvPr/>
            </p:nvSpPr>
            <p:spPr bwMode="auto">
              <a:xfrm>
                <a:off x="2205" y="1888"/>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9" name="Oval 762"/>
              <p:cNvSpPr>
                <a:spLocks noChangeArrowheads="1"/>
              </p:cNvSpPr>
              <p:nvPr/>
            </p:nvSpPr>
            <p:spPr bwMode="auto">
              <a:xfrm>
                <a:off x="2205" y="1958"/>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0" name="Oval 763"/>
              <p:cNvSpPr>
                <a:spLocks noChangeArrowheads="1"/>
              </p:cNvSpPr>
              <p:nvPr/>
            </p:nvSpPr>
            <p:spPr bwMode="auto">
              <a:xfrm>
                <a:off x="2205" y="2029"/>
                <a:ext cx="74"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1" name="Oval 764"/>
              <p:cNvSpPr>
                <a:spLocks noChangeArrowheads="1"/>
              </p:cNvSpPr>
              <p:nvPr/>
            </p:nvSpPr>
            <p:spPr bwMode="auto">
              <a:xfrm>
                <a:off x="2205" y="2099"/>
                <a:ext cx="74"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2" name="Oval 765"/>
              <p:cNvSpPr>
                <a:spLocks noChangeArrowheads="1"/>
              </p:cNvSpPr>
              <p:nvPr/>
            </p:nvSpPr>
            <p:spPr bwMode="auto">
              <a:xfrm>
                <a:off x="2279"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3" name="Oval 766"/>
              <p:cNvSpPr>
                <a:spLocks noChangeArrowheads="1"/>
              </p:cNvSpPr>
              <p:nvPr/>
            </p:nvSpPr>
            <p:spPr bwMode="auto">
              <a:xfrm>
                <a:off x="2279"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 name="Oval 767"/>
              <p:cNvSpPr>
                <a:spLocks noChangeArrowheads="1"/>
              </p:cNvSpPr>
              <p:nvPr/>
            </p:nvSpPr>
            <p:spPr bwMode="auto">
              <a:xfrm>
                <a:off x="2279"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 name="Oval 768"/>
              <p:cNvSpPr>
                <a:spLocks noChangeArrowheads="1"/>
              </p:cNvSpPr>
              <p:nvPr/>
            </p:nvSpPr>
            <p:spPr bwMode="auto">
              <a:xfrm>
                <a:off x="2279"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 name="Oval 769"/>
              <p:cNvSpPr>
                <a:spLocks noChangeArrowheads="1"/>
              </p:cNvSpPr>
              <p:nvPr/>
            </p:nvSpPr>
            <p:spPr bwMode="auto">
              <a:xfrm>
                <a:off x="2279"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 name="Oval 770"/>
              <p:cNvSpPr>
                <a:spLocks noChangeArrowheads="1"/>
              </p:cNvSpPr>
              <p:nvPr/>
            </p:nvSpPr>
            <p:spPr bwMode="auto">
              <a:xfrm>
                <a:off x="2279"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 name="Oval 771"/>
              <p:cNvSpPr>
                <a:spLocks noChangeArrowheads="1"/>
              </p:cNvSpPr>
              <p:nvPr/>
            </p:nvSpPr>
            <p:spPr bwMode="auto">
              <a:xfrm>
                <a:off x="2279"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 name="Oval 772"/>
              <p:cNvSpPr>
                <a:spLocks noChangeArrowheads="1"/>
              </p:cNvSpPr>
              <p:nvPr/>
            </p:nvSpPr>
            <p:spPr bwMode="auto">
              <a:xfrm>
                <a:off x="2279"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0" name="Oval 773"/>
              <p:cNvSpPr>
                <a:spLocks noChangeArrowheads="1"/>
              </p:cNvSpPr>
              <p:nvPr/>
            </p:nvSpPr>
            <p:spPr bwMode="auto">
              <a:xfrm>
                <a:off x="2279"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 name="Oval 774"/>
              <p:cNvSpPr>
                <a:spLocks noChangeArrowheads="1"/>
              </p:cNvSpPr>
              <p:nvPr/>
            </p:nvSpPr>
            <p:spPr bwMode="auto">
              <a:xfrm>
                <a:off x="2354"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2" name="Oval 775"/>
              <p:cNvSpPr>
                <a:spLocks noChangeArrowheads="1"/>
              </p:cNvSpPr>
              <p:nvPr/>
            </p:nvSpPr>
            <p:spPr bwMode="auto">
              <a:xfrm>
                <a:off x="2354"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3" name="Oval 776"/>
              <p:cNvSpPr>
                <a:spLocks noChangeArrowheads="1"/>
              </p:cNvSpPr>
              <p:nvPr/>
            </p:nvSpPr>
            <p:spPr bwMode="auto">
              <a:xfrm>
                <a:off x="2354"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 name="Oval 777"/>
              <p:cNvSpPr>
                <a:spLocks noChangeArrowheads="1"/>
              </p:cNvSpPr>
              <p:nvPr/>
            </p:nvSpPr>
            <p:spPr bwMode="auto">
              <a:xfrm>
                <a:off x="2354"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 name="Oval 778"/>
              <p:cNvSpPr>
                <a:spLocks noChangeArrowheads="1"/>
              </p:cNvSpPr>
              <p:nvPr/>
            </p:nvSpPr>
            <p:spPr bwMode="auto">
              <a:xfrm>
                <a:off x="2354"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6" name="Oval 779"/>
              <p:cNvSpPr>
                <a:spLocks noChangeArrowheads="1"/>
              </p:cNvSpPr>
              <p:nvPr/>
            </p:nvSpPr>
            <p:spPr bwMode="auto">
              <a:xfrm>
                <a:off x="2354"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7" name="Oval 780"/>
              <p:cNvSpPr>
                <a:spLocks noChangeArrowheads="1"/>
              </p:cNvSpPr>
              <p:nvPr/>
            </p:nvSpPr>
            <p:spPr bwMode="auto">
              <a:xfrm>
                <a:off x="2354"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 name="Oval 781"/>
              <p:cNvSpPr>
                <a:spLocks noChangeArrowheads="1"/>
              </p:cNvSpPr>
              <p:nvPr/>
            </p:nvSpPr>
            <p:spPr bwMode="auto">
              <a:xfrm>
                <a:off x="2354"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 name="Oval 782"/>
              <p:cNvSpPr>
                <a:spLocks noChangeArrowheads="1"/>
              </p:cNvSpPr>
              <p:nvPr/>
            </p:nvSpPr>
            <p:spPr bwMode="auto">
              <a:xfrm>
                <a:off x="2354"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 name="Oval 783"/>
              <p:cNvSpPr>
                <a:spLocks noChangeArrowheads="1"/>
              </p:cNvSpPr>
              <p:nvPr/>
            </p:nvSpPr>
            <p:spPr bwMode="auto">
              <a:xfrm>
                <a:off x="2429"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 name="Oval 784"/>
              <p:cNvSpPr>
                <a:spLocks noChangeArrowheads="1"/>
              </p:cNvSpPr>
              <p:nvPr/>
            </p:nvSpPr>
            <p:spPr bwMode="auto">
              <a:xfrm>
                <a:off x="2429"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2" name="Oval 785"/>
              <p:cNvSpPr>
                <a:spLocks noChangeArrowheads="1"/>
              </p:cNvSpPr>
              <p:nvPr/>
            </p:nvSpPr>
            <p:spPr bwMode="auto">
              <a:xfrm>
                <a:off x="2429"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3" name="Oval 786"/>
              <p:cNvSpPr>
                <a:spLocks noChangeArrowheads="1"/>
              </p:cNvSpPr>
              <p:nvPr/>
            </p:nvSpPr>
            <p:spPr bwMode="auto">
              <a:xfrm>
                <a:off x="2429"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 name="Oval 787"/>
              <p:cNvSpPr>
                <a:spLocks noChangeArrowheads="1"/>
              </p:cNvSpPr>
              <p:nvPr/>
            </p:nvSpPr>
            <p:spPr bwMode="auto">
              <a:xfrm>
                <a:off x="2429"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 name="Oval 788"/>
              <p:cNvSpPr>
                <a:spLocks noChangeArrowheads="1"/>
              </p:cNvSpPr>
              <p:nvPr/>
            </p:nvSpPr>
            <p:spPr bwMode="auto">
              <a:xfrm>
                <a:off x="2429"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 name="Oval 789"/>
              <p:cNvSpPr>
                <a:spLocks noChangeArrowheads="1"/>
              </p:cNvSpPr>
              <p:nvPr/>
            </p:nvSpPr>
            <p:spPr bwMode="auto">
              <a:xfrm>
                <a:off x="2429"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 name="Oval 790"/>
              <p:cNvSpPr>
                <a:spLocks noChangeArrowheads="1"/>
              </p:cNvSpPr>
              <p:nvPr/>
            </p:nvSpPr>
            <p:spPr bwMode="auto">
              <a:xfrm>
                <a:off x="2429"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 name="Oval 791"/>
              <p:cNvSpPr>
                <a:spLocks noChangeArrowheads="1"/>
              </p:cNvSpPr>
              <p:nvPr/>
            </p:nvSpPr>
            <p:spPr bwMode="auto">
              <a:xfrm>
                <a:off x="2429"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 name="Oval 792"/>
              <p:cNvSpPr>
                <a:spLocks noChangeArrowheads="1"/>
              </p:cNvSpPr>
              <p:nvPr/>
            </p:nvSpPr>
            <p:spPr bwMode="auto">
              <a:xfrm>
                <a:off x="2504" y="1536"/>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 name="Oval 793"/>
              <p:cNvSpPr>
                <a:spLocks noChangeArrowheads="1"/>
              </p:cNvSpPr>
              <p:nvPr/>
            </p:nvSpPr>
            <p:spPr bwMode="auto">
              <a:xfrm>
                <a:off x="2504" y="1606"/>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1" name="Oval 794"/>
              <p:cNvSpPr>
                <a:spLocks noChangeArrowheads="1"/>
              </p:cNvSpPr>
              <p:nvPr/>
            </p:nvSpPr>
            <p:spPr bwMode="auto">
              <a:xfrm>
                <a:off x="2504" y="1677"/>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2" name="Oval 795"/>
              <p:cNvSpPr>
                <a:spLocks noChangeArrowheads="1"/>
              </p:cNvSpPr>
              <p:nvPr/>
            </p:nvSpPr>
            <p:spPr bwMode="auto">
              <a:xfrm>
                <a:off x="2504" y="1747"/>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3" name="Oval 796"/>
              <p:cNvSpPr>
                <a:spLocks noChangeArrowheads="1"/>
              </p:cNvSpPr>
              <p:nvPr/>
            </p:nvSpPr>
            <p:spPr bwMode="auto">
              <a:xfrm>
                <a:off x="2504" y="181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 name="Oval 797"/>
              <p:cNvSpPr>
                <a:spLocks noChangeArrowheads="1"/>
              </p:cNvSpPr>
              <p:nvPr/>
            </p:nvSpPr>
            <p:spPr bwMode="auto">
              <a:xfrm>
                <a:off x="2504" y="1888"/>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 name="Oval 798"/>
              <p:cNvSpPr>
                <a:spLocks noChangeArrowheads="1"/>
              </p:cNvSpPr>
              <p:nvPr/>
            </p:nvSpPr>
            <p:spPr bwMode="auto">
              <a:xfrm>
                <a:off x="2504" y="1958"/>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 name="Oval 799"/>
              <p:cNvSpPr>
                <a:spLocks noChangeArrowheads="1"/>
              </p:cNvSpPr>
              <p:nvPr/>
            </p:nvSpPr>
            <p:spPr bwMode="auto">
              <a:xfrm>
                <a:off x="2504" y="2029"/>
                <a:ext cx="75" cy="70"/>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7" name="Oval 800"/>
              <p:cNvSpPr>
                <a:spLocks noChangeArrowheads="1"/>
              </p:cNvSpPr>
              <p:nvPr/>
            </p:nvSpPr>
            <p:spPr bwMode="auto">
              <a:xfrm>
                <a:off x="2504" y="2099"/>
                <a:ext cx="75" cy="71"/>
              </a:xfrm>
              <a:prstGeom prst="ellipse">
                <a:avLst/>
              </a:prstGeom>
              <a:solidFill>
                <a:srgbClr val="4D4D4D"/>
              </a:solidFill>
              <a:ln w="25400">
                <a:solidFill>
                  <a:srgbClr val="000000"/>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 name="Line 801"/>
            <p:cNvSpPr>
              <a:spLocks noChangeShapeType="1"/>
            </p:cNvSpPr>
            <p:nvPr/>
          </p:nvSpPr>
          <p:spPr bwMode="auto">
            <a:xfrm>
              <a:off x="7078" y="2767"/>
              <a:ext cx="3925"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2" name="Line 802"/>
            <p:cNvSpPr>
              <a:spLocks noChangeShapeType="1"/>
            </p:cNvSpPr>
            <p:nvPr/>
          </p:nvSpPr>
          <p:spPr bwMode="auto">
            <a:xfrm>
              <a:off x="7070" y="3186"/>
              <a:ext cx="39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3" name="Line 803"/>
            <p:cNvSpPr>
              <a:spLocks noChangeShapeType="1"/>
            </p:cNvSpPr>
            <p:nvPr/>
          </p:nvSpPr>
          <p:spPr bwMode="auto">
            <a:xfrm>
              <a:off x="7058" y="6536"/>
              <a:ext cx="3926"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 name="Line 804"/>
            <p:cNvSpPr>
              <a:spLocks noChangeShapeType="1"/>
            </p:cNvSpPr>
            <p:nvPr/>
          </p:nvSpPr>
          <p:spPr bwMode="auto">
            <a:xfrm>
              <a:off x="7058" y="6963"/>
              <a:ext cx="3926"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5" name="Line 805"/>
            <p:cNvSpPr>
              <a:spLocks noChangeShapeType="1"/>
            </p:cNvSpPr>
            <p:nvPr/>
          </p:nvSpPr>
          <p:spPr bwMode="auto">
            <a:xfrm flipV="1">
              <a:off x="9104" y="1358"/>
              <a:ext cx="0" cy="325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6" name="Text Box 806"/>
            <p:cNvSpPr txBox="1">
              <a:spLocks noChangeArrowheads="1"/>
            </p:cNvSpPr>
            <p:nvPr/>
          </p:nvSpPr>
          <p:spPr bwMode="auto">
            <a:xfrm>
              <a:off x="10985" y="2936"/>
              <a:ext cx="621"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i="1">
                  <a:solidFill>
                    <a:srgbClr val="000000"/>
                  </a:solidFill>
                </a:rPr>
                <a:t>K</a:t>
              </a:r>
              <a:endParaRPr lang="en-US" altLang="zh-CN"/>
            </a:p>
          </p:txBody>
        </p:sp>
        <p:sp>
          <p:nvSpPr>
            <p:cNvPr id="17" name="Freeform 807"/>
            <p:cNvSpPr>
              <a:spLocks/>
            </p:cNvSpPr>
            <p:nvPr/>
          </p:nvSpPr>
          <p:spPr bwMode="auto">
            <a:xfrm>
              <a:off x="9643" y="2277"/>
              <a:ext cx="630" cy="492"/>
            </a:xfrm>
            <a:custGeom>
              <a:avLst/>
              <a:gdLst>
                <a:gd name="T0" fmla="*/ 0 w 384"/>
                <a:gd name="T1" fmla="*/ 0 h 192"/>
                <a:gd name="T2" fmla="*/ 240 w 384"/>
                <a:gd name="T3" fmla="*/ 192 h 192"/>
                <a:gd name="T4" fmla="*/ 384 w 384"/>
                <a:gd name="T5" fmla="*/ 0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0" y="0"/>
                  </a:moveTo>
                  <a:cubicBezTo>
                    <a:pt x="88" y="96"/>
                    <a:pt x="176" y="192"/>
                    <a:pt x="240" y="192"/>
                  </a:cubicBezTo>
                  <a:cubicBezTo>
                    <a:pt x="304" y="192"/>
                    <a:pt x="344" y="96"/>
                    <a:pt x="384"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Line 808"/>
            <p:cNvSpPr>
              <a:spLocks noChangeShapeType="1"/>
            </p:cNvSpPr>
            <p:nvPr/>
          </p:nvSpPr>
          <p:spPr bwMode="auto">
            <a:xfrm flipV="1">
              <a:off x="9135" y="5125"/>
              <a:ext cx="0" cy="325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9" name="Text Box 809"/>
            <p:cNvSpPr txBox="1">
              <a:spLocks noChangeArrowheads="1"/>
            </p:cNvSpPr>
            <p:nvPr/>
          </p:nvSpPr>
          <p:spPr bwMode="auto">
            <a:xfrm>
              <a:off x="10990" y="6699"/>
              <a:ext cx="618"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100" b="1" i="1">
                  <a:solidFill>
                    <a:srgbClr val="000000"/>
                  </a:solidFill>
                </a:rPr>
                <a:t>K</a:t>
              </a:r>
              <a:endParaRPr lang="en-US" altLang="zh-CN"/>
            </a:p>
          </p:txBody>
        </p:sp>
        <p:sp>
          <p:nvSpPr>
            <p:cNvPr id="20" name="Line 810"/>
            <p:cNvSpPr>
              <a:spLocks noChangeShapeType="1"/>
            </p:cNvSpPr>
            <p:nvPr/>
          </p:nvSpPr>
          <p:spPr bwMode="auto">
            <a:xfrm>
              <a:off x="9336" y="4444"/>
              <a:ext cx="144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1" name="Line 811"/>
            <p:cNvSpPr>
              <a:spLocks noChangeShapeType="1"/>
            </p:cNvSpPr>
            <p:nvPr/>
          </p:nvSpPr>
          <p:spPr bwMode="auto">
            <a:xfrm flipH="1">
              <a:off x="7410" y="4435"/>
              <a:ext cx="144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 name="Text Box 812"/>
            <p:cNvSpPr txBox="1">
              <a:spLocks noChangeArrowheads="1"/>
            </p:cNvSpPr>
            <p:nvPr/>
          </p:nvSpPr>
          <p:spPr bwMode="auto">
            <a:xfrm>
              <a:off x="9953" y="4456"/>
              <a:ext cx="82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a:solidFill>
                    <a:srgbClr val="000000"/>
                  </a:solidFill>
                </a:rPr>
                <a:t>[100]</a:t>
              </a:r>
              <a:endParaRPr lang="en-US" altLang="zh-CN"/>
            </a:p>
          </p:txBody>
        </p:sp>
        <p:sp>
          <p:nvSpPr>
            <p:cNvPr id="23" name="Text Box 813"/>
            <p:cNvSpPr txBox="1">
              <a:spLocks noChangeArrowheads="1"/>
            </p:cNvSpPr>
            <p:nvPr/>
          </p:nvSpPr>
          <p:spPr bwMode="auto">
            <a:xfrm>
              <a:off x="7454" y="4429"/>
              <a:ext cx="82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a:solidFill>
                    <a:srgbClr val="000000"/>
                  </a:solidFill>
                </a:rPr>
                <a:t>[111]</a:t>
              </a:r>
              <a:endParaRPr lang="en-US" altLang="zh-CN"/>
            </a:p>
          </p:txBody>
        </p:sp>
        <p:sp>
          <p:nvSpPr>
            <p:cNvPr id="24" name="Line 814"/>
            <p:cNvSpPr>
              <a:spLocks noChangeShapeType="1"/>
            </p:cNvSpPr>
            <p:nvPr/>
          </p:nvSpPr>
          <p:spPr bwMode="auto">
            <a:xfrm>
              <a:off x="9342" y="8263"/>
              <a:ext cx="144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5" name="Line 815"/>
            <p:cNvSpPr>
              <a:spLocks noChangeShapeType="1"/>
            </p:cNvSpPr>
            <p:nvPr/>
          </p:nvSpPr>
          <p:spPr bwMode="auto">
            <a:xfrm flipH="1">
              <a:off x="7416" y="8254"/>
              <a:ext cx="144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6" name="Text Box 816"/>
            <p:cNvSpPr txBox="1">
              <a:spLocks noChangeArrowheads="1"/>
            </p:cNvSpPr>
            <p:nvPr/>
          </p:nvSpPr>
          <p:spPr bwMode="auto">
            <a:xfrm>
              <a:off x="9960" y="8273"/>
              <a:ext cx="82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a:solidFill>
                    <a:srgbClr val="000000"/>
                  </a:solidFill>
                </a:rPr>
                <a:t>[100]</a:t>
              </a:r>
              <a:endParaRPr lang="en-US" altLang="zh-CN"/>
            </a:p>
          </p:txBody>
        </p:sp>
        <p:sp>
          <p:nvSpPr>
            <p:cNvPr id="27" name="Text Box 817"/>
            <p:cNvSpPr txBox="1">
              <a:spLocks noChangeArrowheads="1"/>
            </p:cNvSpPr>
            <p:nvPr/>
          </p:nvSpPr>
          <p:spPr bwMode="auto">
            <a:xfrm>
              <a:off x="7461" y="8246"/>
              <a:ext cx="82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a:solidFill>
                    <a:srgbClr val="000000"/>
                  </a:solidFill>
                </a:rPr>
                <a:t>[111]</a:t>
              </a:r>
              <a:endParaRPr lang="en-US" altLang="zh-CN"/>
            </a:p>
          </p:txBody>
        </p:sp>
        <p:sp>
          <p:nvSpPr>
            <p:cNvPr id="28" name="Text Box 818"/>
            <p:cNvSpPr txBox="1">
              <a:spLocks noChangeArrowheads="1"/>
            </p:cNvSpPr>
            <p:nvPr/>
          </p:nvSpPr>
          <p:spPr bwMode="auto">
            <a:xfrm>
              <a:off x="8900" y="1023"/>
              <a:ext cx="41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i="1">
                  <a:solidFill>
                    <a:srgbClr val="000000"/>
                  </a:solidFill>
                </a:rPr>
                <a:t>E</a:t>
              </a:r>
              <a:endParaRPr lang="en-US" altLang="zh-CN"/>
            </a:p>
          </p:txBody>
        </p:sp>
        <p:sp>
          <p:nvSpPr>
            <p:cNvPr id="29" name="Text Box 819"/>
            <p:cNvSpPr txBox="1">
              <a:spLocks noChangeArrowheads="1"/>
            </p:cNvSpPr>
            <p:nvPr/>
          </p:nvSpPr>
          <p:spPr bwMode="auto">
            <a:xfrm>
              <a:off x="8918" y="4786"/>
              <a:ext cx="41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i="1">
                  <a:solidFill>
                    <a:srgbClr val="000000"/>
                  </a:solidFill>
                </a:rPr>
                <a:t>E</a:t>
              </a:r>
              <a:endParaRPr lang="en-US" altLang="zh-CN"/>
            </a:p>
          </p:txBody>
        </p:sp>
        <p:sp>
          <p:nvSpPr>
            <p:cNvPr id="30" name="Text Box 820"/>
            <p:cNvSpPr txBox="1">
              <a:spLocks noChangeArrowheads="1"/>
            </p:cNvSpPr>
            <p:nvPr/>
          </p:nvSpPr>
          <p:spPr bwMode="auto">
            <a:xfrm>
              <a:off x="11924" y="2795"/>
              <a:ext cx="517" cy="372"/>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a:solidFill>
                    <a:srgbClr val="0000FF"/>
                  </a:solidFill>
                </a:rPr>
                <a:t>Si</a:t>
              </a:r>
              <a:endParaRPr lang="en-US" altLang="zh-CN"/>
            </a:p>
          </p:txBody>
        </p:sp>
        <p:sp>
          <p:nvSpPr>
            <p:cNvPr id="31" name="Text Box 821"/>
            <p:cNvSpPr txBox="1">
              <a:spLocks noChangeArrowheads="1"/>
            </p:cNvSpPr>
            <p:nvPr/>
          </p:nvSpPr>
          <p:spPr bwMode="auto">
            <a:xfrm>
              <a:off x="11820" y="6585"/>
              <a:ext cx="932" cy="372"/>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a:solidFill>
                    <a:srgbClr val="0000FF"/>
                  </a:solidFill>
                </a:rPr>
                <a:t>GaAs</a:t>
              </a:r>
              <a:endParaRPr lang="en-US" altLang="zh-CN"/>
            </a:p>
          </p:txBody>
        </p:sp>
        <p:sp>
          <p:nvSpPr>
            <p:cNvPr id="32" name="Text Box 822"/>
            <p:cNvSpPr txBox="1">
              <a:spLocks noChangeArrowheads="1"/>
            </p:cNvSpPr>
            <p:nvPr/>
          </p:nvSpPr>
          <p:spPr bwMode="auto">
            <a:xfrm>
              <a:off x="2628" y="8759"/>
              <a:ext cx="1094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b="1">
                  <a:solidFill>
                    <a:srgbClr val="000000"/>
                  </a:solidFill>
                </a:rPr>
                <a:t>Figure 15.1-4 Approximating the </a:t>
              </a:r>
              <a:r>
                <a:rPr lang="en-US" altLang="zh-CN" sz="1100" b="1" i="1">
                  <a:solidFill>
                    <a:srgbClr val="000000"/>
                  </a:solidFill>
                </a:rPr>
                <a:t>E-K</a:t>
              </a:r>
              <a:r>
                <a:rPr lang="en-US" altLang="zh-CN" sz="1100" b="1">
                  <a:solidFill>
                    <a:srgbClr val="000000"/>
                  </a:solidFill>
                </a:rPr>
                <a:t> diagram at the bottom of the conduction band and at the top of the valence band of Si and GaAs by parabols.</a:t>
              </a:r>
              <a:endParaRPr lang="en-US" altLang="zh-CN" b="1"/>
            </a:p>
          </p:txBody>
        </p:sp>
        <p:sp>
          <p:nvSpPr>
            <p:cNvPr id="33" name="Line 823"/>
            <p:cNvSpPr>
              <a:spLocks noChangeShapeType="1"/>
            </p:cNvSpPr>
            <p:nvPr/>
          </p:nvSpPr>
          <p:spPr bwMode="auto">
            <a:xfrm>
              <a:off x="4368" y="2761"/>
              <a:ext cx="0" cy="418"/>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4" name="Text Box 824"/>
            <p:cNvSpPr txBox="1">
              <a:spLocks noChangeArrowheads="1"/>
            </p:cNvSpPr>
            <p:nvPr/>
          </p:nvSpPr>
          <p:spPr bwMode="auto">
            <a:xfrm>
              <a:off x="4488" y="2783"/>
              <a:ext cx="1343"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a:solidFill>
                    <a:srgbClr val="0000FF"/>
                  </a:solidFill>
                </a:rPr>
                <a:t>Eg=1.1ev</a:t>
              </a:r>
            </a:p>
            <a:p>
              <a:pPr eaLnBrk="1" hangingPunct="1"/>
              <a:endParaRPr lang="zh-CN" altLang="en-US"/>
            </a:p>
          </p:txBody>
        </p:sp>
        <p:sp>
          <p:nvSpPr>
            <p:cNvPr id="35" name="Line 825"/>
            <p:cNvSpPr>
              <a:spLocks noChangeShapeType="1"/>
            </p:cNvSpPr>
            <p:nvPr/>
          </p:nvSpPr>
          <p:spPr bwMode="auto">
            <a:xfrm>
              <a:off x="4391" y="6556"/>
              <a:ext cx="0" cy="418"/>
            </a:xfrm>
            <a:prstGeom prst="line">
              <a:avLst/>
            </a:prstGeom>
            <a:noFill/>
            <a:ln w="1905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6" name="Text Box 826"/>
            <p:cNvSpPr txBox="1">
              <a:spLocks noChangeArrowheads="1"/>
            </p:cNvSpPr>
            <p:nvPr/>
          </p:nvSpPr>
          <p:spPr bwMode="auto">
            <a:xfrm>
              <a:off x="4488" y="6546"/>
              <a:ext cx="1610"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900" b="1">
                  <a:solidFill>
                    <a:srgbClr val="0000FF"/>
                  </a:solidFill>
                </a:rPr>
                <a:t>Eg=1.42ev</a:t>
              </a:r>
            </a:p>
            <a:p>
              <a:pPr eaLnBrk="1" hangingPunct="1"/>
              <a:endParaRPr lang="zh-CN" altLang="en-US"/>
            </a:p>
          </p:txBody>
        </p:sp>
        <p:sp>
          <p:nvSpPr>
            <p:cNvPr id="37" name="Freeform 827"/>
            <p:cNvSpPr>
              <a:spLocks/>
            </p:cNvSpPr>
            <p:nvPr/>
          </p:nvSpPr>
          <p:spPr bwMode="auto">
            <a:xfrm>
              <a:off x="8425" y="6978"/>
              <a:ext cx="1446" cy="541"/>
            </a:xfrm>
            <a:custGeom>
              <a:avLst/>
              <a:gdLst>
                <a:gd name="T0" fmla="*/ 0 w 672"/>
                <a:gd name="T1" fmla="*/ 248 h 248"/>
                <a:gd name="T2" fmla="*/ 330 w 672"/>
                <a:gd name="T3" fmla="*/ 0 h 248"/>
                <a:gd name="T4" fmla="*/ 672 w 672"/>
                <a:gd name="T5" fmla="*/ 248 h 248"/>
                <a:gd name="T6" fmla="*/ 0 60000 65536"/>
                <a:gd name="T7" fmla="*/ 0 60000 65536"/>
                <a:gd name="T8" fmla="*/ 0 60000 65536"/>
                <a:gd name="T9" fmla="*/ 0 w 672"/>
                <a:gd name="T10" fmla="*/ 0 h 248"/>
                <a:gd name="T11" fmla="*/ 672 w 672"/>
                <a:gd name="T12" fmla="*/ 248 h 248"/>
              </a:gdLst>
              <a:ahLst/>
              <a:cxnLst>
                <a:cxn ang="T6">
                  <a:pos x="T0" y="T1"/>
                </a:cxn>
                <a:cxn ang="T7">
                  <a:pos x="T2" y="T3"/>
                </a:cxn>
                <a:cxn ang="T8">
                  <a:pos x="T4" y="T5"/>
                </a:cxn>
              </a:cxnLst>
              <a:rect l="T9" t="T10" r="T11" b="T12"/>
              <a:pathLst>
                <a:path w="672" h="248">
                  <a:moveTo>
                    <a:pt x="0" y="248"/>
                  </a:moveTo>
                  <a:cubicBezTo>
                    <a:pt x="109" y="124"/>
                    <a:pt x="218" y="0"/>
                    <a:pt x="330" y="0"/>
                  </a:cubicBezTo>
                  <a:cubicBezTo>
                    <a:pt x="442" y="0"/>
                    <a:pt x="557" y="124"/>
                    <a:pt x="672" y="24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Freeform 828"/>
            <p:cNvSpPr>
              <a:spLocks/>
            </p:cNvSpPr>
            <p:nvPr/>
          </p:nvSpPr>
          <p:spPr bwMode="auto">
            <a:xfrm>
              <a:off x="8395" y="3196"/>
              <a:ext cx="1446" cy="540"/>
            </a:xfrm>
            <a:custGeom>
              <a:avLst/>
              <a:gdLst>
                <a:gd name="T0" fmla="*/ 0 w 672"/>
                <a:gd name="T1" fmla="*/ 248 h 248"/>
                <a:gd name="T2" fmla="*/ 330 w 672"/>
                <a:gd name="T3" fmla="*/ 0 h 248"/>
                <a:gd name="T4" fmla="*/ 672 w 672"/>
                <a:gd name="T5" fmla="*/ 248 h 248"/>
                <a:gd name="T6" fmla="*/ 0 60000 65536"/>
                <a:gd name="T7" fmla="*/ 0 60000 65536"/>
                <a:gd name="T8" fmla="*/ 0 60000 65536"/>
                <a:gd name="T9" fmla="*/ 0 w 672"/>
                <a:gd name="T10" fmla="*/ 0 h 248"/>
                <a:gd name="T11" fmla="*/ 672 w 672"/>
                <a:gd name="T12" fmla="*/ 248 h 248"/>
              </a:gdLst>
              <a:ahLst/>
              <a:cxnLst>
                <a:cxn ang="T6">
                  <a:pos x="T0" y="T1"/>
                </a:cxn>
                <a:cxn ang="T7">
                  <a:pos x="T2" y="T3"/>
                </a:cxn>
                <a:cxn ang="T8">
                  <a:pos x="T4" y="T5"/>
                </a:cxn>
              </a:cxnLst>
              <a:rect l="T9" t="T10" r="T11" b="T12"/>
              <a:pathLst>
                <a:path w="672" h="248">
                  <a:moveTo>
                    <a:pt x="0" y="248"/>
                  </a:moveTo>
                  <a:cubicBezTo>
                    <a:pt x="109" y="124"/>
                    <a:pt x="218" y="0"/>
                    <a:pt x="330" y="0"/>
                  </a:cubicBezTo>
                  <a:cubicBezTo>
                    <a:pt x="442" y="0"/>
                    <a:pt x="557" y="124"/>
                    <a:pt x="672" y="24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Freeform 829"/>
            <p:cNvSpPr>
              <a:spLocks/>
            </p:cNvSpPr>
            <p:nvPr/>
          </p:nvSpPr>
          <p:spPr bwMode="auto">
            <a:xfrm>
              <a:off x="8879" y="5630"/>
              <a:ext cx="416" cy="899"/>
            </a:xfrm>
            <a:custGeom>
              <a:avLst/>
              <a:gdLst>
                <a:gd name="T0" fmla="*/ 0 w 384"/>
                <a:gd name="T1" fmla="*/ 0 h 192"/>
                <a:gd name="T2" fmla="*/ 240 w 384"/>
                <a:gd name="T3" fmla="*/ 192 h 192"/>
                <a:gd name="T4" fmla="*/ 384 w 384"/>
                <a:gd name="T5" fmla="*/ 0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0" y="0"/>
                  </a:moveTo>
                  <a:cubicBezTo>
                    <a:pt x="88" y="96"/>
                    <a:pt x="176" y="192"/>
                    <a:pt x="240" y="192"/>
                  </a:cubicBezTo>
                  <a:cubicBezTo>
                    <a:pt x="304" y="192"/>
                    <a:pt x="344" y="96"/>
                    <a:pt x="384"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32" name="Text Box 830"/>
          <p:cNvSpPr txBox="1">
            <a:spLocks noChangeArrowheads="1"/>
          </p:cNvSpPr>
          <p:nvPr/>
        </p:nvSpPr>
        <p:spPr bwMode="auto">
          <a:xfrm>
            <a:off x="1" y="5685173"/>
            <a:ext cx="12192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200" b="1" dirty="0"/>
              <a:t>The direct-gap semiconductors such as GaAs are efficient photon emitters, while the indirect-gap counterparts are not.</a:t>
            </a:r>
          </a:p>
        </p:txBody>
      </p:sp>
    </p:spTree>
    <p:extLst>
      <p:ext uri="{BB962C8B-B14F-4D97-AF65-F5344CB8AC3E}">
        <p14:creationId xmlns:p14="http://schemas.microsoft.com/office/powerpoint/2010/main" val="24356767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4795" y="2637505"/>
            <a:ext cx="8802411" cy="923330"/>
          </a:xfrm>
          <a:prstGeom prst="rect">
            <a:avLst/>
          </a:prstGeom>
        </p:spPr>
        <p:txBody>
          <a:bodyPr wrap="none">
            <a:spAutoFit/>
          </a:bodyPr>
          <a:lstStyle/>
          <a:p>
            <a:pPr algn="ctr" eaLnBrk="0" hangingPunct="0">
              <a:defRPr/>
            </a:pPr>
            <a:r>
              <a:rPr lang="en-US" altLang="zh-CN" sz="5400" b="1" dirty="0">
                <a:solidFill>
                  <a:srgbClr val="CC00CC"/>
                </a:solidFill>
                <a:effectLst>
                  <a:outerShdw blurRad="38100" dist="38100" dir="2700000" algn="tl">
                    <a:srgbClr val="000000"/>
                  </a:outerShdw>
                </a:effectLst>
                <a:latin typeface="Arial" panose="020B0604020202020204" pitchFamily="34" charset="0"/>
                <a:cs typeface="Arial" panose="020B0604020202020204" pitchFamily="34" charset="0"/>
              </a:rPr>
              <a:t>Semiconducting materials</a:t>
            </a:r>
          </a:p>
        </p:txBody>
      </p:sp>
    </p:spTree>
    <p:extLst>
      <p:ext uri="{BB962C8B-B14F-4D97-AF65-F5344CB8AC3E}">
        <p14:creationId xmlns:p14="http://schemas.microsoft.com/office/powerpoint/2010/main" val="30345588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2857442" y="87630"/>
            <a:ext cx="5754543" cy="70485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zh-CN" altLang="en-US" sz="3200" b="1" dirty="0">
                <a:solidFill>
                  <a:srgbClr val="C00000"/>
                </a:solidFill>
                <a:latin typeface="Arial" panose="020B0604020202020204" pitchFamily="34" charset="0"/>
                <a:cs typeface="Arial" panose="020B0604020202020204" pitchFamily="34" charset="0"/>
              </a:rPr>
              <a:t> </a:t>
            </a:r>
            <a:r>
              <a:rPr lang="en-US" altLang="zh-CN" sz="3200" b="1" dirty="0">
                <a:solidFill>
                  <a:srgbClr val="C00000"/>
                </a:solidFill>
                <a:latin typeface="Arial" panose="020B0604020202020204" pitchFamily="34" charset="0"/>
                <a:cs typeface="Arial" panose="020B0604020202020204" pitchFamily="34" charset="0"/>
              </a:rPr>
              <a:t>Semiconducting materials</a:t>
            </a:r>
            <a:r>
              <a:rPr lang="en-US" altLang="zh-CN" sz="3200" dirty="0">
                <a:solidFill>
                  <a:srgbClr val="C00000"/>
                </a:solidFill>
                <a:latin typeface="Arial" panose="020B0604020202020204" pitchFamily="34" charset="0"/>
                <a:cs typeface="Arial" panose="020B0604020202020204" pitchFamily="34" charset="0"/>
              </a:rPr>
              <a:t> </a:t>
            </a:r>
          </a:p>
        </p:txBody>
      </p:sp>
      <p:sp>
        <p:nvSpPr>
          <p:cNvPr id="5" name="Rectangle 3"/>
          <p:cNvSpPr txBox="1">
            <a:spLocks noChangeArrowheads="1"/>
          </p:cNvSpPr>
          <p:nvPr/>
        </p:nvSpPr>
        <p:spPr bwMode="auto">
          <a:xfrm>
            <a:off x="141317" y="792480"/>
            <a:ext cx="11986952" cy="5533505"/>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Arial" panose="020B0604020202020204" pitchFamily="34" charset="0"/>
                <a:cs typeface="Arial" panose="020B0604020202020204" pitchFamily="34" charset="0"/>
              </a:rPr>
              <a:t>Si: widely used for making photon detectors but not useful for fabricating photon emitters due to its indirect bandgap.</a:t>
            </a:r>
          </a:p>
          <a:p>
            <a:endParaRPr lang="en-US" altLang="zh-CN" sz="3200" dirty="0">
              <a:latin typeface="Arial" panose="020B0604020202020204" pitchFamily="34" charset="0"/>
              <a:cs typeface="Arial" panose="020B0604020202020204" pitchFamily="34" charset="0"/>
            </a:endParaRPr>
          </a:p>
          <a:p>
            <a:r>
              <a:rPr lang="en-US" altLang="zh-CN" sz="3200" b="1" dirty="0">
                <a:latin typeface="Arial" panose="020B0604020202020204" pitchFamily="34" charset="0"/>
                <a:cs typeface="Arial" panose="020B0604020202020204" pitchFamily="34" charset="0"/>
              </a:rPr>
              <a:t>GaAs, </a:t>
            </a:r>
            <a:r>
              <a:rPr lang="en-US" altLang="zh-CN" sz="3200" b="1" dirty="0" err="1">
                <a:latin typeface="Arial" panose="020B0604020202020204" pitchFamily="34" charset="0"/>
                <a:cs typeface="Arial" panose="020B0604020202020204" pitchFamily="34" charset="0"/>
              </a:rPr>
              <a:t>InP</a:t>
            </a:r>
            <a:r>
              <a:rPr lang="en-US" altLang="zh-CN" sz="3200" b="1" dirty="0">
                <a:latin typeface="Arial" panose="020B0604020202020204" pitchFamily="34" charset="0"/>
                <a:cs typeface="Arial" panose="020B0604020202020204" pitchFamily="34" charset="0"/>
              </a:rPr>
              <a:t> </a:t>
            </a:r>
            <a:r>
              <a:rPr lang="en-US" altLang="zh-CN" sz="3200" b="1" dirty="0" err="1">
                <a:latin typeface="Arial" panose="020B0604020202020204" pitchFamily="34" charset="0"/>
                <a:cs typeface="Arial" panose="020B0604020202020204" pitchFamily="34" charset="0"/>
              </a:rPr>
              <a:t>GaN</a:t>
            </a:r>
            <a:r>
              <a:rPr lang="en-US" altLang="zh-CN" sz="3200" b="1" dirty="0">
                <a:latin typeface="Arial" panose="020B0604020202020204" pitchFamily="34" charset="0"/>
                <a:cs typeface="Arial" panose="020B0604020202020204" pitchFamily="34" charset="0"/>
              </a:rPr>
              <a:t> etc.: used for making photon detectors and sources.</a:t>
            </a:r>
          </a:p>
          <a:p>
            <a:endParaRPr lang="en-US" altLang="zh-CN" sz="3200" dirty="0">
              <a:latin typeface="Arial" panose="020B0604020202020204" pitchFamily="34" charset="0"/>
              <a:cs typeface="Arial" panose="020B0604020202020204" pitchFamily="34" charset="0"/>
            </a:endParaRPr>
          </a:p>
          <a:p>
            <a:r>
              <a:rPr lang="en-US" altLang="zh-CN" sz="3200" dirty="0">
                <a:latin typeface="Arial" panose="020B0604020202020204" pitchFamily="34" charset="0"/>
                <a:cs typeface="Arial" panose="020B0604020202020204" pitchFamily="34" charset="0"/>
              </a:rPr>
              <a:t>Ternary and quaternary semiconductors:   </a:t>
            </a:r>
          </a:p>
          <a:p>
            <a:pPr marL="0" indent="0">
              <a:buNone/>
            </a:pPr>
            <a:r>
              <a:rPr lang="en-US" altLang="zh-CN" sz="3200" dirty="0">
                <a:latin typeface="Arial" panose="020B0604020202020204" pitchFamily="34" charset="0"/>
                <a:cs typeface="Arial" panose="020B0604020202020204" pitchFamily="34" charset="0"/>
              </a:rPr>
              <a:t>         Al</a:t>
            </a:r>
            <a:r>
              <a:rPr lang="en-US" altLang="zh-CN" sz="3200" baseline="-25000" dirty="0">
                <a:latin typeface="Arial" panose="020B0604020202020204" pitchFamily="34" charset="0"/>
                <a:cs typeface="Arial" panose="020B0604020202020204" pitchFamily="34" charset="0"/>
              </a:rPr>
              <a:t>x</a:t>
            </a:r>
            <a:r>
              <a:rPr lang="en-US" altLang="zh-CN" sz="3200" dirty="0">
                <a:latin typeface="Arial" panose="020B0604020202020204" pitchFamily="34" charset="0"/>
                <a:cs typeface="Arial" panose="020B0604020202020204" pitchFamily="34" charset="0"/>
              </a:rPr>
              <a:t>Ga</a:t>
            </a:r>
            <a:r>
              <a:rPr lang="en-US" altLang="zh-CN" sz="3200" baseline="-25000" dirty="0">
                <a:latin typeface="Arial" panose="020B0604020202020204" pitchFamily="34" charset="0"/>
                <a:cs typeface="Arial" panose="020B0604020202020204" pitchFamily="34" charset="0"/>
              </a:rPr>
              <a:t>1-x</a:t>
            </a:r>
            <a:r>
              <a:rPr lang="en-US" altLang="zh-CN" sz="3200" dirty="0">
                <a:latin typeface="Arial" panose="020B0604020202020204" pitchFamily="34" charset="0"/>
                <a:cs typeface="Arial" panose="020B0604020202020204" pitchFamily="34" charset="0"/>
              </a:rPr>
              <a:t>As, In</a:t>
            </a:r>
            <a:r>
              <a:rPr lang="en-US" altLang="zh-CN" sz="3200" baseline="-25000" dirty="0">
                <a:latin typeface="Arial" panose="020B0604020202020204" pitchFamily="34" charset="0"/>
                <a:cs typeface="Arial" panose="020B0604020202020204" pitchFamily="34" charset="0"/>
              </a:rPr>
              <a:t>x</a:t>
            </a:r>
            <a:r>
              <a:rPr lang="en-US" altLang="zh-CN" sz="3200" dirty="0">
                <a:latin typeface="Arial" panose="020B0604020202020204" pitchFamily="34" charset="0"/>
                <a:cs typeface="Arial" panose="020B0604020202020204" pitchFamily="34" charset="0"/>
              </a:rPr>
              <a:t>Ga</a:t>
            </a:r>
            <a:r>
              <a:rPr lang="en-US" altLang="zh-CN" sz="3200" baseline="-25000" dirty="0">
                <a:latin typeface="Arial" panose="020B0604020202020204" pitchFamily="34" charset="0"/>
                <a:cs typeface="Arial" panose="020B0604020202020204" pitchFamily="34" charset="0"/>
              </a:rPr>
              <a:t>1-x</a:t>
            </a:r>
            <a:r>
              <a:rPr lang="en-US" altLang="zh-CN" sz="3200" dirty="0">
                <a:latin typeface="Arial" panose="020B0604020202020204" pitchFamily="34" charset="0"/>
                <a:cs typeface="Arial" panose="020B0604020202020204" pitchFamily="34" charset="0"/>
              </a:rPr>
              <a:t>As</a:t>
            </a:r>
            <a:r>
              <a:rPr lang="en-US" altLang="zh-CN" sz="3200" baseline="-25000" dirty="0">
                <a:latin typeface="Arial" panose="020B0604020202020204" pitchFamily="34" charset="0"/>
                <a:cs typeface="Arial" panose="020B0604020202020204" pitchFamily="34" charset="0"/>
              </a:rPr>
              <a:t>y</a:t>
            </a:r>
            <a:r>
              <a:rPr lang="en-US" altLang="zh-CN" sz="3200" dirty="0">
                <a:latin typeface="Arial" panose="020B0604020202020204" pitchFamily="34" charset="0"/>
                <a:cs typeface="Arial" panose="020B0604020202020204" pitchFamily="34" charset="0"/>
              </a:rPr>
              <a:t>P</a:t>
            </a:r>
            <a:r>
              <a:rPr lang="en-US" altLang="zh-CN" sz="3200" baseline="-25000" dirty="0">
                <a:latin typeface="Arial" panose="020B0604020202020204" pitchFamily="34" charset="0"/>
                <a:cs typeface="Arial" panose="020B0604020202020204" pitchFamily="34" charset="0"/>
              </a:rPr>
              <a:t>1-y</a:t>
            </a:r>
            <a:r>
              <a:rPr lang="en-US" altLang="zh-CN" sz="3200" dirty="0">
                <a:latin typeface="Arial" panose="020B0604020202020204" pitchFamily="34" charset="0"/>
                <a:cs typeface="Arial" panose="020B0604020202020204" pitchFamily="34" charset="0"/>
              </a:rPr>
              <a:t> etc. </a:t>
            </a:r>
          </a:p>
          <a:p>
            <a:pPr marL="0" indent="0">
              <a:buNone/>
            </a:pPr>
            <a:endParaRPr lang="en-US" altLang="zh-CN" sz="3200" dirty="0">
              <a:latin typeface="Arial" panose="020B0604020202020204" pitchFamily="34" charset="0"/>
              <a:cs typeface="Arial" panose="020B0604020202020204" pitchFamily="34" charset="0"/>
            </a:endParaRPr>
          </a:p>
          <a:p>
            <a:pPr>
              <a:buFontTx/>
              <a:buNone/>
            </a:pPr>
            <a:r>
              <a:rPr lang="en-US" altLang="zh-CN" sz="3200" dirty="0">
                <a:latin typeface="Arial" panose="020B0604020202020204" pitchFamily="34" charset="0"/>
                <a:cs typeface="Arial" panose="020B0604020202020204" pitchFamily="34" charset="0"/>
              </a:rPr>
              <a:t>   tunable bandgap energy with variation of </a:t>
            </a:r>
            <a:r>
              <a:rPr lang="en-US" altLang="zh-CN" sz="3200" i="1" dirty="0">
                <a:latin typeface="Arial" panose="020B0604020202020204" pitchFamily="34" charset="0"/>
                <a:cs typeface="Arial" panose="020B0604020202020204" pitchFamily="34" charset="0"/>
              </a:rPr>
              <a:t>x </a:t>
            </a:r>
            <a:r>
              <a:rPr lang="en-US" altLang="zh-CN" sz="3200" dirty="0">
                <a:latin typeface="Arial" panose="020B0604020202020204" pitchFamily="34" charset="0"/>
                <a:cs typeface="Arial" panose="020B0604020202020204" pitchFamily="34" charset="0"/>
              </a:rPr>
              <a:t>and </a:t>
            </a:r>
            <a:r>
              <a:rPr lang="en-US" altLang="zh-CN" sz="3200" i="1" dirty="0">
                <a:latin typeface="Arial" panose="020B0604020202020204" pitchFamily="34" charset="0"/>
                <a:cs typeface="Arial" panose="020B0604020202020204" pitchFamily="34" charset="0"/>
              </a:rPr>
              <a:t>y</a:t>
            </a:r>
            <a:r>
              <a:rPr lang="en-US" altLang="zh-CN" sz="3200" dirty="0">
                <a:latin typeface="Arial" panose="020B0604020202020204" pitchFamily="34" charset="0"/>
                <a:cs typeface="Arial" panose="020B0604020202020204" pitchFamily="34" charset="0"/>
              </a:rPr>
              <a:t>.</a:t>
            </a:r>
            <a:r>
              <a:rPr lang="en-US" altLang="zh-CN" sz="3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053739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50485" y="0"/>
            <a:ext cx="5949400" cy="531813"/>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Semiconducting materials</a:t>
            </a:r>
          </a:p>
        </p:txBody>
      </p:sp>
      <p:sp>
        <p:nvSpPr>
          <p:cNvPr id="5" name="Text Box 4"/>
          <p:cNvSpPr txBox="1">
            <a:spLocks noChangeArrowheads="1"/>
          </p:cNvSpPr>
          <p:nvPr/>
        </p:nvSpPr>
        <p:spPr bwMode="auto">
          <a:xfrm>
            <a:off x="5503027" y="967798"/>
            <a:ext cx="655874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dirty="0"/>
              <a:t>Al</a:t>
            </a:r>
            <a:r>
              <a:rPr lang="en-US" altLang="zh-CN" sz="2800" baseline="-25000" dirty="0"/>
              <a:t>x</a:t>
            </a:r>
            <a:r>
              <a:rPr lang="en-US" altLang="zh-CN" sz="2800" dirty="0"/>
              <a:t>Ga</a:t>
            </a:r>
            <a:r>
              <a:rPr lang="en-US" altLang="zh-CN" sz="2800" baseline="-25000" dirty="0"/>
              <a:t>1-x</a:t>
            </a:r>
            <a:r>
              <a:rPr lang="en-US" altLang="zh-CN" sz="2800" dirty="0"/>
              <a:t>As is</a:t>
            </a:r>
            <a:r>
              <a:rPr lang="en-US" altLang="zh-CN" sz="2800" b="1" dirty="0"/>
              <a:t> lattice matched</a:t>
            </a:r>
            <a:r>
              <a:rPr lang="en-US" altLang="zh-CN" sz="2800" dirty="0"/>
              <a:t> to GaAs, means it can be grown on the GaAs without introducing strains.</a:t>
            </a:r>
          </a:p>
          <a:p>
            <a:pPr algn="just" eaLnBrk="1" hangingPunct="1"/>
            <a:endParaRPr lang="en-US" altLang="zh-CN" sz="2800" dirty="0"/>
          </a:p>
          <a:p>
            <a:pPr algn="just" eaLnBrk="1" hangingPunct="1"/>
            <a:r>
              <a:rPr lang="en-US" altLang="zh-CN" sz="2800" dirty="0"/>
              <a:t>Solid and dashed curves represent </a:t>
            </a:r>
            <a:r>
              <a:rPr lang="en-US" altLang="zh-CN" sz="2800" b="1" dirty="0"/>
              <a:t>direct-gap</a:t>
            </a:r>
            <a:r>
              <a:rPr lang="en-US" altLang="zh-CN" sz="2800" dirty="0"/>
              <a:t> and </a:t>
            </a:r>
            <a:r>
              <a:rPr lang="en-US" altLang="zh-CN" sz="2800" b="1" dirty="0"/>
              <a:t>indirect-gap</a:t>
            </a:r>
            <a:r>
              <a:rPr lang="en-US" altLang="zh-CN" sz="2800" dirty="0"/>
              <a:t> compositions respectively.</a:t>
            </a:r>
          </a:p>
          <a:p>
            <a:pPr algn="just" eaLnBrk="1" hangingPunct="1"/>
            <a:endParaRPr lang="en-US" altLang="zh-CN" sz="2800" dirty="0"/>
          </a:p>
          <a:p>
            <a:pPr algn="just" eaLnBrk="1" hangingPunct="1"/>
            <a:r>
              <a:rPr lang="en-US" altLang="zh-CN" sz="2800" dirty="0"/>
              <a:t>We can see that a material may have direct bandgap for one mixing ratio </a:t>
            </a:r>
            <a:r>
              <a:rPr lang="en-US" altLang="zh-CN" sz="2800" i="1" dirty="0"/>
              <a:t>x</a:t>
            </a:r>
            <a:r>
              <a:rPr lang="en-US" altLang="zh-CN" sz="2800" dirty="0"/>
              <a:t> and an indirect bandgap for a different </a:t>
            </a:r>
            <a:r>
              <a:rPr lang="en-US" altLang="zh-CN" sz="2800" i="1" dirty="0"/>
              <a:t>x</a:t>
            </a:r>
            <a:r>
              <a:rPr lang="en-US" altLang="zh-CN" sz="2800" dirty="0"/>
              <a:t>. </a:t>
            </a:r>
          </a:p>
        </p:txBody>
      </p:sp>
      <p:pic>
        <p:nvPicPr>
          <p:cNvPr id="6" name="Picture 5"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24" y="756330"/>
            <a:ext cx="5112519" cy="525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569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250275" y="0"/>
            <a:ext cx="4904509" cy="563563"/>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Doped semiconductors</a:t>
            </a:r>
          </a:p>
        </p:txBody>
      </p:sp>
      <p:sp>
        <p:nvSpPr>
          <p:cNvPr id="5" name="Rectangle 3"/>
          <p:cNvSpPr txBox="1">
            <a:spLocks noChangeArrowheads="1"/>
          </p:cNvSpPr>
          <p:nvPr/>
        </p:nvSpPr>
        <p:spPr bwMode="auto">
          <a:xfrm>
            <a:off x="525087" y="816351"/>
            <a:ext cx="11303923" cy="4819678"/>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Arial" panose="020B0604020202020204" pitchFamily="34" charset="0"/>
                <a:cs typeface="Arial" panose="020B0604020202020204" pitchFamily="34" charset="0"/>
              </a:rPr>
              <a:t>Dopants: alter the concentration of mobile charge carriers by many orders of magnitude.</a:t>
            </a:r>
          </a:p>
          <a:p>
            <a:endParaRPr lang="en-US" altLang="zh-CN" sz="3200" i="1" dirty="0">
              <a:latin typeface="Arial" panose="020B0604020202020204" pitchFamily="34" charset="0"/>
              <a:cs typeface="Arial" panose="020B0604020202020204" pitchFamily="34" charset="0"/>
            </a:endParaRPr>
          </a:p>
          <a:p>
            <a:r>
              <a:rPr lang="en-US" altLang="zh-CN" sz="3200" i="1" dirty="0">
                <a:latin typeface="Arial" panose="020B0604020202020204" pitchFamily="34" charset="0"/>
                <a:cs typeface="Arial" panose="020B0604020202020204" pitchFamily="34" charset="0"/>
              </a:rPr>
              <a:t>n</a:t>
            </a:r>
            <a:r>
              <a:rPr lang="en-US" altLang="zh-CN" sz="3200" dirty="0">
                <a:latin typeface="Arial" panose="020B0604020202020204" pitchFamily="34" charset="0"/>
                <a:cs typeface="Arial" panose="020B0604020202020204" pitchFamily="34" charset="0"/>
              </a:rPr>
              <a:t>-type: predominance of mobile electrons </a:t>
            </a:r>
          </a:p>
          <a:p>
            <a:endParaRPr lang="en-US" altLang="zh-CN" sz="3200" dirty="0">
              <a:latin typeface="Arial" panose="020B0604020202020204" pitchFamily="34" charset="0"/>
              <a:cs typeface="Arial" panose="020B0604020202020204" pitchFamily="34" charset="0"/>
            </a:endParaRPr>
          </a:p>
          <a:p>
            <a:endParaRPr lang="en-US" altLang="zh-CN" sz="3200" dirty="0">
              <a:latin typeface="Arial" panose="020B0604020202020204" pitchFamily="34" charset="0"/>
              <a:cs typeface="Arial" panose="020B0604020202020204" pitchFamily="34" charset="0"/>
            </a:endParaRPr>
          </a:p>
          <a:p>
            <a:r>
              <a:rPr lang="en-US" altLang="zh-CN" sz="3200" dirty="0">
                <a:latin typeface="Arial" panose="020B0604020202020204" pitchFamily="34" charset="0"/>
                <a:cs typeface="Arial" panose="020B0604020202020204" pitchFamily="34" charset="0"/>
              </a:rPr>
              <a:t> </a:t>
            </a:r>
            <a:r>
              <a:rPr lang="en-US" altLang="zh-CN" sz="3200" i="1" dirty="0">
                <a:latin typeface="Arial" panose="020B0604020202020204" pitchFamily="34" charset="0"/>
                <a:cs typeface="Arial" panose="020B0604020202020204" pitchFamily="34" charset="0"/>
              </a:rPr>
              <a:t>p</a:t>
            </a:r>
            <a:r>
              <a:rPr lang="en-US" altLang="zh-CN" sz="3200" dirty="0">
                <a:latin typeface="Arial" panose="020B0604020202020204" pitchFamily="34" charset="0"/>
                <a:cs typeface="Arial" panose="020B0604020202020204" pitchFamily="34" charset="0"/>
              </a:rPr>
              <a:t>-type: predominance of holes </a:t>
            </a:r>
          </a:p>
          <a:p>
            <a:endParaRPr lang="en-US" altLang="zh-CN" sz="3200" dirty="0">
              <a:latin typeface="Arial" panose="020B0604020202020204" pitchFamily="34" charset="0"/>
              <a:cs typeface="Arial" panose="020B0604020202020204" pitchFamily="34" charset="0"/>
            </a:endParaRPr>
          </a:p>
        </p:txBody>
      </p:sp>
      <p:graphicFrame>
        <p:nvGraphicFramePr>
          <p:cNvPr id="6" name="Object 6"/>
          <p:cNvGraphicFramePr>
            <a:graphicFrameLocks noChangeAspect="1"/>
          </p:cNvGraphicFramePr>
          <p:nvPr/>
        </p:nvGraphicFramePr>
        <p:xfrm>
          <a:off x="3642186" y="3226190"/>
          <a:ext cx="1412875" cy="519113"/>
        </p:xfrm>
        <a:graphic>
          <a:graphicData uri="http://schemas.openxmlformats.org/presentationml/2006/ole">
            <mc:AlternateContent xmlns:mc="http://schemas.openxmlformats.org/markup-compatibility/2006">
              <mc:Choice xmlns:v="urn:schemas-microsoft-com:vml" Requires="v">
                <p:oleObj spid="_x0000_s6145" name="Equation" r:id="rId3" imgW="457200" imgH="164880" progId="Equation.DSMT4">
                  <p:embed/>
                </p:oleObj>
              </mc:Choice>
              <mc:Fallback>
                <p:oleObj name="Equation" r:id="rId3" imgW="457200" imgH="164880" progId="Equation.DSMT4">
                  <p:embed/>
                  <p:pic>
                    <p:nvPicPr>
                      <p:cNvPr id="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186" y="3226190"/>
                        <a:ext cx="1412875" cy="519113"/>
                      </a:xfrm>
                      <a:prstGeom prst="rect">
                        <a:avLst/>
                      </a:prstGeom>
                      <a:gradFill rotWithShape="1">
                        <a:gsLst>
                          <a:gs pos="0">
                            <a:srgbClr val="FF33CC"/>
                          </a:gs>
                          <a:gs pos="50000">
                            <a:srgbClr val="FFFF00"/>
                          </a:gs>
                          <a:gs pos="100000">
                            <a:srgbClr val="FF33CC"/>
                          </a:gs>
                        </a:gsLst>
                        <a:lin ang="5400000" scaled="1"/>
                      </a:gradFill>
                    </p:spPr>
                  </p:pic>
                </p:oleObj>
              </mc:Fallback>
            </mc:AlternateContent>
          </a:graphicData>
        </a:graphic>
      </p:graphicFrame>
      <p:graphicFrame>
        <p:nvGraphicFramePr>
          <p:cNvPr id="7" name="Object 7"/>
          <p:cNvGraphicFramePr>
            <a:graphicFrameLocks noChangeAspect="1"/>
          </p:cNvGraphicFramePr>
          <p:nvPr/>
        </p:nvGraphicFramePr>
        <p:xfrm>
          <a:off x="3724736" y="4931871"/>
          <a:ext cx="1330325" cy="490538"/>
        </p:xfrm>
        <a:graphic>
          <a:graphicData uri="http://schemas.openxmlformats.org/presentationml/2006/ole">
            <mc:AlternateContent xmlns:mc="http://schemas.openxmlformats.org/markup-compatibility/2006">
              <mc:Choice xmlns:v="urn:schemas-microsoft-com:vml" Requires="v">
                <p:oleObj spid="_x0000_s6146" name="Equation" r:id="rId5" imgW="457200" imgH="164880" progId="Equation.DSMT4">
                  <p:embed/>
                </p:oleObj>
              </mc:Choice>
              <mc:Fallback>
                <p:oleObj name="Equation" r:id="rId5" imgW="457200" imgH="164880" progId="Equation.DSMT4">
                  <p:embed/>
                  <p:pic>
                    <p:nvPicPr>
                      <p:cNvPr id="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4736" y="4931871"/>
                        <a:ext cx="1330325" cy="490538"/>
                      </a:xfrm>
                      <a:prstGeom prst="rect">
                        <a:avLst/>
                      </a:prstGeom>
                      <a:gradFill rotWithShape="1">
                        <a:gsLst>
                          <a:gs pos="0">
                            <a:srgbClr val="D60093"/>
                          </a:gs>
                          <a:gs pos="50000">
                            <a:srgbClr val="FFFF00"/>
                          </a:gs>
                          <a:gs pos="100000">
                            <a:srgbClr val="D60093"/>
                          </a:gs>
                        </a:gsLst>
                        <a:lin ang="5400000" scaled="1"/>
                      </a:gradFill>
                    </p:spPr>
                  </p:pic>
                </p:oleObj>
              </mc:Fallback>
            </mc:AlternateContent>
          </a:graphicData>
        </a:graphic>
      </p:graphicFrame>
    </p:spTree>
    <p:extLst>
      <p:ext uri="{BB962C8B-B14F-4D97-AF65-F5344CB8AC3E}">
        <p14:creationId xmlns:p14="http://schemas.microsoft.com/office/powerpoint/2010/main" val="19793964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0400" y="2070700"/>
            <a:ext cx="10430934" cy="1200329"/>
          </a:xfrm>
          <a:prstGeom prst="rect">
            <a:avLst/>
          </a:prstGeom>
        </p:spPr>
        <p:txBody>
          <a:bodyPr wrap="square">
            <a:spAutoFit/>
          </a:bodyPr>
          <a:lstStyle/>
          <a:p>
            <a:pPr algn="ctr"/>
            <a:r>
              <a:rPr lang="en-US" altLang="zh-CN" sz="3600" b="1" dirty="0">
                <a:solidFill>
                  <a:srgbClr val="0000FF"/>
                </a:solidFill>
                <a:latin typeface="Arial" panose="020B0604020202020204" pitchFamily="34" charset="0"/>
                <a:cs typeface="Arial" panose="020B0604020202020204" pitchFamily="34" charset="0"/>
              </a:rPr>
              <a:t>INTERACTIONS OF PHOTONS WITH CHARGE CARRIERS (ELECTRONS AND HOLES</a:t>
            </a:r>
            <a:r>
              <a:rPr lang="en-US" altLang="zh-CN" sz="3600" dirty="0">
                <a:solidFill>
                  <a:srgbClr val="0000FF"/>
                </a:solidFill>
                <a:latin typeface="Arial" panose="020B0604020202020204" pitchFamily="34" charset="0"/>
                <a:cs typeface="Arial" panose="020B0604020202020204" pitchFamily="34" charset="0"/>
              </a:rPr>
              <a:t>)</a:t>
            </a:r>
            <a:endParaRPr lang="en-IN" sz="36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120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4434763" y="3328"/>
            <a:ext cx="3206258" cy="690574"/>
          </a:xfrm>
          <a:prstGeom prst="rect">
            <a:avLst/>
          </a:prstGeom>
        </p:spPr>
        <p:txBody>
          <a:bodyPr vert="horz" wrap="square" lIns="0" tIns="13335" rIns="0" bIns="0" rtlCol="0">
            <a:spAutoFit/>
          </a:bodyPr>
          <a:lstStyle/>
          <a:p>
            <a:pPr marL="12700">
              <a:lnSpc>
                <a:spcPct val="100000"/>
              </a:lnSpc>
              <a:spcBef>
                <a:spcPts val="105"/>
              </a:spcBef>
            </a:pPr>
            <a:r>
              <a:rPr sz="3600" b="1" spc="-55" dirty="0">
                <a:solidFill>
                  <a:srgbClr val="C00000"/>
                </a:solidFill>
                <a:latin typeface="Arial" panose="020B0604020202020204" pitchFamily="34" charset="0"/>
                <a:cs typeface="Arial" panose="020B0604020202020204" pitchFamily="34" charset="0"/>
              </a:rPr>
              <a:t>Wave </a:t>
            </a:r>
            <a:r>
              <a:rPr sz="3600" b="1" spc="-60" dirty="0">
                <a:solidFill>
                  <a:srgbClr val="C00000"/>
                </a:solidFill>
                <a:latin typeface="Arial" panose="020B0604020202020204" pitchFamily="34" charset="0"/>
                <a:cs typeface="Arial" panose="020B0604020202020204" pitchFamily="34" charset="0"/>
              </a:rPr>
              <a:t>Vector</a:t>
            </a:r>
            <a:r>
              <a:rPr sz="3600" b="1" spc="140" dirty="0">
                <a:solidFill>
                  <a:srgbClr val="C00000"/>
                </a:solidFill>
                <a:latin typeface="Arial" panose="020B0604020202020204" pitchFamily="34" charset="0"/>
                <a:cs typeface="Arial" panose="020B0604020202020204" pitchFamily="34" charset="0"/>
              </a:rPr>
              <a:t> </a:t>
            </a:r>
            <a:r>
              <a:rPr sz="4400" b="1" dirty="0">
                <a:solidFill>
                  <a:srgbClr val="C00000"/>
                </a:solidFill>
                <a:latin typeface="Arial" panose="020B0604020202020204" pitchFamily="34" charset="0"/>
                <a:cs typeface="Arial" panose="020B0604020202020204" pitchFamily="34" charset="0"/>
              </a:rPr>
              <a:t>k</a:t>
            </a:r>
          </a:p>
        </p:txBody>
      </p:sp>
      <p:sp>
        <p:nvSpPr>
          <p:cNvPr id="5" name="object 3"/>
          <p:cNvSpPr/>
          <p:nvPr/>
        </p:nvSpPr>
        <p:spPr>
          <a:xfrm>
            <a:off x="1040762" y="1097009"/>
            <a:ext cx="4420412" cy="3976619"/>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2475142" y="5685627"/>
            <a:ext cx="6511203" cy="382156"/>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pitchFamily="34" charset="0"/>
                <a:cs typeface="Arial" panose="020B0604020202020204" pitchFamily="34" charset="0"/>
              </a:rPr>
              <a:t>A </a:t>
            </a:r>
            <a:r>
              <a:rPr sz="2400" dirty="0">
                <a:latin typeface="Arial" panose="020B0604020202020204" pitchFamily="34" charset="0"/>
                <a:cs typeface="Arial" panose="020B0604020202020204" pitchFamily="34" charset="0"/>
              </a:rPr>
              <a:t>traveling plane EM wave along a direction</a:t>
            </a:r>
            <a:r>
              <a:rPr sz="2400" spc="-204"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k</a:t>
            </a:r>
            <a:endParaRPr sz="2400" dirty="0">
              <a:latin typeface="Arial" panose="020B0604020202020204" pitchFamily="34" charset="0"/>
              <a:cs typeface="Arial" panose="020B0604020202020204" pitchFamily="34" charset="0"/>
            </a:endParaRPr>
          </a:p>
        </p:txBody>
      </p:sp>
      <p:sp>
        <p:nvSpPr>
          <p:cNvPr id="7" name="object 5"/>
          <p:cNvSpPr txBox="1"/>
          <p:nvPr/>
        </p:nvSpPr>
        <p:spPr>
          <a:xfrm>
            <a:off x="5266431" y="2610338"/>
            <a:ext cx="4213860" cy="474980"/>
          </a:xfrm>
          <a:prstGeom prst="rect">
            <a:avLst/>
          </a:prstGeom>
        </p:spPr>
        <p:txBody>
          <a:bodyPr vert="horz" wrap="square" lIns="0" tIns="12065" rIns="0" bIns="0" rtlCol="0">
            <a:spAutoFit/>
          </a:bodyPr>
          <a:lstStyle/>
          <a:p>
            <a:pPr marL="38100">
              <a:lnSpc>
                <a:spcPct val="100000"/>
              </a:lnSpc>
              <a:spcBef>
                <a:spcPts val="95"/>
              </a:spcBef>
            </a:pPr>
            <a:r>
              <a:rPr sz="2800" i="1" spc="-5" dirty="0">
                <a:latin typeface="Times New Roman"/>
                <a:cs typeface="Times New Roman"/>
              </a:rPr>
              <a:t>E </a:t>
            </a:r>
            <a:r>
              <a:rPr sz="2800" spc="-5" dirty="0">
                <a:latin typeface="Times New Roman"/>
                <a:cs typeface="Times New Roman"/>
              </a:rPr>
              <a:t>(</a:t>
            </a:r>
            <a:r>
              <a:rPr sz="2800" b="1" spc="-5" dirty="0">
                <a:latin typeface="Times New Roman"/>
                <a:cs typeface="Times New Roman"/>
              </a:rPr>
              <a:t>r</a:t>
            </a:r>
            <a:r>
              <a:rPr sz="2800" spc="-5" dirty="0">
                <a:latin typeface="Times New Roman"/>
                <a:cs typeface="Times New Roman"/>
              </a:rPr>
              <a:t>,</a:t>
            </a:r>
            <a:r>
              <a:rPr sz="2800" i="1" spc="-5" dirty="0">
                <a:latin typeface="Times New Roman"/>
                <a:cs typeface="Times New Roman"/>
              </a:rPr>
              <a:t>t</a:t>
            </a:r>
            <a:r>
              <a:rPr sz="2800" spc="-5" dirty="0">
                <a:latin typeface="Times New Roman"/>
                <a:cs typeface="Times New Roman"/>
              </a:rPr>
              <a:t>) = </a:t>
            </a:r>
            <a:r>
              <a:rPr sz="2800" i="1" spc="-20" dirty="0">
                <a:latin typeface="Times New Roman"/>
                <a:cs typeface="Times New Roman"/>
              </a:rPr>
              <a:t>E</a:t>
            </a:r>
            <a:r>
              <a:rPr sz="2775" i="1" spc="-30" baseline="-21021" dirty="0">
                <a:latin typeface="Times New Roman"/>
                <a:cs typeface="Times New Roman"/>
              </a:rPr>
              <a:t>o</a:t>
            </a:r>
            <a:r>
              <a:rPr sz="2800" spc="-20" dirty="0">
                <a:latin typeface="Times New Roman"/>
                <a:cs typeface="Times New Roman"/>
              </a:rPr>
              <a:t>cos(</a:t>
            </a:r>
            <a:r>
              <a:rPr sz="2950" i="1" spc="-20" dirty="0">
                <a:latin typeface="Symbol"/>
                <a:cs typeface="Symbol"/>
              </a:rPr>
              <a:t></a:t>
            </a:r>
            <a:r>
              <a:rPr sz="2800" i="1" spc="-20" dirty="0">
                <a:latin typeface="Times New Roman"/>
                <a:cs typeface="Times New Roman"/>
              </a:rPr>
              <a:t>t </a:t>
            </a:r>
            <a:r>
              <a:rPr sz="2800" spc="-5" dirty="0">
                <a:latin typeface="Symbol"/>
                <a:cs typeface="Symbol"/>
              </a:rPr>
              <a:t></a:t>
            </a:r>
            <a:r>
              <a:rPr sz="2800" spc="-5" dirty="0">
                <a:latin typeface="Times New Roman"/>
                <a:cs typeface="Times New Roman"/>
              </a:rPr>
              <a:t> </a:t>
            </a:r>
            <a:r>
              <a:rPr sz="2800" b="1" spc="-10" dirty="0">
                <a:latin typeface="Times New Roman"/>
                <a:cs typeface="Times New Roman"/>
              </a:rPr>
              <a:t>k</a:t>
            </a:r>
            <a:r>
              <a:rPr sz="2800" spc="-10" dirty="0">
                <a:latin typeface="Symbol"/>
                <a:cs typeface="Symbol"/>
              </a:rPr>
              <a:t></a:t>
            </a:r>
            <a:r>
              <a:rPr sz="2800" b="1" spc="-10" dirty="0">
                <a:latin typeface="Times New Roman"/>
                <a:cs typeface="Times New Roman"/>
              </a:rPr>
              <a:t>r </a:t>
            </a:r>
            <a:r>
              <a:rPr sz="2800" spc="-5" dirty="0">
                <a:latin typeface="Times New Roman"/>
                <a:cs typeface="Times New Roman"/>
              </a:rPr>
              <a:t>+</a:t>
            </a:r>
            <a:r>
              <a:rPr sz="2800" spc="-180" dirty="0">
                <a:latin typeface="Times New Roman"/>
                <a:cs typeface="Times New Roman"/>
              </a:rPr>
              <a:t> </a:t>
            </a:r>
            <a:r>
              <a:rPr sz="2950" i="1" spc="-25" dirty="0">
                <a:latin typeface="Symbol"/>
                <a:cs typeface="Symbol"/>
              </a:rPr>
              <a:t></a:t>
            </a:r>
            <a:r>
              <a:rPr sz="2775" spc="-37" baseline="-21021" dirty="0">
                <a:latin typeface="Symbol"/>
                <a:cs typeface="Symbol"/>
              </a:rPr>
              <a:t></a:t>
            </a:r>
            <a:r>
              <a:rPr sz="2800" spc="-25" dirty="0">
                <a:latin typeface="Times New Roman"/>
                <a:cs typeface="Times New Roman"/>
              </a:rPr>
              <a:t>)</a:t>
            </a:r>
            <a:endParaRPr sz="2800" dirty="0">
              <a:latin typeface="Times New Roman"/>
              <a:cs typeface="Times New Roman"/>
            </a:endParaRPr>
          </a:p>
        </p:txBody>
      </p:sp>
    </p:spTree>
    <p:extLst>
      <p:ext uri="{BB962C8B-B14F-4D97-AF65-F5344CB8AC3E}">
        <p14:creationId xmlns:p14="http://schemas.microsoft.com/office/powerpoint/2010/main" val="11991104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5667" y="860520"/>
            <a:ext cx="114130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t>Mechanisms leading to absorption and emission of photons in a semiconductor:</a:t>
            </a:r>
          </a:p>
        </p:txBody>
      </p:sp>
      <p:sp>
        <p:nvSpPr>
          <p:cNvPr id="6" name="Rectangle 5"/>
          <p:cNvSpPr/>
          <p:nvPr/>
        </p:nvSpPr>
        <p:spPr>
          <a:xfrm>
            <a:off x="1253065" y="2351668"/>
            <a:ext cx="9990667" cy="2862322"/>
          </a:xfrm>
          <a:prstGeom prst="rect">
            <a:avLst/>
          </a:prstGeom>
        </p:spPr>
        <p:txBody>
          <a:bodyPr wrap="square">
            <a:spAutoFit/>
          </a:bodyPr>
          <a:lstStyle/>
          <a:p>
            <a:pPr marL="571500" indent="-571500">
              <a:buFont typeface="Arial" panose="020B0604020202020204" pitchFamily="34" charset="0"/>
              <a:buChar char="•"/>
            </a:pPr>
            <a:r>
              <a:rPr lang="en-US" altLang="zh-CN" sz="3600" b="1" dirty="0">
                <a:latin typeface="Arial" panose="020B0604020202020204" pitchFamily="34" charset="0"/>
                <a:cs typeface="Arial" panose="020B0604020202020204" pitchFamily="34" charset="0"/>
              </a:rPr>
              <a:t>Band-to-Band (Inter-band) Transitions.</a:t>
            </a:r>
          </a:p>
          <a:p>
            <a:pPr marL="571500" indent="-571500">
              <a:buFont typeface="Arial" panose="020B0604020202020204" pitchFamily="34" charset="0"/>
              <a:buChar char="•"/>
            </a:pPr>
            <a:r>
              <a:rPr lang="en-US" altLang="zh-CN" sz="3600" b="1" dirty="0">
                <a:latin typeface="Arial" panose="020B0604020202020204" pitchFamily="34" charset="0"/>
                <a:cs typeface="Arial" panose="020B0604020202020204" pitchFamily="34" charset="0"/>
              </a:rPr>
              <a:t>Impurity-to-Band Transitions.</a:t>
            </a:r>
          </a:p>
          <a:p>
            <a:pPr marL="571500" indent="-571500">
              <a:buFont typeface="Arial" panose="020B0604020202020204" pitchFamily="34" charset="0"/>
              <a:buChar char="•"/>
            </a:pPr>
            <a:r>
              <a:rPr lang="en-US" altLang="zh-CN" sz="3600" b="1" dirty="0">
                <a:latin typeface="Arial" panose="020B0604020202020204" pitchFamily="34" charset="0"/>
                <a:cs typeface="Arial" panose="020B0604020202020204" pitchFamily="34" charset="0"/>
              </a:rPr>
              <a:t>Free-Carrier (Intraband) Transitions</a:t>
            </a:r>
          </a:p>
          <a:p>
            <a:pPr marL="571500" indent="-571500">
              <a:buFont typeface="Arial" panose="020B0604020202020204" pitchFamily="34" charset="0"/>
              <a:buChar char="•"/>
            </a:pPr>
            <a:r>
              <a:rPr lang="en-US" altLang="zh-CN" sz="3600" b="1" dirty="0">
                <a:latin typeface="Arial" panose="020B0604020202020204" pitchFamily="34" charset="0"/>
                <a:cs typeface="Arial" panose="020B0604020202020204" pitchFamily="34" charset="0"/>
              </a:rPr>
              <a:t>Phonon Transitions</a:t>
            </a:r>
          </a:p>
          <a:p>
            <a:pPr marL="571500" indent="-571500">
              <a:buFont typeface="Arial" panose="020B0604020202020204" pitchFamily="34" charset="0"/>
              <a:buChar char="•"/>
            </a:pPr>
            <a:r>
              <a:rPr lang="en-US" altLang="zh-CN" sz="3600" b="1" dirty="0">
                <a:latin typeface="Arial" panose="020B0604020202020204" pitchFamily="34" charset="0"/>
                <a:cs typeface="Arial" panose="020B0604020202020204" pitchFamily="34" charset="0"/>
              </a:rPr>
              <a:t>Excitonic Transitions.</a:t>
            </a:r>
          </a:p>
        </p:txBody>
      </p:sp>
    </p:spTree>
    <p:extLst>
      <p:ext uri="{BB962C8B-B14F-4D97-AF65-F5344CB8AC3E}">
        <p14:creationId xmlns:p14="http://schemas.microsoft.com/office/powerpoint/2010/main" val="1743741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2511" y="597419"/>
            <a:ext cx="8305800"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2151611" y="3991494"/>
            <a:ext cx="7467600" cy="1901825"/>
            <a:chOff x="384" y="2784"/>
            <a:chExt cx="4704" cy="1198"/>
          </a:xfrm>
        </p:grpSpPr>
        <p:sp>
          <p:nvSpPr>
            <p:cNvPr id="6" name="Text Box 4"/>
            <p:cNvSpPr txBox="1">
              <a:spLocks noChangeArrowheads="1"/>
            </p:cNvSpPr>
            <p:nvPr/>
          </p:nvSpPr>
          <p:spPr bwMode="auto">
            <a:xfrm>
              <a:off x="384" y="2784"/>
              <a:ext cx="4704"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en-US" altLang="zh-CN" dirty="0">
                  <a:latin typeface="Times New Roman" panose="02020603050405020304" pitchFamily="18" charset="0"/>
                </a:rPr>
                <a:t>Examples of absorption and emission of photons in a semiconductor. (a) Band-to-band transitions in GaAs can result in the absorption or emission of photons of wavelength                                         .    </a:t>
              </a:r>
              <a:r>
                <a:rPr lang="en-US" altLang="en-US" dirty="0">
                  <a:latin typeface="Times New Roman" panose="02020603050405020304" pitchFamily="18" charset="0"/>
                </a:rPr>
                <a:t>(b)  The absorption of a photon of wavelength</a:t>
              </a:r>
              <a:r>
                <a:rPr lang="en-US" altLang="zh-CN" dirty="0">
                  <a:latin typeface="Times New Roman" panose="02020603050405020304" pitchFamily="18" charset="0"/>
                </a:rPr>
                <a:t>                                     results in a valence-band to acceptor-level transition in Hg-doped Ge (</a:t>
              </a:r>
              <a:r>
                <a:rPr lang="en-US" altLang="zh-CN" dirty="0" err="1">
                  <a:latin typeface="Times New Roman" panose="02020603050405020304" pitchFamily="18" charset="0"/>
                </a:rPr>
                <a:t>Ge:Hg</a:t>
              </a:r>
              <a:r>
                <a:rPr lang="en-US" altLang="zh-CN" dirty="0">
                  <a:latin typeface="Times New Roman" panose="02020603050405020304" pitchFamily="18" charset="0"/>
                </a:rPr>
                <a:t>).   (c)  A free-carrier transition within the conduction band.</a:t>
              </a:r>
            </a:p>
          </p:txBody>
        </p:sp>
        <p:graphicFrame>
          <p:nvGraphicFramePr>
            <p:cNvPr id="7" name="Object 5"/>
            <p:cNvGraphicFramePr>
              <a:graphicFrameLocks noChangeAspect="1"/>
            </p:cNvGraphicFramePr>
            <p:nvPr/>
          </p:nvGraphicFramePr>
          <p:xfrm>
            <a:off x="1296" y="3216"/>
            <a:ext cx="1440" cy="227"/>
          </p:xfrm>
          <a:graphic>
            <a:graphicData uri="http://schemas.openxmlformats.org/presentationml/2006/ole">
              <mc:AlternateContent xmlns:mc="http://schemas.openxmlformats.org/markup-compatibility/2006">
                <mc:Choice xmlns:v="urn:schemas-microsoft-com:vml" Requires="v">
                  <p:oleObj spid="_x0000_s7169" name="Equation" r:id="rId4" imgW="1574640" imgH="241200" progId="Equation.DSMT4">
                    <p:embed/>
                  </p:oleObj>
                </mc:Choice>
                <mc:Fallback>
                  <p:oleObj name="Equation" r:id="rId4" imgW="1574640" imgH="241200" progId="Equation.DSMT4">
                    <p:embed/>
                    <p:pic>
                      <p:nvPicPr>
                        <p:cNvPr id="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 y="3216"/>
                          <a:ext cx="144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1152" y="3408"/>
            <a:ext cx="1248" cy="214"/>
          </p:xfrm>
          <a:graphic>
            <a:graphicData uri="http://schemas.openxmlformats.org/presentationml/2006/ole">
              <mc:AlternateContent xmlns:mc="http://schemas.openxmlformats.org/markup-compatibility/2006">
                <mc:Choice xmlns:v="urn:schemas-microsoft-com:vml" Requires="v">
                  <p:oleObj spid="_x0000_s7170" name="Equation" r:id="rId6" imgW="1333440" imgH="228600" progId="Equation.DSMT4">
                    <p:embed/>
                  </p:oleObj>
                </mc:Choice>
                <mc:Fallback>
                  <p:oleObj name="Equation" r:id="rId6" imgW="1333440" imgH="228600" progId="Equation.DSMT4">
                    <p:embed/>
                    <p:pic>
                      <p:nvPicPr>
                        <p:cNvPr id="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 y="3408"/>
                          <a:ext cx="124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377590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7733" y="135467"/>
            <a:ext cx="120480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a:t>Absorption coefficient</a:t>
            </a:r>
            <a:r>
              <a:rPr lang="en-US" altLang="zh-CN" sz="3600" dirty="0"/>
              <a:t> for some semiconductor materials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648" y="1482225"/>
            <a:ext cx="81534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544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57694" y="49329"/>
            <a:ext cx="118040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t>Absorption coefficient</a:t>
            </a:r>
            <a:r>
              <a:rPr lang="en-US" altLang="zh-CN" sz="3200" dirty="0"/>
              <a:t> for some semiconductor materials</a:t>
            </a:r>
          </a:p>
        </p:txBody>
      </p:sp>
      <p:pic>
        <p:nvPicPr>
          <p:cNvPr id="5" name="Picture 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873" y="876992"/>
            <a:ext cx="5003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061" y="1362767"/>
            <a:ext cx="8710612"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6040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74567" y="266007"/>
            <a:ext cx="11870575" cy="4882342"/>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3200" dirty="0">
                <a:latin typeface="Arial" panose="020B0604020202020204" pitchFamily="34" charset="0"/>
                <a:cs typeface="Arial" panose="020B0604020202020204" pitchFamily="34" charset="0"/>
              </a:rPr>
              <a:t>For photon energies greater than the bandgap energy </a:t>
            </a:r>
            <a:r>
              <a:rPr lang="en-US" altLang="zh-CN" sz="3200" dirty="0" err="1">
                <a:latin typeface="Arial" panose="020B0604020202020204" pitchFamily="34" charset="0"/>
                <a:cs typeface="Arial" panose="020B0604020202020204" pitchFamily="34" charset="0"/>
              </a:rPr>
              <a:t>E</a:t>
            </a:r>
            <a:r>
              <a:rPr lang="en-US" altLang="zh-CN" sz="3200" baseline="-25000" dirty="0" err="1">
                <a:latin typeface="Arial" panose="020B0604020202020204" pitchFamily="34" charset="0"/>
                <a:cs typeface="Arial" panose="020B0604020202020204" pitchFamily="34" charset="0"/>
              </a:rPr>
              <a:t>g</a:t>
            </a:r>
            <a:r>
              <a:rPr lang="en-US" altLang="zh-CN" sz="3200" dirty="0">
                <a:latin typeface="Arial" panose="020B0604020202020204" pitchFamily="34" charset="0"/>
                <a:cs typeface="Arial" panose="020B0604020202020204" pitchFamily="34" charset="0"/>
              </a:rPr>
              <a:t>, the absorption is dominated by band-to-band transitions</a:t>
            </a:r>
          </a:p>
          <a:p>
            <a:pPr algn="just"/>
            <a:endParaRPr lang="en-US" altLang="zh-CN" sz="3200" dirty="0">
              <a:latin typeface="Arial" panose="020B0604020202020204" pitchFamily="34" charset="0"/>
              <a:cs typeface="Arial" panose="020B0604020202020204" pitchFamily="34" charset="0"/>
            </a:endParaRPr>
          </a:p>
          <a:p>
            <a:pPr algn="just"/>
            <a:r>
              <a:rPr lang="en-US" altLang="zh-CN" sz="3200" b="1" dirty="0">
                <a:latin typeface="Arial" panose="020B0604020202020204" pitchFamily="34" charset="0"/>
                <a:cs typeface="Arial" panose="020B0604020202020204" pitchFamily="34" charset="0"/>
              </a:rPr>
              <a:t>Absorption edge:</a:t>
            </a:r>
          </a:p>
          <a:p>
            <a:pPr algn="just">
              <a:buFontTx/>
              <a:buNone/>
            </a:pPr>
            <a:r>
              <a:rPr lang="en-US" altLang="zh-CN" sz="3200" b="1" dirty="0">
                <a:latin typeface="Arial" panose="020B0604020202020204" pitchFamily="34" charset="0"/>
                <a:cs typeface="Arial" panose="020B0604020202020204" pitchFamily="34" charset="0"/>
              </a:rPr>
              <a:t>    The spectral region where the material changes from being relatively transparent  to strongly absorbing</a:t>
            </a:r>
          </a:p>
          <a:p>
            <a:pPr algn="just">
              <a:buFontTx/>
              <a:buNone/>
            </a:pPr>
            <a:endParaRPr lang="en-US" altLang="zh-CN" sz="3200" dirty="0">
              <a:latin typeface="Arial" panose="020B0604020202020204" pitchFamily="34" charset="0"/>
              <a:cs typeface="Arial" panose="020B0604020202020204" pitchFamily="34" charset="0"/>
            </a:endParaRPr>
          </a:p>
          <a:p>
            <a:pPr algn="just"/>
            <a:r>
              <a:rPr lang="en-US" altLang="zh-CN" sz="3200" dirty="0">
                <a:latin typeface="Arial" panose="020B0604020202020204" pitchFamily="34" charset="0"/>
                <a:cs typeface="Arial" panose="020B0604020202020204" pitchFamily="34" charset="0"/>
              </a:rPr>
              <a:t>Direct-gap semiconductors have a more abrupt absorption edge than indirect-gap materials</a:t>
            </a:r>
          </a:p>
        </p:txBody>
      </p:sp>
    </p:spTree>
    <p:extLst>
      <p:ext uri="{BB962C8B-B14F-4D97-AF65-F5344CB8AC3E}">
        <p14:creationId xmlns:p14="http://schemas.microsoft.com/office/powerpoint/2010/main" val="2036826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2319251" y="0"/>
            <a:ext cx="7086600" cy="487363"/>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algn="l"/>
            <a:r>
              <a:rPr lang="en-US" altLang="zh-CN" sz="2800" b="1" dirty="0">
                <a:solidFill>
                  <a:srgbClr val="C00000"/>
                </a:solidFill>
                <a:latin typeface="Arial" panose="020B0604020202020204" pitchFamily="34" charset="0"/>
                <a:cs typeface="Arial" panose="020B0604020202020204" pitchFamily="34" charset="0"/>
              </a:rPr>
              <a:t>Band-to-Band Absorption and Emission</a:t>
            </a:r>
          </a:p>
        </p:txBody>
      </p:sp>
      <p:sp>
        <p:nvSpPr>
          <p:cNvPr id="5" name="Text Box 3"/>
          <p:cNvSpPr txBox="1">
            <a:spLocks noChangeArrowheads="1"/>
          </p:cNvSpPr>
          <p:nvPr/>
        </p:nvSpPr>
        <p:spPr bwMode="auto">
          <a:xfrm>
            <a:off x="1328651" y="740042"/>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t>Bandgap Wavelength:</a:t>
            </a:r>
          </a:p>
        </p:txBody>
      </p:sp>
      <p:graphicFrame>
        <p:nvGraphicFramePr>
          <p:cNvPr id="6" name="Object 5"/>
          <p:cNvGraphicFramePr>
            <a:graphicFrameLocks noChangeAspect="1"/>
          </p:cNvGraphicFramePr>
          <p:nvPr/>
        </p:nvGraphicFramePr>
        <p:xfrm>
          <a:off x="2394066" y="1845860"/>
          <a:ext cx="5943600" cy="2311400"/>
        </p:xfrm>
        <a:graphic>
          <a:graphicData uri="http://schemas.openxmlformats.org/presentationml/2006/ole">
            <mc:AlternateContent xmlns:mc="http://schemas.openxmlformats.org/markup-compatibility/2006">
              <mc:Choice xmlns:v="urn:schemas-microsoft-com:vml" Requires="v">
                <p:oleObj spid="_x0000_s8193" name="Equation" r:id="rId3" imgW="1155199" imgH="444307" progId="Equation.DSMT4">
                  <p:embed/>
                </p:oleObj>
              </mc:Choice>
              <mc:Fallback>
                <p:oleObj name="Equation" r:id="rId3" imgW="1155199" imgH="444307"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066" y="1845860"/>
                        <a:ext cx="5943600" cy="2311400"/>
                      </a:xfrm>
                      <a:prstGeom prst="rect">
                        <a:avLst/>
                      </a:prstGeom>
                      <a:gradFill rotWithShape="1">
                        <a:gsLst>
                          <a:gs pos="0">
                            <a:srgbClr val="CC00FF"/>
                          </a:gs>
                          <a:gs pos="50000">
                            <a:srgbClr val="FFFF00"/>
                          </a:gs>
                          <a:gs pos="100000">
                            <a:srgbClr val="CC00FF"/>
                          </a:gs>
                        </a:gsLst>
                        <a:lin ang="5400000" scaled="1"/>
                      </a:gradFill>
                    </p:spPr>
                  </p:pic>
                </p:oleObj>
              </mc:Fallback>
            </mc:AlternateContent>
          </a:graphicData>
        </a:graphic>
      </p:graphicFrame>
      <p:sp>
        <p:nvSpPr>
          <p:cNvPr id="8" name="Rectangle 7"/>
          <p:cNvSpPr/>
          <p:nvPr/>
        </p:nvSpPr>
        <p:spPr>
          <a:xfrm>
            <a:off x="1541319" y="4743965"/>
            <a:ext cx="9002786" cy="523220"/>
          </a:xfrm>
          <a:prstGeom prst="rect">
            <a:avLst/>
          </a:prstGeom>
        </p:spPr>
        <p:txBody>
          <a:bodyPr wrap="none">
            <a:spAutoFit/>
          </a:bodyPr>
          <a:lstStyle/>
          <a:p>
            <a:pPr>
              <a:spcBef>
                <a:spcPct val="50000"/>
              </a:spcBef>
            </a:pPr>
            <a:r>
              <a:rPr lang="en-US" altLang="zh-CN" sz="2800" b="1" dirty="0">
                <a:latin typeface="Arial" panose="020B0604020202020204" pitchFamily="34" charset="0"/>
                <a:cs typeface="Arial" panose="020B0604020202020204" pitchFamily="34" charset="0"/>
              </a:rPr>
              <a:t>The quantity </a:t>
            </a:r>
            <a:r>
              <a:rPr lang="en-US" altLang="zh-CN" sz="2800" b="1" dirty="0" err="1">
                <a:latin typeface="Arial" panose="020B0604020202020204" pitchFamily="34" charset="0"/>
                <a:cs typeface="Arial" panose="020B0604020202020204" pitchFamily="34" charset="0"/>
              </a:rPr>
              <a:t>λ</a:t>
            </a:r>
            <a:r>
              <a:rPr lang="en-US" altLang="zh-CN" sz="2800" b="1" baseline="-25000" dirty="0" err="1">
                <a:latin typeface="Arial" panose="020B0604020202020204" pitchFamily="34" charset="0"/>
                <a:cs typeface="Arial" panose="020B0604020202020204" pitchFamily="34" charset="0"/>
              </a:rPr>
              <a:t>g</a:t>
            </a:r>
            <a:r>
              <a:rPr lang="en-US" altLang="zh-CN" sz="2800" b="1" dirty="0">
                <a:latin typeface="Arial" panose="020B0604020202020204" pitchFamily="34" charset="0"/>
                <a:cs typeface="Arial" panose="020B0604020202020204" pitchFamily="34" charset="0"/>
              </a:rPr>
              <a:t> is also called the cutoff wavelength.</a:t>
            </a:r>
          </a:p>
        </p:txBody>
      </p:sp>
    </p:spTree>
    <p:extLst>
      <p:ext uri="{BB962C8B-B14F-4D97-AF65-F5344CB8AC3E}">
        <p14:creationId xmlns:p14="http://schemas.microsoft.com/office/powerpoint/2010/main" val="9024702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2935777" y="147782"/>
            <a:ext cx="5809211" cy="5334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Absorption and Emission</a:t>
            </a:r>
          </a:p>
        </p:txBody>
      </p:sp>
      <p:pic>
        <p:nvPicPr>
          <p:cNvPr id="5" name="Picture 7"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29" y="811876"/>
            <a:ext cx="79248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p:cNvSpPr txBox="1">
            <a:spLocks noChangeArrowheads="1"/>
          </p:cNvSpPr>
          <p:nvPr/>
        </p:nvSpPr>
        <p:spPr bwMode="auto">
          <a:xfrm>
            <a:off x="315884" y="4396970"/>
            <a:ext cx="1175419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algn="just" eaLnBrk="1" hangingPunct="1">
              <a:buAutoNum type="alphaLcParenBoth"/>
            </a:pPr>
            <a:r>
              <a:rPr lang="en-US" altLang="zh-CN" sz="2000" b="1" dirty="0"/>
              <a:t>The absorption of a photon results in the generation of an electron-hole pair. This process is used in the </a:t>
            </a:r>
            <a:r>
              <a:rPr lang="en-US" altLang="zh-CN" sz="2000" b="1" dirty="0" err="1"/>
              <a:t>photodetection</a:t>
            </a:r>
            <a:r>
              <a:rPr lang="en-US" altLang="zh-CN" sz="2000" b="1" dirty="0"/>
              <a:t> of light. </a:t>
            </a:r>
          </a:p>
          <a:p>
            <a:pPr marL="0" indent="0" algn="just" eaLnBrk="1" hangingPunct="1"/>
            <a:r>
              <a:rPr lang="en-US" altLang="zh-CN" sz="2000" b="1" dirty="0"/>
              <a:t>(b) The recombination of an electron-hole pair results in the spontaneous emission of a photon. Light-emitting diodes (LEDs) operate on this basis. </a:t>
            </a:r>
          </a:p>
          <a:p>
            <a:pPr marL="0" indent="0" algn="just" eaLnBrk="1" hangingPunct="1"/>
            <a:r>
              <a:rPr lang="en-US" altLang="zh-CN" sz="2000" b="1" dirty="0"/>
              <a:t>(c)  Electron-hole recombination can be stimulated by a photon. The result is the induced emission of an identical photon. This is the underlying process responsible for the operation of semiconductor injection lasers.</a:t>
            </a:r>
            <a:endParaRPr lang="zh-CN" altLang="en-US" sz="2000" b="1" dirty="0"/>
          </a:p>
        </p:txBody>
      </p:sp>
    </p:spTree>
    <p:extLst>
      <p:ext uri="{BB962C8B-B14F-4D97-AF65-F5344CB8AC3E}">
        <p14:creationId xmlns:p14="http://schemas.microsoft.com/office/powerpoint/2010/main" val="1507080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1803861" y="114300"/>
            <a:ext cx="8520545" cy="563563"/>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Conditions for Absorption and Emission</a:t>
            </a:r>
          </a:p>
        </p:txBody>
      </p:sp>
      <p:sp>
        <p:nvSpPr>
          <p:cNvPr id="5" name="Rectangle 3"/>
          <p:cNvSpPr txBox="1">
            <a:spLocks noChangeArrowheads="1"/>
          </p:cNvSpPr>
          <p:nvPr/>
        </p:nvSpPr>
        <p:spPr bwMode="auto">
          <a:xfrm>
            <a:off x="523702" y="1177131"/>
            <a:ext cx="8229600" cy="2819400"/>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Arial" panose="020B0604020202020204" pitchFamily="34" charset="0"/>
                <a:cs typeface="Arial" panose="020B0604020202020204" pitchFamily="34" charset="0"/>
              </a:rPr>
              <a:t>Conservation of Energy</a:t>
            </a:r>
          </a:p>
          <a:p>
            <a:endParaRPr lang="en-US" altLang="zh-CN" b="1" dirty="0">
              <a:latin typeface="Arial" panose="020B0604020202020204" pitchFamily="34" charset="0"/>
              <a:cs typeface="Arial" panose="020B0604020202020204" pitchFamily="34" charset="0"/>
            </a:endParaRPr>
          </a:p>
          <a:p>
            <a:endParaRPr lang="en-US" altLang="zh-CN" b="1" dirty="0">
              <a:latin typeface="Arial" panose="020B0604020202020204" pitchFamily="34" charset="0"/>
              <a:cs typeface="Arial" panose="020B0604020202020204" pitchFamily="34" charset="0"/>
            </a:endParaRPr>
          </a:p>
          <a:p>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Conservation of Momentum</a:t>
            </a:r>
          </a:p>
        </p:txBody>
      </p:sp>
      <p:graphicFrame>
        <p:nvGraphicFramePr>
          <p:cNvPr id="6" name="Object 5"/>
          <p:cNvGraphicFramePr>
            <a:graphicFrameLocks noChangeAspect="1"/>
          </p:cNvGraphicFramePr>
          <p:nvPr/>
        </p:nvGraphicFramePr>
        <p:xfrm>
          <a:off x="3179619" y="1889760"/>
          <a:ext cx="3657600" cy="1058863"/>
        </p:xfrm>
        <a:graphic>
          <a:graphicData uri="http://schemas.openxmlformats.org/presentationml/2006/ole">
            <mc:AlternateContent xmlns:mc="http://schemas.openxmlformats.org/markup-compatibility/2006">
              <mc:Choice xmlns:v="urn:schemas-microsoft-com:vml" Requires="v">
                <p:oleObj spid="_x0000_s9217" name="Equation" r:id="rId3" imgW="787400" imgH="228600" progId="Equation.DSMT4">
                  <p:embed/>
                </p:oleObj>
              </mc:Choice>
              <mc:Fallback>
                <p:oleObj name="Equation" r:id="rId3" imgW="787400" imgH="22860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619" y="1889760"/>
                        <a:ext cx="3657600" cy="1058863"/>
                      </a:xfrm>
                      <a:prstGeom prst="rect">
                        <a:avLst/>
                      </a:prstGeom>
                      <a:gradFill rotWithShape="1">
                        <a:gsLst>
                          <a:gs pos="0">
                            <a:srgbClr val="FFFF00">
                              <a:gamma/>
                              <a:shade val="46275"/>
                              <a:invGamma/>
                            </a:srgbClr>
                          </a:gs>
                          <a:gs pos="100000">
                            <a:srgbClr val="FFFF00"/>
                          </a:gs>
                        </a:gsLst>
                        <a:lin ang="5400000" scaled="1"/>
                      </a:gradFill>
                    </p:spPr>
                  </p:pic>
                </p:oleObj>
              </mc:Fallback>
            </mc:AlternateContent>
          </a:graphicData>
        </a:graphic>
      </p:graphicFrame>
      <p:graphicFrame>
        <p:nvGraphicFramePr>
          <p:cNvPr id="7" name="Object 7"/>
          <p:cNvGraphicFramePr>
            <a:graphicFrameLocks noChangeAspect="1"/>
          </p:cNvGraphicFramePr>
          <p:nvPr/>
        </p:nvGraphicFramePr>
        <p:xfrm>
          <a:off x="2691939" y="3932627"/>
          <a:ext cx="5181600" cy="1436688"/>
        </p:xfrm>
        <a:graphic>
          <a:graphicData uri="http://schemas.openxmlformats.org/presentationml/2006/ole">
            <mc:AlternateContent xmlns:mc="http://schemas.openxmlformats.org/markup-compatibility/2006">
              <mc:Choice xmlns:v="urn:schemas-microsoft-com:vml" Requires="v">
                <p:oleObj spid="_x0000_s9218" name="Equation" r:id="rId5" imgW="1650960" imgH="457200" progId="Equation.DSMT4">
                  <p:embed/>
                </p:oleObj>
              </mc:Choice>
              <mc:Fallback>
                <p:oleObj name="Equation" r:id="rId5" imgW="1650960" imgH="457200" progId="Equation.DSMT4">
                  <p:embed/>
                  <p:pic>
                    <p:nvPicPr>
                      <p:cNvPr id="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1939" y="3932627"/>
                        <a:ext cx="5181600" cy="1436688"/>
                      </a:xfrm>
                      <a:prstGeom prst="rect">
                        <a:avLst/>
                      </a:prstGeom>
                      <a:gradFill rotWithShape="1">
                        <a:gsLst>
                          <a:gs pos="0">
                            <a:srgbClr val="FFFF00"/>
                          </a:gs>
                          <a:gs pos="100000">
                            <a:srgbClr val="FFFF00">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977120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2043545" y="170729"/>
            <a:ext cx="8330739" cy="487362"/>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Conditions for Absorption and Emission</a:t>
            </a:r>
          </a:p>
        </p:txBody>
      </p:sp>
      <p:sp>
        <p:nvSpPr>
          <p:cNvPr id="5" name="Rectangle 3"/>
          <p:cNvSpPr txBox="1">
            <a:spLocks noChangeArrowheads="1"/>
          </p:cNvSpPr>
          <p:nvPr/>
        </p:nvSpPr>
        <p:spPr bwMode="auto">
          <a:xfrm>
            <a:off x="186343" y="1094120"/>
            <a:ext cx="11878887" cy="1066800"/>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b="1" dirty="0">
                <a:solidFill>
                  <a:srgbClr val="0000FF"/>
                </a:solidFill>
                <a:latin typeface="Arial" panose="020B0604020202020204" pitchFamily="34" charset="0"/>
                <a:cs typeface="Arial" panose="020B0604020202020204" pitchFamily="34" charset="0"/>
              </a:rPr>
              <a:t>Energies and Momenta of the Electron and Hole with Which a Photon Interacts</a:t>
            </a:r>
          </a:p>
        </p:txBody>
      </p:sp>
      <p:graphicFrame>
        <p:nvGraphicFramePr>
          <p:cNvPr id="6" name="Object 5"/>
          <p:cNvGraphicFramePr>
            <a:graphicFrameLocks noChangeAspect="1"/>
          </p:cNvGraphicFramePr>
          <p:nvPr/>
        </p:nvGraphicFramePr>
        <p:xfrm>
          <a:off x="3121459" y="2231189"/>
          <a:ext cx="4513262" cy="1362075"/>
        </p:xfrm>
        <a:graphic>
          <a:graphicData uri="http://schemas.openxmlformats.org/presentationml/2006/ole">
            <mc:AlternateContent xmlns:mc="http://schemas.openxmlformats.org/markup-compatibility/2006">
              <mc:Choice xmlns:v="urn:schemas-microsoft-com:vml" Requires="v">
                <p:oleObj spid="_x0000_s10241" name="Equation" r:id="rId3" imgW="1422400" imgH="431800" progId="Equation.DSMT4">
                  <p:embed/>
                </p:oleObj>
              </mc:Choice>
              <mc:Fallback>
                <p:oleObj name="Equation" r:id="rId3" imgW="1422400" imgH="43180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459" y="2231189"/>
                        <a:ext cx="4513262" cy="1362075"/>
                      </a:xfrm>
                      <a:prstGeom prst="rect">
                        <a:avLst/>
                      </a:prstGeom>
                      <a:solidFill>
                        <a:schemeClr val="accent1"/>
                      </a:solidFill>
                    </p:spPr>
                  </p:pic>
                </p:oleObj>
              </mc:Fallback>
            </mc:AlternateContent>
          </a:graphicData>
        </a:graphic>
      </p:graphicFrame>
      <p:graphicFrame>
        <p:nvGraphicFramePr>
          <p:cNvPr id="7" name="Object 7"/>
          <p:cNvGraphicFramePr>
            <a:graphicFrameLocks noChangeAspect="1"/>
          </p:cNvGraphicFramePr>
          <p:nvPr/>
        </p:nvGraphicFramePr>
        <p:xfrm>
          <a:off x="2253890" y="4362797"/>
          <a:ext cx="6248400" cy="1333500"/>
        </p:xfrm>
        <a:graphic>
          <a:graphicData uri="http://schemas.openxmlformats.org/presentationml/2006/ole">
            <mc:AlternateContent xmlns:mc="http://schemas.openxmlformats.org/markup-compatibility/2006">
              <mc:Choice xmlns:v="urn:schemas-microsoft-com:vml" Requires="v">
                <p:oleObj spid="_x0000_s10242" name="Equation" r:id="rId5" imgW="2006280" imgH="431640" progId="Equation.DSMT4">
                  <p:embed/>
                </p:oleObj>
              </mc:Choice>
              <mc:Fallback>
                <p:oleObj name="Equation" r:id="rId5" imgW="2006280" imgH="431640" progId="Equation.DSMT4">
                  <p:embed/>
                  <p:pic>
                    <p:nvPicPr>
                      <p:cNvPr id="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90" y="4362797"/>
                        <a:ext cx="6248400" cy="1333500"/>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4054974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590800" y="61912"/>
            <a:ext cx="75590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rgbClr val="C00000"/>
                </a:solidFill>
              </a:rPr>
              <a:t>Optical Joint Density of States</a:t>
            </a:r>
          </a:p>
        </p:txBody>
      </p:sp>
      <p:graphicFrame>
        <p:nvGraphicFramePr>
          <p:cNvPr id="5" name="Object 4"/>
          <p:cNvGraphicFramePr>
            <a:graphicFrameLocks noChangeAspect="1"/>
          </p:cNvGraphicFramePr>
          <p:nvPr/>
        </p:nvGraphicFramePr>
        <p:xfrm>
          <a:off x="3200400" y="2262310"/>
          <a:ext cx="5782026" cy="1077790"/>
        </p:xfrm>
        <a:graphic>
          <a:graphicData uri="http://schemas.openxmlformats.org/presentationml/2006/ole">
            <mc:AlternateContent xmlns:mc="http://schemas.openxmlformats.org/markup-compatibility/2006">
              <mc:Choice xmlns:v="urn:schemas-microsoft-com:vml" Requires="v">
                <p:oleObj spid="_x0000_s11265" name="Equation" r:id="rId3" imgW="2247900" imgH="419100" progId="Equation.DSMT4">
                  <p:embed/>
                </p:oleObj>
              </mc:Choice>
              <mc:Fallback>
                <p:oleObj name="Equation" r:id="rId3" imgW="2247900" imgH="4191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262310"/>
                        <a:ext cx="5782026" cy="1077790"/>
                      </a:xfrm>
                      <a:prstGeom prst="rect">
                        <a:avLst/>
                      </a:prstGeom>
                      <a:gradFill rotWithShape="1">
                        <a:gsLst>
                          <a:gs pos="0">
                            <a:srgbClr val="FFFF00">
                              <a:gamma/>
                              <a:shade val="46275"/>
                              <a:invGamma/>
                            </a:srgbClr>
                          </a:gs>
                          <a:gs pos="50000">
                            <a:srgbClr val="FFFF00"/>
                          </a:gs>
                          <a:gs pos="100000">
                            <a:srgbClr val="FFFF00">
                              <a:gamma/>
                              <a:shade val="46275"/>
                              <a:invGamma/>
                            </a:srgbClr>
                          </a:gs>
                        </a:gsLst>
                        <a:lin ang="5400000" scaled="1"/>
                      </a:gradFill>
                    </p:spPr>
                  </p:pic>
                </p:oleObj>
              </mc:Fallback>
            </mc:AlternateContent>
          </a:graphicData>
        </a:graphic>
      </p:graphicFrame>
      <p:grpSp>
        <p:nvGrpSpPr>
          <p:cNvPr id="6" name="Group 5"/>
          <p:cNvGrpSpPr>
            <a:grpSpLocks/>
          </p:cNvGrpSpPr>
          <p:nvPr/>
        </p:nvGrpSpPr>
        <p:grpSpPr bwMode="auto">
          <a:xfrm>
            <a:off x="374072" y="793993"/>
            <a:ext cx="11563004" cy="1816102"/>
            <a:chOff x="576" y="1008"/>
            <a:chExt cx="4704" cy="1144"/>
          </a:xfrm>
        </p:grpSpPr>
        <p:sp>
          <p:nvSpPr>
            <p:cNvPr id="7" name="Text Box 6"/>
            <p:cNvSpPr txBox="1">
              <a:spLocks noChangeArrowheads="1"/>
            </p:cNvSpPr>
            <p:nvPr/>
          </p:nvSpPr>
          <p:spPr bwMode="auto">
            <a:xfrm>
              <a:off x="576" y="1008"/>
              <a:ext cx="4704"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0000FF"/>
                  </a:solidFill>
                </a:rPr>
                <a:t>The density of states        with which a photon of energy      interacts under conditions of energy and momentum conservation in a direct-gap semiconductor is determined by:</a:t>
              </a:r>
            </a:p>
          </p:txBody>
        </p:sp>
        <p:graphicFrame>
          <p:nvGraphicFramePr>
            <p:cNvPr id="8" name="Object 7"/>
            <p:cNvGraphicFramePr>
              <a:graphicFrameLocks noChangeAspect="1"/>
            </p:cNvGraphicFramePr>
            <p:nvPr/>
          </p:nvGraphicFramePr>
          <p:xfrm>
            <a:off x="1917" y="1056"/>
            <a:ext cx="405" cy="240"/>
          </p:xfrm>
          <a:graphic>
            <a:graphicData uri="http://schemas.openxmlformats.org/presentationml/2006/ole">
              <mc:AlternateContent xmlns:mc="http://schemas.openxmlformats.org/markup-compatibility/2006">
                <mc:Choice xmlns:v="urn:schemas-microsoft-com:vml" Requires="v">
                  <p:oleObj spid="_x0000_s11266" name="Equation" r:id="rId5" imgW="342720" imgH="203040" progId="Equation.DSMT4">
                    <p:embed/>
                  </p:oleObj>
                </mc:Choice>
                <mc:Fallback>
                  <p:oleObj name="Equation" r:id="rId5" imgW="342720" imgH="203040" progId="Equation.DSMT4">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7" y="1056"/>
                          <a:ext cx="405" cy="240"/>
                        </a:xfrm>
                        <a:prstGeom prst="rect">
                          <a:avLst/>
                        </a:prstGeom>
                        <a:noFill/>
                        <a:ln>
                          <a:noFill/>
                        </a:ln>
                        <a:effectLst/>
                      </p:spPr>
                    </p:pic>
                  </p:oleObj>
                </mc:Fallback>
              </mc:AlternateContent>
            </a:graphicData>
          </a:graphic>
        </p:graphicFrame>
        <p:graphicFrame>
          <p:nvGraphicFramePr>
            <p:cNvPr id="9" name="Object 8"/>
            <p:cNvGraphicFramePr>
              <a:graphicFrameLocks noChangeAspect="1"/>
            </p:cNvGraphicFramePr>
            <p:nvPr/>
          </p:nvGraphicFramePr>
          <p:xfrm>
            <a:off x="4197" y="1056"/>
            <a:ext cx="259" cy="241"/>
          </p:xfrm>
          <a:graphic>
            <a:graphicData uri="http://schemas.openxmlformats.org/presentationml/2006/ole">
              <mc:AlternateContent xmlns:mc="http://schemas.openxmlformats.org/markup-compatibility/2006">
                <mc:Choice xmlns:v="urn:schemas-microsoft-com:vml" Requires="v">
                  <p:oleObj spid="_x0000_s11267" name="Equation" r:id="rId7" imgW="190440" imgH="177480" progId="Equation.DSMT4">
                    <p:embed/>
                  </p:oleObj>
                </mc:Choice>
                <mc:Fallback>
                  <p:oleObj name="Equation" r:id="rId7" imgW="190440" imgH="177480" progId="Equation.DSMT4">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7" y="1056"/>
                          <a:ext cx="259" cy="241"/>
                        </a:xfrm>
                        <a:prstGeom prst="rect">
                          <a:avLst/>
                        </a:prstGeom>
                        <a:noFill/>
                        <a:ln>
                          <a:noFill/>
                        </a:ln>
                        <a:effectLst/>
                      </p:spPr>
                    </p:pic>
                  </p:oleObj>
                </mc:Fallback>
              </mc:AlternateContent>
            </a:graphicData>
          </a:graphic>
        </p:graphicFrame>
      </p:grpSp>
      <p:pic>
        <p:nvPicPr>
          <p:cNvPr id="1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82" y="4256088"/>
            <a:ext cx="36576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p:cNvGrpSpPr>
            <a:grpSpLocks/>
          </p:cNvGrpSpPr>
          <p:nvPr/>
        </p:nvGrpSpPr>
        <p:grpSpPr bwMode="auto">
          <a:xfrm>
            <a:off x="5029200" y="4480026"/>
            <a:ext cx="5943600" cy="1056369"/>
            <a:chOff x="3168" y="2845"/>
            <a:chExt cx="2112" cy="402"/>
          </a:xfrm>
        </p:grpSpPr>
        <p:sp>
          <p:nvSpPr>
            <p:cNvPr id="12" name="Text Box 11"/>
            <p:cNvSpPr txBox="1">
              <a:spLocks noChangeArrowheads="1"/>
            </p:cNvSpPr>
            <p:nvPr/>
          </p:nvSpPr>
          <p:spPr bwMode="auto">
            <a:xfrm>
              <a:off x="3168" y="2880"/>
              <a:ext cx="2112"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0"/>
                </a:spcBef>
              </a:pPr>
              <a:r>
                <a:rPr lang="en-US" altLang="zh-CN" dirty="0">
                  <a:solidFill>
                    <a:srgbClr val="CC00FF"/>
                  </a:solidFill>
                </a:rPr>
                <a:t>The density of states with which a photon of energy        interacts increases with                      in accordance with a square-root law</a:t>
              </a:r>
            </a:p>
          </p:txBody>
        </p:sp>
        <p:graphicFrame>
          <p:nvGraphicFramePr>
            <p:cNvPr id="13" name="Object 12"/>
            <p:cNvGraphicFramePr>
              <a:graphicFrameLocks noChangeAspect="1"/>
            </p:cNvGraphicFramePr>
            <p:nvPr/>
          </p:nvGraphicFramePr>
          <p:xfrm>
            <a:off x="5039" y="2845"/>
            <a:ext cx="192" cy="179"/>
          </p:xfrm>
          <a:graphic>
            <a:graphicData uri="http://schemas.openxmlformats.org/presentationml/2006/ole">
              <mc:AlternateContent xmlns:mc="http://schemas.openxmlformats.org/markup-compatibility/2006">
                <mc:Choice xmlns:v="urn:schemas-microsoft-com:vml" Requires="v">
                  <p:oleObj spid="_x0000_s11268" name="Equation" r:id="rId10" imgW="190440" imgH="177480" progId="Equation.DSMT4">
                    <p:embed/>
                  </p:oleObj>
                </mc:Choice>
                <mc:Fallback>
                  <p:oleObj name="Equation" r:id="rId10" imgW="190440" imgH="177480" progId="Equation.DSMT4">
                    <p:embed/>
                    <p:pic>
                      <p:nvPicPr>
                        <p:cNvPr id="13"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39" y="2845"/>
                          <a:ext cx="19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3"/>
            <p:cNvGraphicFramePr>
              <a:graphicFrameLocks noChangeAspect="1"/>
            </p:cNvGraphicFramePr>
            <p:nvPr/>
          </p:nvGraphicFramePr>
          <p:xfrm>
            <a:off x="4091" y="2970"/>
            <a:ext cx="392" cy="196"/>
          </p:xfrm>
          <a:graphic>
            <a:graphicData uri="http://schemas.openxmlformats.org/presentationml/2006/ole">
              <mc:AlternateContent xmlns:mc="http://schemas.openxmlformats.org/markup-compatibility/2006">
                <mc:Choice xmlns:v="urn:schemas-microsoft-com:vml" Requires="v">
                  <p:oleObj spid="_x0000_s11269" name="Equation" r:id="rId12" imgW="482400" imgH="241200" progId="Equation.DSMT4">
                    <p:embed/>
                  </p:oleObj>
                </mc:Choice>
                <mc:Fallback>
                  <p:oleObj name="Equation" r:id="rId12" imgW="482400" imgH="241200" progId="Equation.DSMT4">
                    <p:embed/>
                    <p:pic>
                      <p:nvPicPr>
                        <p:cNvPr id="14"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1" y="2970"/>
                          <a:ext cx="392" cy="196"/>
                        </a:xfrm>
                        <a:prstGeom prst="rect">
                          <a:avLst/>
                        </a:prstGeom>
                        <a:noFill/>
                        <a:ln>
                          <a:noFill/>
                        </a:ln>
                        <a:effectLst/>
                      </p:spPr>
                    </p:pic>
                  </p:oleObj>
                </mc:Fallback>
              </mc:AlternateContent>
            </a:graphicData>
          </a:graphic>
        </p:graphicFrame>
      </p:grpSp>
      <p:sp>
        <p:nvSpPr>
          <p:cNvPr id="15" name="Text Box 14"/>
          <p:cNvSpPr txBox="1">
            <a:spLocks noChangeArrowheads="1"/>
          </p:cNvSpPr>
          <p:nvPr/>
        </p:nvSpPr>
        <p:spPr bwMode="auto">
          <a:xfrm>
            <a:off x="853440" y="3711699"/>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0000FF"/>
                </a:solidFill>
              </a:rPr>
              <a:t>And illustrated as follow:</a:t>
            </a:r>
          </a:p>
        </p:txBody>
      </p:sp>
    </p:spTree>
    <p:extLst>
      <p:ext uri="{BB962C8B-B14F-4D97-AF65-F5344CB8AC3E}">
        <p14:creationId xmlns:p14="http://schemas.microsoft.com/office/powerpoint/2010/main" val="3054419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p:cNvSpPr>
          <p:nvPr/>
        </p:nvSpPr>
        <p:spPr>
          <a:xfrm>
            <a:off x="2483045" y="83481"/>
            <a:ext cx="6802755" cy="536685"/>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US" sz="3400" b="1" dirty="0">
                <a:solidFill>
                  <a:srgbClr val="C00000"/>
                </a:solidFill>
                <a:latin typeface="Arial" panose="020B0604020202020204" pitchFamily="34" charset="0"/>
                <a:cs typeface="Arial" panose="020B0604020202020204" pitchFamily="34" charset="0"/>
              </a:rPr>
              <a:t>Maxwell’s Wave</a:t>
            </a:r>
            <a:r>
              <a:rPr lang="en-US" sz="3400" b="1" spc="-40" dirty="0">
                <a:solidFill>
                  <a:srgbClr val="C00000"/>
                </a:solidFill>
                <a:latin typeface="Arial" panose="020B0604020202020204" pitchFamily="34" charset="0"/>
                <a:cs typeface="Arial" panose="020B0604020202020204" pitchFamily="34" charset="0"/>
              </a:rPr>
              <a:t> </a:t>
            </a:r>
            <a:r>
              <a:rPr lang="en-US" sz="3400" b="1" spc="-5" dirty="0">
                <a:solidFill>
                  <a:srgbClr val="C00000"/>
                </a:solidFill>
                <a:latin typeface="Arial" panose="020B0604020202020204" pitchFamily="34" charset="0"/>
                <a:cs typeface="Arial" panose="020B0604020202020204" pitchFamily="34" charset="0"/>
              </a:rPr>
              <a:t>Equation</a:t>
            </a:r>
            <a:endParaRPr lang="en-US" sz="3400" b="1" dirty="0">
              <a:solidFill>
                <a:srgbClr val="C00000"/>
              </a:solidFill>
              <a:latin typeface="Arial" panose="020B0604020202020204" pitchFamily="34" charset="0"/>
              <a:cs typeface="Arial" panose="020B0604020202020204" pitchFamily="34" charset="0"/>
            </a:endParaRPr>
          </a:p>
        </p:txBody>
      </p:sp>
      <p:grpSp>
        <p:nvGrpSpPr>
          <p:cNvPr id="6" name="Group 5"/>
          <p:cNvGrpSpPr/>
          <p:nvPr/>
        </p:nvGrpSpPr>
        <p:grpSpPr>
          <a:xfrm>
            <a:off x="1497724" y="872349"/>
            <a:ext cx="7162800" cy="1470025"/>
            <a:chOff x="1066800" y="1828790"/>
            <a:chExt cx="7162800" cy="1470025"/>
          </a:xfrm>
        </p:grpSpPr>
        <p:grpSp>
          <p:nvGrpSpPr>
            <p:cNvPr id="7" name="object 3"/>
            <p:cNvGrpSpPr/>
            <p:nvPr/>
          </p:nvGrpSpPr>
          <p:grpSpPr>
            <a:xfrm>
              <a:off x="1066800" y="1828790"/>
              <a:ext cx="7162800" cy="1470025"/>
              <a:chOff x="1066800" y="1828790"/>
              <a:chExt cx="7162800" cy="1470025"/>
            </a:xfrm>
          </p:grpSpPr>
          <p:sp>
            <p:nvSpPr>
              <p:cNvPr id="12" name="object 4"/>
              <p:cNvSpPr/>
              <p:nvPr/>
            </p:nvSpPr>
            <p:spPr>
              <a:xfrm>
                <a:off x="1066800" y="1828790"/>
                <a:ext cx="7162800" cy="1470025"/>
              </a:xfrm>
              <a:custGeom>
                <a:avLst/>
                <a:gdLst/>
                <a:ahLst/>
                <a:cxnLst/>
                <a:rect l="l" t="t" r="r" b="b"/>
                <a:pathLst>
                  <a:path w="7162800" h="1470025">
                    <a:moveTo>
                      <a:pt x="7162799" y="0"/>
                    </a:moveTo>
                    <a:lnTo>
                      <a:pt x="0" y="0"/>
                    </a:lnTo>
                    <a:lnTo>
                      <a:pt x="0" y="1470029"/>
                    </a:lnTo>
                    <a:lnTo>
                      <a:pt x="7162799" y="1470029"/>
                    </a:lnTo>
                    <a:lnTo>
                      <a:pt x="7162799" y="0"/>
                    </a:lnTo>
                    <a:close/>
                  </a:path>
                </a:pathLst>
              </a:custGeom>
              <a:solidFill>
                <a:srgbClr val="B9DDE1"/>
              </a:solidFill>
            </p:spPr>
            <p:txBody>
              <a:bodyPr wrap="square" lIns="0" tIns="0" rIns="0" bIns="0" rtlCol="0"/>
              <a:lstStyle/>
              <a:p>
                <a:endParaRPr/>
              </a:p>
            </p:txBody>
          </p:sp>
          <p:sp>
            <p:nvSpPr>
              <p:cNvPr id="13" name="object 5"/>
              <p:cNvSpPr/>
              <p:nvPr/>
            </p:nvSpPr>
            <p:spPr>
              <a:xfrm>
                <a:off x="1149605" y="2586745"/>
                <a:ext cx="6228715" cy="0"/>
              </a:xfrm>
              <a:custGeom>
                <a:avLst/>
                <a:gdLst/>
                <a:ahLst/>
                <a:cxnLst/>
                <a:rect l="l" t="t" r="r" b="b"/>
                <a:pathLst>
                  <a:path w="6228715">
                    <a:moveTo>
                      <a:pt x="0" y="0"/>
                    </a:moveTo>
                    <a:lnTo>
                      <a:pt x="851279" y="0"/>
                    </a:lnTo>
                  </a:path>
                  <a:path w="6228715">
                    <a:moveTo>
                      <a:pt x="1327897" y="0"/>
                    </a:moveTo>
                    <a:lnTo>
                      <a:pt x="2179192" y="0"/>
                    </a:lnTo>
                  </a:path>
                  <a:path w="6228715">
                    <a:moveTo>
                      <a:pt x="2655823" y="0"/>
                    </a:moveTo>
                    <a:lnTo>
                      <a:pt x="3507080" y="0"/>
                    </a:lnTo>
                  </a:path>
                  <a:path w="6228715">
                    <a:moveTo>
                      <a:pt x="5377390" y="0"/>
                    </a:moveTo>
                    <a:lnTo>
                      <a:pt x="6228618" y="0"/>
                    </a:lnTo>
                  </a:path>
                </a:pathLst>
              </a:custGeom>
              <a:ln w="21044">
                <a:solidFill>
                  <a:srgbClr val="000000"/>
                </a:solidFill>
              </a:ln>
            </p:spPr>
            <p:txBody>
              <a:bodyPr wrap="square" lIns="0" tIns="0" rIns="0" bIns="0" rtlCol="0"/>
              <a:lstStyle/>
              <a:p>
                <a:endParaRPr/>
              </a:p>
            </p:txBody>
          </p:sp>
        </p:grpSp>
        <p:sp>
          <p:nvSpPr>
            <p:cNvPr id="8" name="object 6"/>
            <p:cNvSpPr txBox="1"/>
            <p:nvPr/>
          </p:nvSpPr>
          <p:spPr>
            <a:xfrm>
              <a:off x="7893297" y="2196340"/>
              <a:ext cx="269240" cy="630555"/>
            </a:xfrm>
            <a:prstGeom prst="rect">
              <a:avLst/>
            </a:prstGeom>
          </p:spPr>
          <p:txBody>
            <a:bodyPr vert="horz" wrap="square" lIns="0" tIns="15240" rIns="0" bIns="0" rtlCol="0">
              <a:spAutoFit/>
            </a:bodyPr>
            <a:lstStyle/>
            <a:p>
              <a:pPr>
                <a:lnSpc>
                  <a:spcPct val="100000"/>
                </a:lnSpc>
                <a:spcBef>
                  <a:spcPts val="120"/>
                </a:spcBef>
              </a:pPr>
              <a:r>
                <a:rPr sz="3950" spc="40" dirty="0">
                  <a:latin typeface="Times New Roman"/>
                  <a:cs typeface="Times New Roman"/>
                </a:rPr>
                <a:t>0</a:t>
              </a:r>
              <a:endParaRPr sz="3950">
                <a:latin typeface="Times New Roman"/>
                <a:cs typeface="Times New Roman"/>
              </a:endParaRPr>
            </a:p>
          </p:txBody>
        </p:sp>
        <p:sp>
          <p:nvSpPr>
            <p:cNvPr id="9" name="object 7"/>
            <p:cNvSpPr txBox="1"/>
            <p:nvPr/>
          </p:nvSpPr>
          <p:spPr>
            <a:xfrm>
              <a:off x="1166877" y="2590735"/>
              <a:ext cx="6106160" cy="630555"/>
            </a:xfrm>
            <a:prstGeom prst="rect">
              <a:avLst/>
            </a:prstGeom>
          </p:spPr>
          <p:txBody>
            <a:bodyPr vert="horz" wrap="square" lIns="0" tIns="15240" rIns="0" bIns="0" rtlCol="0">
              <a:spAutoFit/>
            </a:bodyPr>
            <a:lstStyle/>
            <a:p>
              <a:pPr marL="63500">
                <a:lnSpc>
                  <a:spcPct val="100000"/>
                </a:lnSpc>
                <a:spcBef>
                  <a:spcPts val="120"/>
                </a:spcBef>
                <a:tabLst>
                  <a:tab pos="1386840" algn="l"/>
                  <a:tab pos="2726055" algn="l"/>
                  <a:tab pos="5471795" algn="l"/>
                </a:tabLst>
              </a:pPr>
              <a:r>
                <a:rPr sz="3950" spc="70" dirty="0">
                  <a:latin typeface="Symbol"/>
                  <a:cs typeface="Symbol"/>
                </a:rPr>
                <a:t></a:t>
              </a:r>
              <a:r>
                <a:rPr sz="3950" i="1" spc="70" dirty="0">
                  <a:latin typeface="Times New Roman"/>
                  <a:cs typeface="Times New Roman"/>
                </a:rPr>
                <a:t>x</a:t>
              </a:r>
              <a:r>
                <a:rPr sz="3450" spc="104" baseline="43478" dirty="0">
                  <a:latin typeface="Times New Roman"/>
                  <a:cs typeface="Times New Roman"/>
                </a:rPr>
                <a:t>2	</a:t>
              </a:r>
              <a:r>
                <a:rPr sz="3950" spc="90" dirty="0">
                  <a:latin typeface="Symbol"/>
                  <a:cs typeface="Symbol"/>
                </a:rPr>
                <a:t></a:t>
              </a:r>
              <a:r>
                <a:rPr sz="3950" i="1" spc="90" dirty="0">
                  <a:latin typeface="Times New Roman"/>
                  <a:cs typeface="Times New Roman"/>
                </a:rPr>
                <a:t>y</a:t>
              </a:r>
              <a:r>
                <a:rPr sz="3450" spc="135" baseline="43478" dirty="0">
                  <a:latin typeface="Times New Roman"/>
                  <a:cs typeface="Times New Roman"/>
                </a:rPr>
                <a:t>2	</a:t>
              </a:r>
              <a:r>
                <a:rPr sz="3950" spc="105" dirty="0">
                  <a:latin typeface="Symbol"/>
                  <a:cs typeface="Symbol"/>
                </a:rPr>
                <a:t></a:t>
              </a:r>
              <a:r>
                <a:rPr sz="3950" i="1" spc="105" dirty="0">
                  <a:latin typeface="Times New Roman"/>
                  <a:cs typeface="Times New Roman"/>
                </a:rPr>
                <a:t>z</a:t>
              </a:r>
              <a:r>
                <a:rPr sz="3450" spc="157" baseline="43478" dirty="0">
                  <a:latin typeface="Times New Roman"/>
                  <a:cs typeface="Times New Roman"/>
                </a:rPr>
                <a:t>2	</a:t>
              </a:r>
              <a:r>
                <a:rPr sz="3950" spc="-20" dirty="0">
                  <a:latin typeface="Symbol"/>
                  <a:cs typeface="Symbol"/>
                </a:rPr>
                <a:t></a:t>
              </a:r>
              <a:r>
                <a:rPr sz="3950" i="1" spc="-20" dirty="0">
                  <a:latin typeface="Times New Roman"/>
                  <a:cs typeface="Times New Roman"/>
                </a:rPr>
                <a:t>t</a:t>
              </a:r>
              <a:r>
                <a:rPr sz="3950" i="1" spc="-645" dirty="0">
                  <a:latin typeface="Times New Roman"/>
                  <a:cs typeface="Times New Roman"/>
                </a:rPr>
                <a:t> </a:t>
              </a:r>
              <a:r>
                <a:rPr sz="3450" spc="37" baseline="43478" dirty="0">
                  <a:latin typeface="Times New Roman"/>
                  <a:cs typeface="Times New Roman"/>
                </a:rPr>
                <a:t>2</a:t>
              </a:r>
              <a:endParaRPr sz="3450" baseline="43478">
                <a:latin typeface="Times New Roman"/>
                <a:cs typeface="Times New Roman"/>
              </a:endParaRPr>
            </a:p>
          </p:txBody>
        </p:sp>
        <p:sp>
          <p:nvSpPr>
            <p:cNvPr id="10" name="object 8"/>
            <p:cNvSpPr txBox="1"/>
            <p:nvPr/>
          </p:nvSpPr>
          <p:spPr>
            <a:xfrm>
              <a:off x="5357373" y="2531662"/>
              <a:ext cx="1054100" cy="379095"/>
            </a:xfrm>
            <a:prstGeom prst="rect">
              <a:avLst/>
            </a:prstGeom>
          </p:spPr>
          <p:txBody>
            <a:bodyPr vert="horz" wrap="square" lIns="0" tIns="14604" rIns="0" bIns="0" rtlCol="0">
              <a:spAutoFit/>
            </a:bodyPr>
            <a:lstStyle/>
            <a:p>
              <a:pPr>
                <a:lnSpc>
                  <a:spcPct val="100000"/>
                </a:lnSpc>
                <a:spcBef>
                  <a:spcPts val="114"/>
                </a:spcBef>
                <a:tabLst>
                  <a:tab pos="421640" algn="l"/>
                  <a:tab pos="891540" algn="l"/>
                </a:tabLst>
              </a:pPr>
              <a:r>
                <a:rPr sz="2300" i="1" spc="25" dirty="0">
                  <a:latin typeface="Times New Roman"/>
                  <a:cs typeface="Times New Roman"/>
                </a:rPr>
                <a:t>o	</a:t>
              </a:r>
              <a:r>
                <a:rPr sz="2300" i="1" spc="20" dirty="0">
                  <a:latin typeface="Times New Roman"/>
                  <a:cs typeface="Times New Roman"/>
                </a:rPr>
                <a:t>r	</a:t>
              </a:r>
              <a:r>
                <a:rPr sz="2300" i="1" spc="25" dirty="0">
                  <a:latin typeface="Times New Roman"/>
                  <a:cs typeface="Times New Roman"/>
                </a:rPr>
                <a:t>o</a:t>
              </a:r>
              <a:endParaRPr sz="2300" dirty="0">
                <a:latin typeface="Times New Roman"/>
                <a:cs typeface="Times New Roman"/>
              </a:endParaRPr>
            </a:p>
          </p:txBody>
        </p:sp>
        <p:sp>
          <p:nvSpPr>
            <p:cNvPr id="11" name="object 9"/>
            <p:cNvSpPr txBox="1"/>
            <p:nvPr/>
          </p:nvSpPr>
          <p:spPr>
            <a:xfrm>
              <a:off x="1150446" y="1849547"/>
              <a:ext cx="6679565" cy="664210"/>
            </a:xfrm>
            <a:prstGeom prst="rect">
              <a:avLst/>
            </a:prstGeom>
          </p:spPr>
          <p:txBody>
            <a:bodyPr vert="horz" wrap="square" lIns="0" tIns="11430" rIns="0" bIns="0" rtlCol="0">
              <a:spAutoFit/>
            </a:bodyPr>
            <a:lstStyle/>
            <a:p>
              <a:pPr marL="25400">
                <a:lnSpc>
                  <a:spcPct val="100000"/>
                </a:lnSpc>
                <a:spcBef>
                  <a:spcPts val="90"/>
                </a:spcBef>
                <a:tabLst>
                  <a:tab pos="4794250" algn="l"/>
                  <a:tab pos="5401945" algn="l"/>
                </a:tabLst>
              </a:pPr>
              <a:r>
                <a:rPr sz="3950" spc="160" dirty="0">
                  <a:latin typeface="Symbol"/>
                  <a:cs typeface="Symbol"/>
                </a:rPr>
                <a:t></a:t>
              </a:r>
              <a:r>
                <a:rPr sz="3450" spc="240" baseline="43478" dirty="0">
                  <a:latin typeface="Times New Roman"/>
                  <a:cs typeface="Times New Roman"/>
                </a:rPr>
                <a:t>2</a:t>
              </a:r>
              <a:r>
                <a:rPr sz="3450" spc="-434" baseline="43478" dirty="0">
                  <a:latin typeface="Times New Roman"/>
                  <a:cs typeface="Times New Roman"/>
                </a:rPr>
                <a:t> </a:t>
              </a:r>
              <a:r>
                <a:rPr sz="3950" i="1" spc="50" dirty="0">
                  <a:latin typeface="Times New Roman"/>
                  <a:cs typeface="Times New Roman"/>
                </a:rPr>
                <a:t>E</a:t>
              </a:r>
              <a:r>
                <a:rPr sz="3950" i="1" spc="135" dirty="0">
                  <a:latin typeface="Times New Roman"/>
                  <a:cs typeface="Times New Roman"/>
                </a:rPr>
                <a:t> </a:t>
              </a:r>
              <a:r>
                <a:rPr sz="5925" spc="60" baseline="-35161" dirty="0">
                  <a:latin typeface="Symbol"/>
                  <a:cs typeface="Symbol"/>
                </a:rPr>
                <a:t></a:t>
              </a:r>
              <a:r>
                <a:rPr sz="5925" spc="-60" baseline="-35161" dirty="0">
                  <a:latin typeface="Times New Roman"/>
                  <a:cs typeface="Times New Roman"/>
                </a:rPr>
                <a:t> </a:t>
              </a:r>
              <a:r>
                <a:rPr sz="3950" spc="155" dirty="0">
                  <a:latin typeface="Symbol"/>
                  <a:cs typeface="Symbol"/>
                </a:rPr>
                <a:t></a:t>
              </a:r>
              <a:r>
                <a:rPr sz="3450" spc="232" baseline="43478" dirty="0">
                  <a:latin typeface="Times New Roman"/>
                  <a:cs typeface="Times New Roman"/>
                </a:rPr>
                <a:t>2</a:t>
              </a:r>
              <a:r>
                <a:rPr sz="3450" spc="-434" baseline="43478" dirty="0">
                  <a:latin typeface="Times New Roman"/>
                  <a:cs typeface="Times New Roman"/>
                </a:rPr>
                <a:t> </a:t>
              </a:r>
              <a:r>
                <a:rPr sz="3950" i="1" spc="50" dirty="0">
                  <a:latin typeface="Times New Roman"/>
                  <a:cs typeface="Times New Roman"/>
                </a:rPr>
                <a:t>E</a:t>
              </a:r>
              <a:r>
                <a:rPr sz="3950" i="1" spc="145" dirty="0">
                  <a:latin typeface="Times New Roman"/>
                  <a:cs typeface="Times New Roman"/>
                </a:rPr>
                <a:t> </a:t>
              </a:r>
              <a:r>
                <a:rPr sz="5925" spc="60" baseline="-35161" dirty="0">
                  <a:latin typeface="Symbol"/>
                  <a:cs typeface="Symbol"/>
                </a:rPr>
                <a:t></a:t>
              </a:r>
              <a:r>
                <a:rPr sz="5925" spc="-60" baseline="-35161" dirty="0">
                  <a:latin typeface="Times New Roman"/>
                  <a:cs typeface="Times New Roman"/>
                </a:rPr>
                <a:t> </a:t>
              </a:r>
              <a:r>
                <a:rPr sz="3950" spc="155" dirty="0">
                  <a:latin typeface="Symbol"/>
                  <a:cs typeface="Symbol"/>
                </a:rPr>
                <a:t></a:t>
              </a:r>
              <a:r>
                <a:rPr sz="3450" spc="232" baseline="43478" dirty="0">
                  <a:latin typeface="Times New Roman"/>
                  <a:cs typeface="Times New Roman"/>
                </a:rPr>
                <a:t>2</a:t>
              </a:r>
              <a:r>
                <a:rPr sz="3450" spc="-434" baseline="43478" dirty="0">
                  <a:latin typeface="Times New Roman"/>
                  <a:cs typeface="Times New Roman"/>
                </a:rPr>
                <a:t> </a:t>
              </a:r>
              <a:r>
                <a:rPr sz="3950" i="1" spc="50" dirty="0">
                  <a:latin typeface="Times New Roman"/>
                  <a:cs typeface="Times New Roman"/>
                </a:rPr>
                <a:t>E</a:t>
              </a:r>
              <a:r>
                <a:rPr sz="3950" i="1" spc="140" dirty="0">
                  <a:latin typeface="Times New Roman"/>
                  <a:cs typeface="Times New Roman"/>
                </a:rPr>
                <a:t> </a:t>
              </a:r>
              <a:r>
                <a:rPr sz="5925" spc="60" baseline="-35161" dirty="0">
                  <a:latin typeface="Symbol"/>
                  <a:cs typeface="Symbol"/>
                </a:rPr>
                <a:t></a:t>
              </a:r>
              <a:r>
                <a:rPr sz="5925" spc="-832" baseline="-35161" dirty="0">
                  <a:latin typeface="Times New Roman"/>
                  <a:cs typeface="Times New Roman"/>
                </a:rPr>
                <a:t> </a:t>
              </a:r>
              <a:r>
                <a:rPr sz="6300" i="1" spc="-112" baseline="-33068" dirty="0">
                  <a:latin typeface="Symbol"/>
                  <a:cs typeface="Symbol"/>
                </a:rPr>
                <a:t></a:t>
              </a:r>
              <a:r>
                <a:rPr sz="6300" i="1" spc="690" baseline="-33068" dirty="0">
                  <a:latin typeface="Times New Roman"/>
                  <a:cs typeface="Times New Roman"/>
                </a:rPr>
                <a:t> </a:t>
              </a:r>
              <a:r>
                <a:rPr sz="6300" i="1" spc="-112" baseline="-33068" dirty="0">
                  <a:latin typeface="Symbol"/>
                  <a:cs typeface="Symbol"/>
                </a:rPr>
                <a:t></a:t>
              </a:r>
              <a:r>
                <a:rPr sz="6300" spc="-112" baseline="-33068" dirty="0">
                  <a:latin typeface="Times New Roman"/>
                  <a:cs typeface="Times New Roman"/>
                </a:rPr>
                <a:t>	</a:t>
              </a:r>
              <a:r>
                <a:rPr sz="6300" i="1" spc="-150" baseline="-33068" dirty="0">
                  <a:latin typeface="Symbol"/>
                  <a:cs typeface="Symbol"/>
                </a:rPr>
                <a:t></a:t>
              </a:r>
              <a:r>
                <a:rPr sz="6300" spc="-150" baseline="-33068" dirty="0">
                  <a:latin typeface="Times New Roman"/>
                  <a:cs typeface="Times New Roman"/>
                </a:rPr>
                <a:t>	</a:t>
              </a:r>
              <a:r>
                <a:rPr sz="3950" spc="155" dirty="0">
                  <a:latin typeface="Symbol"/>
                  <a:cs typeface="Symbol"/>
                </a:rPr>
                <a:t></a:t>
              </a:r>
              <a:r>
                <a:rPr sz="3450" spc="232" baseline="43478" dirty="0">
                  <a:latin typeface="Times New Roman"/>
                  <a:cs typeface="Times New Roman"/>
                </a:rPr>
                <a:t>2 </a:t>
              </a:r>
              <a:r>
                <a:rPr sz="3950" i="1" spc="50" dirty="0">
                  <a:latin typeface="Times New Roman"/>
                  <a:cs typeface="Times New Roman"/>
                </a:rPr>
                <a:t>E</a:t>
              </a:r>
              <a:r>
                <a:rPr sz="3950" i="1" spc="-140" dirty="0">
                  <a:latin typeface="Times New Roman"/>
                  <a:cs typeface="Times New Roman"/>
                </a:rPr>
                <a:t> </a:t>
              </a:r>
              <a:r>
                <a:rPr sz="5925" spc="60" baseline="-35161" dirty="0">
                  <a:latin typeface="Symbol"/>
                  <a:cs typeface="Symbol"/>
                </a:rPr>
                <a:t></a:t>
              </a:r>
              <a:endParaRPr sz="5925" baseline="-35161" dirty="0">
                <a:latin typeface="Symbol"/>
                <a:cs typeface="Symbol"/>
              </a:endParaRPr>
            </a:p>
          </p:txBody>
        </p:sp>
      </p:grpSp>
      <p:sp>
        <p:nvSpPr>
          <p:cNvPr id="14" name="object 10"/>
          <p:cNvSpPr txBox="1"/>
          <p:nvPr/>
        </p:nvSpPr>
        <p:spPr>
          <a:xfrm>
            <a:off x="899027" y="2709924"/>
            <a:ext cx="9778539" cy="2185214"/>
          </a:xfrm>
          <a:prstGeom prst="rect">
            <a:avLst/>
          </a:prstGeom>
        </p:spPr>
        <p:txBody>
          <a:bodyPr vert="horz" wrap="square" lIns="0" tIns="12700" rIns="0" bIns="0" rtlCol="0">
            <a:spAutoFit/>
          </a:bodyPr>
          <a:lstStyle/>
          <a:p>
            <a:pPr algn="ctr">
              <a:lnSpc>
                <a:spcPct val="100000"/>
              </a:lnSpc>
              <a:spcBef>
                <a:spcPts val="100"/>
              </a:spcBef>
            </a:pPr>
            <a:r>
              <a:rPr sz="2400" dirty="0">
                <a:latin typeface="Arial" panose="020B0604020202020204" pitchFamily="34" charset="0"/>
                <a:cs typeface="Arial" panose="020B0604020202020204" pitchFamily="34" charset="0"/>
              </a:rPr>
              <a:t>A </a:t>
            </a:r>
            <a:r>
              <a:rPr sz="2400" spc="-5" dirty="0">
                <a:latin typeface="Arial" panose="020B0604020202020204" pitchFamily="34" charset="0"/>
                <a:cs typeface="Arial" panose="020B0604020202020204" pitchFamily="34" charset="0"/>
              </a:rPr>
              <a:t>plane wave </a:t>
            </a:r>
            <a:r>
              <a:rPr sz="2400" dirty="0">
                <a:latin typeface="Arial" panose="020B0604020202020204" pitchFamily="34" charset="0"/>
                <a:cs typeface="Arial" panose="020B0604020202020204" pitchFamily="34" charset="0"/>
              </a:rPr>
              <a:t>is a solution of </a:t>
            </a:r>
            <a:r>
              <a:rPr sz="2400" spc="-10" dirty="0">
                <a:latin typeface="Arial" panose="020B0604020202020204" pitchFamily="34" charset="0"/>
                <a:cs typeface="Arial" panose="020B0604020202020204" pitchFamily="34" charset="0"/>
              </a:rPr>
              <a:t>Maxwell’s wave</a:t>
            </a:r>
            <a:r>
              <a:rPr sz="2400" spc="-14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equation</a:t>
            </a:r>
          </a:p>
          <a:p>
            <a:pPr>
              <a:lnSpc>
                <a:spcPct val="100000"/>
              </a:lnSpc>
              <a:spcBef>
                <a:spcPts val="20"/>
              </a:spcBef>
            </a:pPr>
            <a:endParaRPr sz="2500" dirty="0">
              <a:latin typeface="Times New Roman"/>
              <a:cs typeface="Times New Roman"/>
            </a:endParaRPr>
          </a:p>
          <a:p>
            <a:pPr marR="13335" algn="ctr">
              <a:lnSpc>
                <a:spcPct val="100000"/>
              </a:lnSpc>
              <a:spcBef>
                <a:spcPts val="5"/>
              </a:spcBef>
            </a:pPr>
            <a:r>
              <a:rPr sz="3600" i="1" spc="-5" dirty="0">
                <a:latin typeface="Times New Roman"/>
                <a:cs typeface="Times New Roman"/>
              </a:rPr>
              <a:t>E</a:t>
            </a:r>
            <a:r>
              <a:rPr sz="3600" i="1" spc="-7" baseline="-20833" dirty="0">
                <a:latin typeface="Times New Roman"/>
                <a:cs typeface="Times New Roman"/>
              </a:rPr>
              <a:t>x </a:t>
            </a:r>
            <a:r>
              <a:rPr sz="3600" dirty="0">
                <a:latin typeface="Times New Roman"/>
                <a:cs typeface="Times New Roman"/>
              </a:rPr>
              <a:t>= </a:t>
            </a:r>
            <a:r>
              <a:rPr sz="3600" i="1" spc="-5" dirty="0">
                <a:latin typeface="Times New Roman"/>
                <a:cs typeface="Times New Roman"/>
              </a:rPr>
              <a:t>E</a:t>
            </a:r>
            <a:r>
              <a:rPr sz="3600" i="1" spc="-7" baseline="-20833" dirty="0">
                <a:latin typeface="Times New Roman"/>
                <a:cs typeface="Times New Roman"/>
              </a:rPr>
              <a:t>o </a:t>
            </a:r>
            <a:r>
              <a:rPr sz="3600" spc="-25" dirty="0">
                <a:latin typeface="Times New Roman"/>
                <a:cs typeface="Times New Roman"/>
              </a:rPr>
              <a:t>cos(</a:t>
            </a:r>
            <a:r>
              <a:rPr sz="3800" i="1" spc="-25" dirty="0">
                <a:latin typeface="Symbol"/>
                <a:cs typeface="Symbol"/>
              </a:rPr>
              <a:t></a:t>
            </a:r>
            <a:r>
              <a:rPr sz="3600" i="1" spc="-25" dirty="0">
                <a:latin typeface="Times New Roman"/>
                <a:cs typeface="Times New Roman"/>
              </a:rPr>
              <a:t>t </a:t>
            </a:r>
            <a:r>
              <a:rPr sz="3600" dirty="0">
                <a:latin typeface="Symbol"/>
                <a:cs typeface="Symbol"/>
              </a:rPr>
              <a:t></a:t>
            </a:r>
            <a:r>
              <a:rPr sz="3600" dirty="0">
                <a:latin typeface="Times New Roman"/>
                <a:cs typeface="Times New Roman"/>
              </a:rPr>
              <a:t> </a:t>
            </a:r>
            <a:r>
              <a:rPr sz="3600" i="1" spc="-5" dirty="0">
                <a:latin typeface="Times New Roman"/>
                <a:cs typeface="Times New Roman"/>
              </a:rPr>
              <a:t>kz </a:t>
            </a:r>
            <a:r>
              <a:rPr sz="3600" dirty="0">
                <a:latin typeface="Times New Roman"/>
                <a:cs typeface="Times New Roman"/>
              </a:rPr>
              <a:t>+</a:t>
            </a:r>
            <a:r>
              <a:rPr sz="3600" spc="-590" dirty="0">
                <a:latin typeface="Times New Roman"/>
                <a:cs typeface="Times New Roman"/>
              </a:rPr>
              <a:t> </a:t>
            </a:r>
            <a:r>
              <a:rPr sz="3800" i="1" spc="-55" dirty="0">
                <a:latin typeface="Symbol"/>
                <a:cs typeface="Symbol"/>
              </a:rPr>
              <a:t></a:t>
            </a:r>
            <a:r>
              <a:rPr sz="3750" i="1" spc="-82" baseline="-20000" dirty="0">
                <a:latin typeface="Symbol"/>
                <a:cs typeface="Symbol"/>
              </a:rPr>
              <a:t></a:t>
            </a:r>
            <a:r>
              <a:rPr sz="3600" spc="-55" dirty="0">
                <a:latin typeface="Times New Roman"/>
                <a:cs typeface="Times New Roman"/>
              </a:rPr>
              <a:t>)</a:t>
            </a:r>
            <a:endParaRPr sz="3600" dirty="0">
              <a:latin typeface="Times New Roman"/>
              <a:cs typeface="Times New Roman"/>
            </a:endParaRPr>
          </a:p>
          <a:p>
            <a:pPr algn="ctr">
              <a:lnSpc>
                <a:spcPct val="100000"/>
              </a:lnSpc>
              <a:spcBef>
                <a:spcPts val="4075"/>
              </a:spcBef>
            </a:pPr>
            <a:r>
              <a:rPr sz="2000" dirty="0">
                <a:latin typeface="Arial" panose="020B0604020202020204" pitchFamily="34" charset="0"/>
                <a:cs typeface="Arial" panose="020B0604020202020204" pitchFamily="34" charset="0"/>
              </a:rPr>
              <a:t>Substitute into </a:t>
            </a:r>
            <a:r>
              <a:rPr sz="2000" spc="-10" dirty="0">
                <a:latin typeface="Arial" panose="020B0604020202020204" pitchFamily="34" charset="0"/>
                <a:cs typeface="Arial" panose="020B0604020202020204" pitchFamily="34" charset="0"/>
              </a:rPr>
              <a:t>Maxwell’s </a:t>
            </a:r>
            <a:r>
              <a:rPr sz="2000" dirty="0">
                <a:latin typeface="Arial" panose="020B0604020202020204" pitchFamily="34" charset="0"/>
                <a:cs typeface="Arial" panose="020B0604020202020204" pitchFamily="34" charset="0"/>
              </a:rPr>
              <a:t>Equation to show that this is a</a:t>
            </a:r>
            <a:r>
              <a:rPr sz="2000" spc="-2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solution.</a:t>
            </a:r>
          </a:p>
        </p:txBody>
      </p:sp>
    </p:spTree>
    <p:extLst>
      <p:ext uri="{BB962C8B-B14F-4D97-AF65-F5344CB8AC3E}">
        <p14:creationId xmlns:p14="http://schemas.microsoft.com/office/powerpoint/2010/main" val="41497045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90698" y="135330"/>
            <a:ext cx="1113905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cs typeface="Arial" panose="020B0604020202020204" pitchFamily="34" charset="0"/>
              </a:rPr>
              <a:t>Photon Emission Is </a:t>
            </a:r>
            <a:r>
              <a:rPr lang="en-US" altLang="zh-CN" sz="3200" b="1" dirty="0">
                <a:solidFill>
                  <a:srgbClr val="FF0000"/>
                </a:solidFill>
                <a:cs typeface="Arial" panose="020B0604020202020204" pitchFamily="34" charset="0"/>
              </a:rPr>
              <a:t>Unlikely</a:t>
            </a:r>
            <a:r>
              <a:rPr lang="en-US" altLang="zh-CN" sz="3200" b="1" dirty="0">
                <a:cs typeface="Arial" panose="020B0604020202020204" pitchFamily="34" charset="0"/>
              </a:rPr>
              <a:t> in an Indirect-Gap Semiconductor </a:t>
            </a:r>
            <a:r>
              <a:rPr lang="zh-CN" altLang="en-US" sz="3200" b="1" dirty="0">
                <a:cs typeface="Arial" panose="020B0604020202020204" pitchFamily="34" charset="0"/>
              </a:rPr>
              <a:t>！</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923" y="1300307"/>
            <a:ext cx="4495800"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6504708" y="2249978"/>
            <a:ext cx="343731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b="1" dirty="0">
                <a:solidFill>
                  <a:srgbClr val="FF0000"/>
                </a:solidFill>
              </a:rPr>
              <a:t>Photon emission in an indirect-gap semiconductor</a:t>
            </a:r>
          </a:p>
        </p:txBody>
      </p:sp>
      <p:sp>
        <p:nvSpPr>
          <p:cNvPr id="7" name="Text Box 5"/>
          <p:cNvSpPr txBox="1">
            <a:spLocks noChangeArrowheads="1"/>
          </p:cNvSpPr>
          <p:nvPr/>
        </p:nvSpPr>
        <p:spPr bwMode="auto">
          <a:xfrm>
            <a:off x="58189" y="4889269"/>
            <a:ext cx="1147156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a:t>The recombination of an electron near the bottom of the conduction band with a hole near the top of the valence band requires the exchange of energy and momentum. The energy may be carried off by a photon, but one or more phonons are required to conserve momentum. This type of multiparticle interaction is unlikely.</a:t>
            </a:r>
          </a:p>
        </p:txBody>
      </p:sp>
    </p:spTree>
    <p:extLst>
      <p:ext uri="{BB962C8B-B14F-4D97-AF65-F5344CB8AC3E}">
        <p14:creationId xmlns:p14="http://schemas.microsoft.com/office/powerpoint/2010/main" val="1302086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21426" y="228154"/>
            <a:ext cx="1187057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t>Photon Absorption is </a:t>
            </a:r>
            <a:r>
              <a:rPr lang="en-US" altLang="zh-CN" sz="3200" b="1" dirty="0">
                <a:solidFill>
                  <a:srgbClr val="FF0000"/>
                </a:solidFill>
              </a:rPr>
              <a:t>Not Unlikely</a:t>
            </a:r>
            <a:r>
              <a:rPr lang="en-US" altLang="zh-CN" sz="3200" b="1" dirty="0"/>
              <a:t> in an Indirect-Gap Semiconductor</a:t>
            </a:r>
            <a:r>
              <a:rPr lang="zh-CN" altLang="en-US" sz="3200" b="1" dirty="0"/>
              <a:t>！</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305372"/>
            <a:ext cx="5443451" cy="371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7184273" y="2412488"/>
            <a:ext cx="42575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b="1" dirty="0">
                <a:solidFill>
                  <a:srgbClr val="FF0000"/>
                </a:solidFill>
              </a:rPr>
              <a:t>Photon absorption in an indirect-gap semiconductor</a:t>
            </a:r>
          </a:p>
        </p:txBody>
      </p:sp>
      <p:sp>
        <p:nvSpPr>
          <p:cNvPr id="7" name="Text Box 5"/>
          <p:cNvSpPr txBox="1">
            <a:spLocks noChangeArrowheads="1"/>
          </p:cNvSpPr>
          <p:nvPr/>
        </p:nvSpPr>
        <p:spPr bwMode="auto">
          <a:xfrm>
            <a:off x="321427" y="5181600"/>
            <a:ext cx="1144108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dirty="0"/>
              <a:t>The photon generates an excited electron and a hole by a vertical transition; the carriers then undergo fast transitions to the bottom of the conduction band and top of the valence band, respectively, releasing their energy in the form of phonons. Since the process is sequential it is not unlikely.</a:t>
            </a:r>
          </a:p>
        </p:txBody>
      </p:sp>
    </p:spTree>
    <p:extLst>
      <p:ext uri="{BB962C8B-B14F-4D97-AF65-F5344CB8AC3E}">
        <p14:creationId xmlns:p14="http://schemas.microsoft.com/office/powerpoint/2010/main" val="27098340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2442555" y="96981"/>
            <a:ext cx="6839989" cy="5334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Rates of Absorption and Emission</a:t>
            </a:r>
          </a:p>
        </p:txBody>
      </p:sp>
      <p:sp>
        <p:nvSpPr>
          <p:cNvPr id="6" name="Text Box 5"/>
          <p:cNvSpPr txBox="1">
            <a:spLocks noChangeArrowheads="1"/>
          </p:cNvSpPr>
          <p:nvPr/>
        </p:nvSpPr>
        <p:spPr bwMode="auto">
          <a:xfrm>
            <a:off x="399012" y="1029392"/>
            <a:ext cx="11330246"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50000"/>
              </a:spcBef>
            </a:pPr>
            <a:r>
              <a:rPr lang="en-US" altLang="zh-CN" sz="2400" b="1" dirty="0"/>
              <a:t>The probability densities of a photon of energy </a:t>
            </a:r>
            <a:r>
              <a:rPr lang="en-US" altLang="zh-CN" sz="2400" b="1" dirty="0" err="1"/>
              <a:t>h</a:t>
            </a:r>
            <a:r>
              <a:rPr lang="en-US" altLang="zh-CN" sz="2400" b="1" dirty="0" err="1">
                <a:latin typeface="Symbol" panose="05050102010706020507" pitchFamily="18" charset="2"/>
              </a:rPr>
              <a:t>n</a:t>
            </a:r>
            <a:r>
              <a:rPr lang="en-US" altLang="zh-CN" sz="2400" b="1" dirty="0"/>
              <a:t> being emitted or absorbed by a semiconductor material in a direct band-to-band transition are mainly determined by three factors:</a:t>
            </a:r>
          </a:p>
        </p:txBody>
      </p:sp>
      <p:sp>
        <p:nvSpPr>
          <p:cNvPr id="8" name="Rectangle 7"/>
          <p:cNvSpPr/>
          <p:nvPr/>
        </p:nvSpPr>
        <p:spPr>
          <a:xfrm>
            <a:off x="2442555" y="2684131"/>
            <a:ext cx="8398625" cy="2862322"/>
          </a:xfrm>
          <a:prstGeom prst="rect">
            <a:avLst/>
          </a:prstGeom>
        </p:spPr>
        <p:txBody>
          <a:bodyPr wrap="square">
            <a:spAutoFit/>
          </a:bodyPr>
          <a:lstStyle/>
          <a:p>
            <a:pPr marL="285750" indent="-285750">
              <a:buFont typeface="Arial" panose="020B0604020202020204" pitchFamily="34" charset="0"/>
              <a:buChar char="•"/>
              <a:defRPr/>
            </a:pPr>
            <a:r>
              <a:rPr lang="en-US" altLang="zh-CN" sz="3600" b="1" dirty="0">
                <a:latin typeface="Arial" panose="020B0604020202020204" pitchFamily="34" charset="0"/>
                <a:cs typeface="Arial" panose="020B0604020202020204" pitchFamily="34" charset="0"/>
              </a:rPr>
              <a:t>Occupancy probabilities</a:t>
            </a:r>
          </a:p>
          <a:p>
            <a:pPr marL="285750" indent="-285750">
              <a:buFont typeface="Arial" panose="020B0604020202020204" pitchFamily="34" charset="0"/>
              <a:buChar char="•"/>
              <a:defRPr/>
            </a:pPr>
            <a:endParaRPr lang="en-US" altLang="zh-CN" sz="3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altLang="zh-CN" sz="3600" b="1" dirty="0">
                <a:latin typeface="Arial" panose="020B0604020202020204" pitchFamily="34" charset="0"/>
                <a:cs typeface="Arial" panose="020B0604020202020204" pitchFamily="34" charset="0"/>
              </a:rPr>
              <a:t>Transition probabilities</a:t>
            </a:r>
          </a:p>
          <a:p>
            <a:pPr marL="285750" indent="-285750">
              <a:buFont typeface="Arial" panose="020B0604020202020204" pitchFamily="34" charset="0"/>
              <a:buChar char="•"/>
              <a:defRPr/>
            </a:pPr>
            <a:endParaRPr lang="en-US" altLang="zh-CN" sz="3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altLang="zh-CN" sz="3600" b="1" dirty="0">
                <a:latin typeface="Arial" panose="020B0604020202020204" pitchFamily="34" charset="0"/>
                <a:cs typeface="Arial" panose="020B0604020202020204" pitchFamily="34" charset="0"/>
              </a:rPr>
              <a:t>Density of states</a:t>
            </a:r>
          </a:p>
        </p:txBody>
      </p:sp>
    </p:spTree>
    <p:extLst>
      <p:ext uri="{BB962C8B-B14F-4D97-AF65-F5344CB8AC3E}">
        <p14:creationId xmlns:p14="http://schemas.microsoft.com/office/powerpoint/2010/main" val="18602433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3376629" y="-31155"/>
            <a:ext cx="4932229" cy="566822"/>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00"/>
              </a:spcBef>
            </a:pPr>
            <a:r>
              <a:rPr lang="en-US" sz="3600" b="1" spc="-5" dirty="0">
                <a:solidFill>
                  <a:srgbClr val="C00000"/>
                </a:solidFill>
                <a:latin typeface="Arial" panose="020B0604020202020204" pitchFamily="34" charset="0"/>
                <a:cs typeface="Arial" panose="020B0604020202020204" pitchFamily="34" charset="0"/>
              </a:rPr>
              <a:t>Energy band</a:t>
            </a:r>
            <a:r>
              <a:rPr lang="en-US" sz="3600" b="1" spc="-45" dirty="0">
                <a:solidFill>
                  <a:srgbClr val="C00000"/>
                </a:solidFill>
                <a:latin typeface="Arial" panose="020B0604020202020204" pitchFamily="34" charset="0"/>
                <a:cs typeface="Arial" panose="020B0604020202020204" pitchFamily="34" charset="0"/>
              </a:rPr>
              <a:t> </a:t>
            </a:r>
            <a:r>
              <a:rPr lang="en-US" sz="3600" b="1" dirty="0">
                <a:solidFill>
                  <a:srgbClr val="C00000"/>
                </a:solidFill>
                <a:latin typeface="Arial" panose="020B0604020202020204" pitchFamily="34" charset="0"/>
                <a:cs typeface="Arial" panose="020B0604020202020204" pitchFamily="34" charset="0"/>
              </a:rPr>
              <a:t>diagrams</a:t>
            </a:r>
          </a:p>
        </p:txBody>
      </p:sp>
      <p:sp>
        <p:nvSpPr>
          <p:cNvPr id="10" name="object 8"/>
          <p:cNvSpPr txBox="1"/>
          <p:nvPr/>
        </p:nvSpPr>
        <p:spPr>
          <a:xfrm>
            <a:off x="168167" y="629435"/>
            <a:ext cx="12023833" cy="2766783"/>
          </a:xfrm>
          <a:prstGeom prst="rect">
            <a:avLst/>
          </a:prstGeom>
        </p:spPr>
        <p:txBody>
          <a:bodyPr vert="horz" wrap="square" lIns="0" tIns="67945" rIns="0" bIns="0" rtlCol="0">
            <a:spAutoFit/>
          </a:bodyPr>
          <a:lstStyle/>
          <a:p>
            <a:pPr marL="355600" indent="-342900">
              <a:lnSpc>
                <a:spcPct val="150000"/>
              </a:lnSpc>
              <a:spcBef>
                <a:spcPts val="535"/>
              </a:spcBef>
              <a:buClr>
                <a:srgbClr val="3333CC"/>
              </a:buClr>
              <a:buSzPct val="61111"/>
              <a:buFont typeface="Wingdings"/>
              <a:buChar char=""/>
              <a:tabLst>
                <a:tab pos="354965" algn="l"/>
                <a:tab pos="355600" algn="l"/>
              </a:tabLst>
            </a:pPr>
            <a:r>
              <a:rPr sz="1800" spc="-5" dirty="0">
                <a:latin typeface="Arial" panose="020B0604020202020204" pitchFamily="34" charset="0"/>
                <a:cs typeface="Arial" panose="020B0604020202020204" pitchFamily="34" charset="0"/>
              </a:rPr>
              <a:t>In the </a:t>
            </a:r>
            <a:r>
              <a:rPr sz="1800" dirty="0">
                <a:latin typeface="Arial" panose="020B0604020202020204" pitchFamily="34" charset="0"/>
                <a:cs typeface="Arial" panose="020B0604020202020204" pitchFamily="34" charset="0"/>
              </a:rPr>
              <a:t>atoms, </a:t>
            </a:r>
            <a:r>
              <a:rPr sz="1800" spc="-5" dirty="0">
                <a:latin typeface="Arial" panose="020B0604020202020204" pitchFamily="34" charset="0"/>
                <a:cs typeface="Arial" panose="020B0604020202020204" pitchFamily="34" charset="0"/>
              </a:rPr>
              <a:t>the </a:t>
            </a:r>
            <a:r>
              <a:rPr sz="1800" dirty="0">
                <a:latin typeface="Arial" panose="020B0604020202020204" pitchFamily="34" charset="0"/>
                <a:cs typeface="Arial" panose="020B0604020202020204" pitchFamily="34" charset="0"/>
              </a:rPr>
              <a:t>larger </a:t>
            </a:r>
            <a:r>
              <a:rPr sz="1800" spc="-5" dirty="0">
                <a:latin typeface="Arial" panose="020B0604020202020204" pitchFamily="34" charset="0"/>
                <a:cs typeface="Arial" panose="020B0604020202020204" pitchFamily="34" charset="0"/>
              </a:rPr>
              <a:t>the radius, the higher the </a:t>
            </a:r>
            <a:r>
              <a:rPr sz="1800" dirty="0">
                <a:latin typeface="Arial" panose="020B0604020202020204" pitchFamily="34" charset="0"/>
                <a:cs typeface="Arial" panose="020B0604020202020204" pitchFamily="34" charset="0"/>
              </a:rPr>
              <a:t>electron potential</a:t>
            </a:r>
            <a:r>
              <a:rPr sz="1800" spc="7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energy</a:t>
            </a:r>
          </a:p>
          <a:p>
            <a:pPr marL="355600" marR="5080" indent="-342900">
              <a:lnSpc>
                <a:spcPct val="150000"/>
              </a:lnSpc>
              <a:spcBef>
                <a:spcPts val="440"/>
              </a:spcBef>
              <a:buClr>
                <a:srgbClr val="3333CC"/>
              </a:buClr>
              <a:buSzPct val="61111"/>
              <a:buFont typeface="Wingdings"/>
              <a:buChar char=""/>
              <a:tabLst>
                <a:tab pos="354965" algn="l"/>
                <a:tab pos="355600" algn="l"/>
              </a:tabLst>
            </a:pPr>
            <a:r>
              <a:rPr sz="1800" dirty="0">
                <a:latin typeface="Arial" panose="020B0604020202020204" pitchFamily="34" charset="0"/>
                <a:cs typeface="Arial" panose="020B0604020202020204" pitchFamily="34" charset="0"/>
              </a:rPr>
              <a:t>Hence, electron </a:t>
            </a:r>
            <a:r>
              <a:rPr sz="1800" spc="-5" dirty="0">
                <a:latin typeface="Arial" panose="020B0604020202020204" pitchFamily="34" charset="0"/>
                <a:cs typeface="Arial" panose="020B0604020202020204" pitchFamily="34" charset="0"/>
              </a:rPr>
              <a:t>position can be described </a:t>
            </a:r>
            <a:r>
              <a:rPr sz="1800" dirty="0">
                <a:latin typeface="Arial" panose="020B0604020202020204" pitchFamily="34" charset="0"/>
                <a:cs typeface="Arial" panose="020B0604020202020204" pitchFamily="34" charset="0"/>
              </a:rPr>
              <a:t>either </a:t>
            </a:r>
            <a:r>
              <a:rPr sz="1800" spc="-5" dirty="0">
                <a:latin typeface="Arial" panose="020B0604020202020204" pitchFamily="34" charset="0"/>
                <a:cs typeface="Arial" panose="020B0604020202020204" pitchFamily="34" charset="0"/>
              </a:rPr>
              <a:t>by radius </a:t>
            </a:r>
            <a:r>
              <a:rPr sz="1800" dirty="0">
                <a:latin typeface="Arial" panose="020B0604020202020204" pitchFamily="34" charset="0"/>
                <a:cs typeface="Arial" panose="020B0604020202020204" pitchFamily="34" charset="0"/>
              </a:rPr>
              <a:t>or </a:t>
            </a:r>
            <a:r>
              <a:rPr sz="1800" spc="-5" dirty="0">
                <a:latin typeface="Arial" panose="020B0604020202020204" pitchFamily="34" charset="0"/>
                <a:cs typeface="Arial" panose="020B0604020202020204" pitchFamily="34" charset="0"/>
              </a:rPr>
              <a:t>by its </a:t>
            </a:r>
            <a:r>
              <a:rPr sz="1800" dirty="0">
                <a:latin typeface="Arial" panose="020B0604020202020204" pitchFamily="34" charset="0"/>
                <a:cs typeface="Arial" panose="020B0604020202020204" pitchFamily="34" charset="0"/>
              </a:rPr>
              <a:t>potential  </a:t>
            </a:r>
            <a:r>
              <a:rPr sz="1800" spc="-5" dirty="0">
                <a:latin typeface="Arial" panose="020B0604020202020204" pitchFamily="34" charset="0"/>
                <a:cs typeface="Arial" panose="020B0604020202020204" pitchFamily="34" charset="0"/>
              </a:rPr>
              <a:t>energy</a:t>
            </a:r>
            <a:endParaRPr sz="1800" dirty="0">
              <a:latin typeface="Arial" panose="020B0604020202020204" pitchFamily="34" charset="0"/>
              <a:cs typeface="Arial" panose="020B0604020202020204" pitchFamily="34" charset="0"/>
            </a:endParaRPr>
          </a:p>
          <a:p>
            <a:pPr marL="355600" marR="441959" indent="-342900">
              <a:lnSpc>
                <a:spcPct val="150000"/>
              </a:lnSpc>
              <a:spcBef>
                <a:spcPts val="445"/>
              </a:spcBef>
              <a:buClr>
                <a:srgbClr val="3333CC"/>
              </a:buClr>
              <a:buSzPct val="61111"/>
              <a:buFont typeface="Wingdings"/>
              <a:buChar char=""/>
              <a:tabLst>
                <a:tab pos="354965" algn="l"/>
                <a:tab pos="355600" algn="l"/>
              </a:tabLst>
            </a:pPr>
            <a:r>
              <a:rPr sz="1800" spc="-5" dirty="0">
                <a:latin typeface="Arial" panose="020B0604020202020204" pitchFamily="34" charset="0"/>
                <a:cs typeface="Arial" panose="020B0604020202020204" pitchFamily="34" charset="0"/>
              </a:rPr>
              <a:t>In the </a:t>
            </a:r>
            <a:r>
              <a:rPr sz="1800" spc="-5" dirty="0">
                <a:uFill>
                  <a:solidFill>
                    <a:srgbClr val="33339A"/>
                  </a:solidFill>
                </a:uFill>
                <a:latin typeface="Arial" panose="020B0604020202020204" pitchFamily="34" charset="0"/>
                <a:cs typeface="Arial" panose="020B0604020202020204" pitchFamily="34" charset="0"/>
              </a:rPr>
              <a:t>semiconductor </a:t>
            </a:r>
            <a:r>
              <a:rPr sz="1800" dirty="0">
                <a:uFill>
                  <a:solidFill>
                    <a:srgbClr val="33339A"/>
                  </a:solidFill>
                </a:uFill>
                <a:latin typeface="Arial" panose="020B0604020202020204" pitchFamily="34" charset="0"/>
                <a:cs typeface="Arial" panose="020B0604020202020204" pitchFamily="34" charset="0"/>
              </a:rPr>
              <a:t>crystal:</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the </a:t>
            </a:r>
            <a:r>
              <a:rPr sz="1800" dirty="0">
                <a:latin typeface="Arial" panose="020B0604020202020204" pitchFamily="34" charset="0"/>
                <a:cs typeface="Arial" panose="020B0604020202020204" pitchFamily="34" charset="0"/>
              </a:rPr>
              <a:t>atom </a:t>
            </a:r>
            <a:r>
              <a:rPr sz="1800" spc="-5" dirty="0">
                <a:latin typeface="Arial" panose="020B0604020202020204" pitchFamily="34" charset="0"/>
                <a:cs typeface="Arial" panose="020B0604020202020204" pitchFamily="34" charset="0"/>
              </a:rPr>
              <a:t>orbits </a:t>
            </a:r>
            <a:r>
              <a:rPr sz="1800" dirty="0">
                <a:latin typeface="Arial" panose="020B0604020202020204" pitchFamily="34" charset="0"/>
                <a:cs typeface="Arial" panose="020B0604020202020204" pitchFamily="34" charset="0"/>
              </a:rPr>
              <a:t>OVERLAP; </a:t>
            </a:r>
            <a:r>
              <a:rPr sz="1800" spc="-5" dirty="0">
                <a:latin typeface="Arial" panose="020B0604020202020204" pitchFamily="34" charset="0"/>
                <a:cs typeface="Arial" panose="020B0604020202020204" pitchFamily="34" charset="0"/>
              </a:rPr>
              <a:t>radius-based  description </a:t>
            </a:r>
            <a:r>
              <a:rPr sz="1800" dirty="0">
                <a:latin typeface="Arial" panose="020B0604020202020204" pitchFamily="34" charset="0"/>
                <a:cs typeface="Arial" panose="020B0604020202020204" pitchFamily="34" charset="0"/>
              </a:rPr>
              <a:t>becomes impractical. </a:t>
            </a:r>
            <a:r>
              <a:rPr sz="1800" spc="-5" dirty="0">
                <a:latin typeface="Arial" panose="020B0604020202020204" pitchFamily="34" charset="0"/>
                <a:cs typeface="Arial" panose="020B0604020202020204" pitchFamily="34" charset="0"/>
              </a:rPr>
              <a:t>Energy-based description works</a:t>
            </a:r>
            <a:r>
              <a:rPr sz="1800" spc="6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well:</a:t>
            </a:r>
          </a:p>
          <a:p>
            <a:pPr marL="355600" indent="-342900">
              <a:lnSpc>
                <a:spcPct val="150000"/>
              </a:lnSpc>
              <a:spcBef>
                <a:spcPts val="445"/>
              </a:spcBef>
              <a:buClr>
                <a:srgbClr val="3333CC"/>
              </a:buClr>
              <a:buSzPct val="61111"/>
              <a:buFont typeface="Wingdings"/>
              <a:buChar char=""/>
              <a:tabLst>
                <a:tab pos="354965" algn="l"/>
                <a:tab pos="355600" algn="l"/>
              </a:tabLst>
            </a:pPr>
            <a:r>
              <a:rPr sz="1800" dirty="0">
                <a:latin typeface="Arial" panose="020B0604020202020204" pitchFamily="34" charset="0"/>
                <a:cs typeface="Arial" panose="020B0604020202020204" pitchFamily="34" charset="0"/>
              </a:rPr>
              <a:t>The </a:t>
            </a:r>
            <a:r>
              <a:rPr sz="1800" spc="-5" dirty="0">
                <a:latin typeface="Arial" panose="020B0604020202020204" pitchFamily="34" charset="0"/>
                <a:cs typeface="Arial" panose="020B0604020202020204" pitchFamily="34" charset="0"/>
              </a:rPr>
              <a:t>highest </a:t>
            </a:r>
            <a:r>
              <a:rPr sz="1800" dirty="0">
                <a:latin typeface="Arial" panose="020B0604020202020204" pitchFamily="34" charset="0"/>
                <a:cs typeface="Arial" panose="020B0604020202020204" pitchFamily="34" charset="0"/>
              </a:rPr>
              <a:t>orbit filled </a:t>
            </a:r>
            <a:r>
              <a:rPr sz="1800" spc="-5" dirty="0">
                <a:latin typeface="Arial" panose="020B0604020202020204" pitchFamily="34" charset="0"/>
                <a:cs typeface="Arial" panose="020B0604020202020204" pitchFamily="34" charset="0"/>
              </a:rPr>
              <a:t>with </a:t>
            </a:r>
            <a:r>
              <a:rPr sz="1800" dirty="0">
                <a:latin typeface="Arial" panose="020B0604020202020204" pitchFamily="34" charset="0"/>
                <a:cs typeface="Arial" panose="020B0604020202020204" pitchFamily="34" charset="0"/>
              </a:rPr>
              <a:t>electrons becomes </a:t>
            </a:r>
            <a:r>
              <a:rPr sz="1800" spc="-5" dirty="0">
                <a:latin typeface="Arial" panose="020B0604020202020204" pitchFamily="34" charset="0"/>
                <a:cs typeface="Arial" panose="020B0604020202020204" pitchFamily="34" charset="0"/>
              </a:rPr>
              <a:t>the VALENCE</a:t>
            </a:r>
            <a:r>
              <a:rPr sz="1800" spc="2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BAND</a:t>
            </a:r>
            <a:endParaRPr sz="1800" dirty="0">
              <a:latin typeface="Arial" panose="020B0604020202020204" pitchFamily="34" charset="0"/>
              <a:cs typeface="Arial" panose="020B0604020202020204" pitchFamily="34" charset="0"/>
            </a:endParaRPr>
          </a:p>
          <a:p>
            <a:pPr marL="355600" indent="-342900">
              <a:lnSpc>
                <a:spcPct val="150000"/>
              </a:lnSpc>
              <a:spcBef>
                <a:spcPts val="434"/>
              </a:spcBef>
              <a:buClr>
                <a:srgbClr val="3333CC"/>
              </a:buClr>
              <a:buSzPct val="61111"/>
              <a:buFont typeface="Wingdings"/>
              <a:buChar char=""/>
              <a:tabLst>
                <a:tab pos="354965" algn="l"/>
                <a:tab pos="355600" algn="l"/>
              </a:tabLst>
            </a:pPr>
            <a:r>
              <a:rPr sz="1800" spc="-5" dirty="0">
                <a:latin typeface="Arial" panose="020B0604020202020204" pitchFamily="34" charset="0"/>
                <a:cs typeface="Arial" panose="020B0604020202020204" pitchFamily="34" charset="0"/>
              </a:rPr>
              <a:t>The higher orbit (nearly </a:t>
            </a:r>
            <a:r>
              <a:rPr sz="1800" dirty="0">
                <a:latin typeface="Arial" panose="020B0604020202020204" pitchFamily="34" charset="0"/>
                <a:cs typeface="Arial" panose="020B0604020202020204" pitchFamily="34" charset="0"/>
              </a:rPr>
              <a:t>empty) </a:t>
            </a:r>
            <a:r>
              <a:rPr sz="1800" spc="-5" dirty="0">
                <a:latin typeface="Arial" panose="020B0604020202020204" pitchFamily="34" charset="0"/>
                <a:cs typeface="Arial" panose="020B0604020202020204" pitchFamily="34" charset="0"/>
              </a:rPr>
              <a:t>becomes the CONDUCTION</a:t>
            </a:r>
            <a:r>
              <a:rPr sz="1800" spc="-25"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BAND</a:t>
            </a:r>
          </a:p>
        </p:txBody>
      </p:sp>
      <p:sp>
        <p:nvSpPr>
          <p:cNvPr id="12" name="object 10"/>
          <p:cNvSpPr txBox="1"/>
          <p:nvPr/>
        </p:nvSpPr>
        <p:spPr>
          <a:xfrm>
            <a:off x="1049507" y="6298211"/>
            <a:ext cx="3494027"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A50021"/>
                </a:solidFill>
                <a:latin typeface="Arial" panose="020B0604020202020204" pitchFamily="34" charset="0"/>
                <a:cs typeface="Arial" panose="020B0604020202020204" pitchFamily="34" charset="0"/>
              </a:rPr>
              <a:t>Excited electrons cannot</a:t>
            </a:r>
            <a:r>
              <a:rPr sz="1800" b="1" spc="-95" dirty="0">
                <a:solidFill>
                  <a:srgbClr val="A50021"/>
                </a:solidFill>
                <a:latin typeface="Arial" panose="020B0604020202020204" pitchFamily="34" charset="0"/>
                <a:cs typeface="Arial" panose="020B0604020202020204" pitchFamily="34" charset="0"/>
              </a:rPr>
              <a:t> </a:t>
            </a:r>
            <a:r>
              <a:rPr sz="1800" b="1" dirty="0">
                <a:solidFill>
                  <a:srgbClr val="A50021"/>
                </a:solidFill>
                <a:latin typeface="Arial" panose="020B0604020202020204" pitchFamily="34" charset="0"/>
                <a:cs typeface="Arial" panose="020B0604020202020204" pitchFamily="34" charset="0"/>
              </a:rPr>
              <a:t>move</a:t>
            </a:r>
            <a:endParaRPr sz="1800" b="1" dirty="0">
              <a:latin typeface="Arial" panose="020B0604020202020204" pitchFamily="34" charset="0"/>
              <a:cs typeface="Arial" panose="020B0604020202020204" pitchFamily="34" charset="0"/>
            </a:endParaRPr>
          </a:p>
        </p:txBody>
      </p:sp>
      <p:sp>
        <p:nvSpPr>
          <p:cNvPr id="28" name="object 26"/>
          <p:cNvSpPr txBox="1"/>
          <p:nvPr/>
        </p:nvSpPr>
        <p:spPr>
          <a:xfrm>
            <a:off x="4818778" y="6298211"/>
            <a:ext cx="4746936"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A50021"/>
                </a:solidFill>
                <a:latin typeface="Arial" panose="020B0604020202020204" pitchFamily="34" charset="0"/>
                <a:cs typeface="Arial" panose="020B0604020202020204" pitchFamily="34" charset="0"/>
              </a:rPr>
              <a:t>Excited electrons can move (free</a:t>
            </a:r>
            <a:r>
              <a:rPr sz="1800" b="1" spc="-95" dirty="0">
                <a:solidFill>
                  <a:srgbClr val="A50021"/>
                </a:solidFill>
                <a:latin typeface="Arial" panose="020B0604020202020204" pitchFamily="34" charset="0"/>
                <a:cs typeface="Arial" panose="020B0604020202020204" pitchFamily="34" charset="0"/>
              </a:rPr>
              <a:t> </a:t>
            </a:r>
            <a:r>
              <a:rPr sz="1800" b="1" dirty="0">
                <a:solidFill>
                  <a:srgbClr val="A50021"/>
                </a:solidFill>
                <a:latin typeface="Arial" panose="020B0604020202020204" pitchFamily="34" charset="0"/>
                <a:cs typeface="Arial" panose="020B0604020202020204" pitchFamily="34" charset="0"/>
              </a:rPr>
              <a:t>electrons)</a:t>
            </a:r>
            <a:endParaRPr sz="1800" b="1" dirty="0">
              <a:latin typeface="Arial" panose="020B0604020202020204" pitchFamily="34" charset="0"/>
              <a:cs typeface="Arial" panose="020B0604020202020204" pitchFamily="34" charset="0"/>
            </a:endParaRPr>
          </a:p>
        </p:txBody>
      </p:sp>
      <p:grpSp>
        <p:nvGrpSpPr>
          <p:cNvPr id="31" name="Group 30"/>
          <p:cNvGrpSpPr/>
          <p:nvPr/>
        </p:nvGrpSpPr>
        <p:grpSpPr>
          <a:xfrm>
            <a:off x="1474135" y="3706979"/>
            <a:ext cx="6758368" cy="2582286"/>
            <a:chOff x="423101" y="3244736"/>
            <a:chExt cx="6758368" cy="2582286"/>
          </a:xfrm>
        </p:grpSpPr>
        <p:grpSp>
          <p:nvGrpSpPr>
            <p:cNvPr id="30" name="Group 29"/>
            <p:cNvGrpSpPr/>
            <p:nvPr/>
          </p:nvGrpSpPr>
          <p:grpSpPr>
            <a:xfrm>
              <a:off x="1187336" y="3244736"/>
              <a:ext cx="5994133" cy="2582286"/>
              <a:chOff x="1187336" y="3244736"/>
              <a:chExt cx="5994133" cy="2582286"/>
            </a:xfrm>
          </p:grpSpPr>
          <p:grpSp>
            <p:nvGrpSpPr>
              <p:cNvPr id="5" name="object 3"/>
              <p:cNvGrpSpPr/>
              <p:nvPr/>
            </p:nvGrpSpPr>
            <p:grpSpPr>
              <a:xfrm>
                <a:off x="1187336" y="3244736"/>
                <a:ext cx="1920875" cy="1920875"/>
                <a:chOff x="1187336" y="3244736"/>
                <a:chExt cx="1920875" cy="1920875"/>
              </a:xfrm>
            </p:grpSpPr>
            <p:sp>
              <p:nvSpPr>
                <p:cNvPr id="6" name="object 4"/>
                <p:cNvSpPr/>
                <p:nvPr/>
              </p:nvSpPr>
              <p:spPr>
                <a:xfrm>
                  <a:off x="2024221" y="4094289"/>
                  <a:ext cx="234505" cy="234696"/>
                </a:xfrm>
                <a:prstGeom prst="rect">
                  <a:avLst/>
                </a:prstGeom>
                <a:blipFill>
                  <a:blip r:embed="rId2" cstate="print"/>
                  <a:stretch>
                    <a:fillRect/>
                  </a:stretch>
                </a:blip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7" name="object 5"/>
                <p:cNvSpPr/>
                <p:nvPr/>
              </p:nvSpPr>
              <p:spPr>
                <a:xfrm>
                  <a:off x="1206386" y="3263786"/>
                  <a:ext cx="1882775" cy="1882775"/>
                </a:xfrm>
                <a:custGeom>
                  <a:avLst/>
                  <a:gdLst/>
                  <a:ahLst/>
                  <a:cxnLst/>
                  <a:rect l="l" t="t" r="r" b="b"/>
                  <a:pathLst>
                    <a:path w="1882775" h="1882775">
                      <a:moveTo>
                        <a:pt x="644003" y="689723"/>
                      </a:moveTo>
                      <a:lnTo>
                        <a:pt x="613914" y="728256"/>
                      </a:lnTo>
                      <a:lnTo>
                        <a:pt x="589390" y="769302"/>
                      </a:lnTo>
                      <a:lnTo>
                        <a:pt x="570394" y="812346"/>
                      </a:lnTo>
                      <a:lnTo>
                        <a:pt x="556893" y="856872"/>
                      </a:lnTo>
                      <a:lnTo>
                        <a:pt x="548850" y="902364"/>
                      </a:lnTo>
                      <a:lnTo>
                        <a:pt x="546231" y="948305"/>
                      </a:lnTo>
                      <a:lnTo>
                        <a:pt x="548999" y="994179"/>
                      </a:lnTo>
                      <a:lnTo>
                        <a:pt x="557119" y="1039471"/>
                      </a:lnTo>
                      <a:lnTo>
                        <a:pt x="570557" y="1083663"/>
                      </a:lnTo>
                      <a:lnTo>
                        <a:pt x="589276" y="1126241"/>
                      </a:lnTo>
                      <a:lnTo>
                        <a:pt x="613241" y="1166688"/>
                      </a:lnTo>
                      <a:lnTo>
                        <a:pt x="642418" y="1204488"/>
                      </a:lnTo>
                      <a:lnTo>
                        <a:pt x="676769" y="1239125"/>
                      </a:lnTo>
                      <a:lnTo>
                        <a:pt x="715302" y="1269214"/>
                      </a:lnTo>
                      <a:lnTo>
                        <a:pt x="756348" y="1293736"/>
                      </a:lnTo>
                      <a:lnTo>
                        <a:pt x="799392" y="1312725"/>
                      </a:lnTo>
                      <a:lnTo>
                        <a:pt x="843918" y="1326213"/>
                      </a:lnTo>
                      <a:lnTo>
                        <a:pt x="889410" y="1334235"/>
                      </a:lnTo>
                      <a:lnTo>
                        <a:pt x="935351" y="1336823"/>
                      </a:lnTo>
                      <a:lnTo>
                        <a:pt x="981225" y="1334011"/>
                      </a:lnTo>
                      <a:lnTo>
                        <a:pt x="1026517" y="1325832"/>
                      </a:lnTo>
                      <a:lnTo>
                        <a:pt x="1070709" y="1312319"/>
                      </a:lnTo>
                      <a:lnTo>
                        <a:pt x="1113287" y="1293506"/>
                      </a:lnTo>
                      <a:lnTo>
                        <a:pt x="1153734" y="1269426"/>
                      </a:lnTo>
                      <a:lnTo>
                        <a:pt x="1191534" y="1240112"/>
                      </a:lnTo>
                      <a:lnTo>
                        <a:pt x="1226171" y="1205597"/>
                      </a:lnTo>
                      <a:lnTo>
                        <a:pt x="1256273" y="1167078"/>
                      </a:lnTo>
                      <a:lnTo>
                        <a:pt x="1280831" y="1126067"/>
                      </a:lnTo>
                      <a:lnTo>
                        <a:pt x="1299874" y="1083077"/>
                      </a:lnTo>
                      <a:lnTo>
                        <a:pt x="1313431" y="1038620"/>
                      </a:lnTo>
                      <a:lnTo>
                        <a:pt x="1321532" y="993208"/>
                      </a:lnTo>
                      <a:lnTo>
                        <a:pt x="1324206" y="947353"/>
                      </a:lnTo>
                      <a:lnTo>
                        <a:pt x="1321482" y="901567"/>
                      </a:lnTo>
                      <a:lnTo>
                        <a:pt x="1313388" y="856361"/>
                      </a:lnTo>
                      <a:lnTo>
                        <a:pt x="1299955" y="812247"/>
                      </a:lnTo>
                      <a:lnTo>
                        <a:pt x="1281211" y="769738"/>
                      </a:lnTo>
                      <a:lnTo>
                        <a:pt x="1257185" y="729346"/>
                      </a:lnTo>
                      <a:lnTo>
                        <a:pt x="1227907" y="691581"/>
                      </a:lnTo>
                      <a:lnTo>
                        <a:pt x="1193405" y="656957"/>
                      </a:lnTo>
                      <a:lnTo>
                        <a:pt x="1154873" y="626856"/>
                      </a:lnTo>
                      <a:lnTo>
                        <a:pt x="1113826" y="602298"/>
                      </a:lnTo>
                      <a:lnTo>
                        <a:pt x="1070782" y="583255"/>
                      </a:lnTo>
                      <a:lnTo>
                        <a:pt x="1026256" y="569697"/>
                      </a:lnTo>
                      <a:lnTo>
                        <a:pt x="980765" y="561596"/>
                      </a:lnTo>
                      <a:lnTo>
                        <a:pt x="934824" y="558923"/>
                      </a:lnTo>
                      <a:lnTo>
                        <a:pt x="888950" y="561647"/>
                      </a:lnTo>
                      <a:lnTo>
                        <a:pt x="843658" y="569740"/>
                      </a:lnTo>
                      <a:lnTo>
                        <a:pt x="799465" y="583174"/>
                      </a:lnTo>
                      <a:lnTo>
                        <a:pt x="756887" y="601918"/>
                      </a:lnTo>
                      <a:lnTo>
                        <a:pt x="716440" y="625943"/>
                      </a:lnTo>
                      <a:lnTo>
                        <a:pt x="678640" y="655222"/>
                      </a:lnTo>
                      <a:lnTo>
                        <a:pt x="644003" y="689723"/>
                      </a:lnTo>
                      <a:close/>
                    </a:path>
                    <a:path w="1882775" h="1882775">
                      <a:moveTo>
                        <a:pt x="237095" y="317105"/>
                      </a:moveTo>
                      <a:lnTo>
                        <a:pt x="205849" y="354129"/>
                      </a:lnTo>
                      <a:lnTo>
                        <a:pt x="176831" y="392280"/>
                      </a:lnTo>
                      <a:lnTo>
                        <a:pt x="150035" y="431473"/>
                      </a:lnTo>
                      <a:lnTo>
                        <a:pt x="125456" y="471626"/>
                      </a:lnTo>
                      <a:lnTo>
                        <a:pt x="103090" y="512654"/>
                      </a:lnTo>
                      <a:lnTo>
                        <a:pt x="82931" y="554475"/>
                      </a:lnTo>
                      <a:lnTo>
                        <a:pt x="64974" y="597004"/>
                      </a:lnTo>
                      <a:lnTo>
                        <a:pt x="49215" y="640158"/>
                      </a:lnTo>
                      <a:lnTo>
                        <a:pt x="35647" y="683853"/>
                      </a:lnTo>
                      <a:lnTo>
                        <a:pt x="24267" y="728006"/>
                      </a:lnTo>
                      <a:lnTo>
                        <a:pt x="15069" y="772533"/>
                      </a:lnTo>
                      <a:lnTo>
                        <a:pt x="8049" y="817351"/>
                      </a:lnTo>
                      <a:lnTo>
                        <a:pt x="3200" y="862376"/>
                      </a:lnTo>
                      <a:lnTo>
                        <a:pt x="519" y="907524"/>
                      </a:lnTo>
                      <a:lnTo>
                        <a:pt x="0" y="952712"/>
                      </a:lnTo>
                      <a:lnTo>
                        <a:pt x="1637" y="997857"/>
                      </a:lnTo>
                      <a:lnTo>
                        <a:pt x="5427" y="1042874"/>
                      </a:lnTo>
                      <a:lnTo>
                        <a:pt x="11364" y="1087681"/>
                      </a:lnTo>
                      <a:lnTo>
                        <a:pt x="19443" y="1132193"/>
                      </a:lnTo>
                      <a:lnTo>
                        <a:pt x="29659" y="1176327"/>
                      </a:lnTo>
                      <a:lnTo>
                        <a:pt x="42006" y="1220000"/>
                      </a:lnTo>
                      <a:lnTo>
                        <a:pt x="56481" y="1263127"/>
                      </a:lnTo>
                      <a:lnTo>
                        <a:pt x="73078" y="1305626"/>
                      </a:lnTo>
                      <a:lnTo>
                        <a:pt x="91791" y="1347413"/>
                      </a:lnTo>
                      <a:lnTo>
                        <a:pt x="112617" y="1388403"/>
                      </a:lnTo>
                      <a:lnTo>
                        <a:pt x="135549" y="1428514"/>
                      </a:lnTo>
                      <a:lnTo>
                        <a:pt x="160583" y="1467663"/>
                      </a:lnTo>
                      <a:lnTo>
                        <a:pt x="187714" y="1505764"/>
                      </a:lnTo>
                      <a:lnTo>
                        <a:pt x="216937" y="1542736"/>
                      </a:lnTo>
                      <a:lnTo>
                        <a:pt x="248246" y="1578493"/>
                      </a:lnTo>
                      <a:lnTo>
                        <a:pt x="281637" y="1612954"/>
                      </a:lnTo>
                      <a:lnTo>
                        <a:pt x="317105" y="1646033"/>
                      </a:lnTo>
                      <a:lnTo>
                        <a:pt x="354129" y="1677210"/>
                      </a:lnTo>
                      <a:lnTo>
                        <a:pt x="392280" y="1706164"/>
                      </a:lnTo>
                      <a:lnTo>
                        <a:pt x="431473" y="1732899"/>
                      </a:lnTo>
                      <a:lnTo>
                        <a:pt x="471626" y="1757422"/>
                      </a:lnTo>
                      <a:lnTo>
                        <a:pt x="512654" y="1779737"/>
                      </a:lnTo>
                      <a:lnTo>
                        <a:pt x="554475" y="1799849"/>
                      </a:lnTo>
                      <a:lnTo>
                        <a:pt x="597004" y="1817764"/>
                      </a:lnTo>
                      <a:lnTo>
                        <a:pt x="640158" y="1833485"/>
                      </a:lnTo>
                      <a:lnTo>
                        <a:pt x="683853" y="1847019"/>
                      </a:lnTo>
                      <a:lnTo>
                        <a:pt x="728006" y="1858370"/>
                      </a:lnTo>
                      <a:lnTo>
                        <a:pt x="772533" y="1867543"/>
                      </a:lnTo>
                      <a:lnTo>
                        <a:pt x="817351" y="1874544"/>
                      </a:lnTo>
                      <a:lnTo>
                        <a:pt x="862376" y="1879377"/>
                      </a:lnTo>
                      <a:lnTo>
                        <a:pt x="907524" y="1882047"/>
                      </a:lnTo>
                      <a:lnTo>
                        <a:pt x="952712" y="1882560"/>
                      </a:lnTo>
                      <a:lnTo>
                        <a:pt x="997857" y="1880920"/>
                      </a:lnTo>
                      <a:lnTo>
                        <a:pt x="1042874" y="1877132"/>
                      </a:lnTo>
                      <a:lnTo>
                        <a:pt x="1087681" y="1871202"/>
                      </a:lnTo>
                      <a:lnTo>
                        <a:pt x="1132193" y="1863134"/>
                      </a:lnTo>
                      <a:lnTo>
                        <a:pt x="1176327" y="1852934"/>
                      </a:lnTo>
                      <a:lnTo>
                        <a:pt x="1220000" y="1840606"/>
                      </a:lnTo>
                      <a:lnTo>
                        <a:pt x="1263127" y="1826156"/>
                      </a:lnTo>
                      <a:lnTo>
                        <a:pt x="1305626" y="1809589"/>
                      </a:lnTo>
                      <a:lnTo>
                        <a:pt x="1347413" y="1790909"/>
                      </a:lnTo>
                      <a:lnTo>
                        <a:pt x="1388403" y="1770121"/>
                      </a:lnTo>
                      <a:lnTo>
                        <a:pt x="1428514" y="1747231"/>
                      </a:lnTo>
                      <a:lnTo>
                        <a:pt x="1467663" y="1722244"/>
                      </a:lnTo>
                      <a:lnTo>
                        <a:pt x="1505764" y="1695164"/>
                      </a:lnTo>
                      <a:lnTo>
                        <a:pt x="1542736" y="1665998"/>
                      </a:lnTo>
                      <a:lnTo>
                        <a:pt x="1578493" y="1634748"/>
                      </a:lnTo>
                      <a:lnTo>
                        <a:pt x="1612954" y="1601422"/>
                      </a:lnTo>
                      <a:lnTo>
                        <a:pt x="1646033" y="1566023"/>
                      </a:lnTo>
                      <a:lnTo>
                        <a:pt x="1677210" y="1528932"/>
                      </a:lnTo>
                      <a:lnTo>
                        <a:pt x="1706164" y="1490723"/>
                      </a:lnTo>
                      <a:lnTo>
                        <a:pt x="1732899" y="1451479"/>
                      </a:lnTo>
                      <a:lnTo>
                        <a:pt x="1757422" y="1411284"/>
                      </a:lnTo>
                      <a:lnTo>
                        <a:pt x="1779737" y="1370220"/>
                      </a:lnTo>
                      <a:lnTo>
                        <a:pt x="1799849" y="1328371"/>
                      </a:lnTo>
                      <a:lnTo>
                        <a:pt x="1817764" y="1285820"/>
                      </a:lnTo>
                      <a:lnTo>
                        <a:pt x="1833485" y="1242650"/>
                      </a:lnTo>
                      <a:lnTo>
                        <a:pt x="1847019" y="1198944"/>
                      </a:lnTo>
                      <a:lnTo>
                        <a:pt x="1858370" y="1154785"/>
                      </a:lnTo>
                      <a:lnTo>
                        <a:pt x="1867543" y="1110257"/>
                      </a:lnTo>
                      <a:lnTo>
                        <a:pt x="1874544" y="1065443"/>
                      </a:lnTo>
                      <a:lnTo>
                        <a:pt x="1879377" y="1020425"/>
                      </a:lnTo>
                      <a:lnTo>
                        <a:pt x="1882047" y="975288"/>
                      </a:lnTo>
                      <a:lnTo>
                        <a:pt x="1882560" y="930114"/>
                      </a:lnTo>
                      <a:lnTo>
                        <a:pt x="1880920" y="884986"/>
                      </a:lnTo>
                      <a:lnTo>
                        <a:pt x="1877132" y="839987"/>
                      </a:lnTo>
                      <a:lnTo>
                        <a:pt x="1871202" y="795201"/>
                      </a:lnTo>
                      <a:lnTo>
                        <a:pt x="1863134" y="750711"/>
                      </a:lnTo>
                      <a:lnTo>
                        <a:pt x="1852934" y="706600"/>
                      </a:lnTo>
                      <a:lnTo>
                        <a:pt x="1840606" y="662951"/>
                      </a:lnTo>
                      <a:lnTo>
                        <a:pt x="1826156" y="619848"/>
                      </a:lnTo>
                      <a:lnTo>
                        <a:pt x="1809589" y="577372"/>
                      </a:lnTo>
                      <a:lnTo>
                        <a:pt x="1790909" y="535609"/>
                      </a:lnTo>
                      <a:lnTo>
                        <a:pt x="1770121" y="494640"/>
                      </a:lnTo>
                      <a:lnTo>
                        <a:pt x="1747231" y="454549"/>
                      </a:lnTo>
                      <a:lnTo>
                        <a:pt x="1722244" y="415419"/>
                      </a:lnTo>
                      <a:lnTo>
                        <a:pt x="1695164" y="377333"/>
                      </a:lnTo>
                      <a:lnTo>
                        <a:pt x="1665998" y="340375"/>
                      </a:lnTo>
                      <a:lnTo>
                        <a:pt x="1634748" y="304627"/>
                      </a:lnTo>
                      <a:lnTo>
                        <a:pt x="1601422" y="270173"/>
                      </a:lnTo>
                      <a:lnTo>
                        <a:pt x="1566023" y="237095"/>
                      </a:lnTo>
                      <a:lnTo>
                        <a:pt x="1528932" y="205849"/>
                      </a:lnTo>
                      <a:lnTo>
                        <a:pt x="1490723" y="176831"/>
                      </a:lnTo>
                      <a:lnTo>
                        <a:pt x="1451479" y="150035"/>
                      </a:lnTo>
                      <a:lnTo>
                        <a:pt x="1411284" y="125456"/>
                      </a:lnTo>
                      <a:lnTo>
                        <a:pt x="1370220" y="103090"/>
                      </a:lnTo>
                      <a:lnTo>
                        <a:pt x="1328371" y="82931"/>
                      </a:lnTo>
                      <a:lnTo>
                        <a:pt x="1285820" y="64974"/>
                      </a:lnTo>
                      <a:lnTo>
                        <a:pt x="1242650" y="49215"/>
                      </a:lnTo>
                      <a:lnTo>
                        <a:pt x="1198944" y="35647"/>
                      </a:lnTo>
                      <a:lnTo>
                        <a:pt x="1154785" y="24267"/>
                      </a:lnTo>
                      <a:lnTo>
                        <a:pt x="1110257" y="15069"/>
                      </a:lnTo>
                      <a:lnTo>
                        <a:pt x="1065443" y="8049"/>
                      </a:lnTo>
                      <a:lnTo>
                        <a:pt x="1020425" y="3200"/>
                      </a:lnTo>
                      <a:lnTo>
                        <a:pt x="975288" y="519"/>
                      </a:lnTo>
                      <a:lnTo>
                        <a:pt x="930114" y="0"/>
                      </a:lnTo>
                      <a:lnTo>
                        <a:pt x="884986" y="1637"/>
                      </a:lnTo>
                      <a:lnTo>
                        <a:pt x="839987" y="5427"/>
                      </a:lnTo>
                      <a:lnTo>
                        <a:pt x="795201" y="11364"/>
                      </a:lnTo>
                      <a:lnTo>
                        <a:pt x="750711" y="19443"/>
                      </a:lnTo>
                      <a:lnTo>
                        <a:pt x="706600" y="29659"/>
                      </a:lnTo>
                      <a:lnTo>
                        <a:pt x="662951" y="42006"/>
                      </a:lnTo>
                      <a:lnTo>
                        <a:pt x="619848" y="56481"/>
                      </a:lnTo>
                      <a:lnTo>
                        <a:pt x="577372" y="73078"/>
                      </a:lnTo>
                      <a:lnTo>
                        <a:pt x="535609" y="91791"/>
                      </a:lnTo>
                      <a:lnTo>
                        <a:pt x="494640" y="112617"/>
                      </a:lnTo>
                      <a:lnTo>
                        <a:pt x="454549" y="135549"/>
                      </a:lnTo>
                      <a:lnTo>
                        <a:pt x="415419" y="160583"/>
                      </a:lnTo>
                      <a:lnTo>
                        <a:pt x="377333" y="187714"/>
                      </a:lnTo>
                      <a:lnTo>
                        <a:pt x="340375" y="216937"/>
                      </a:lnTo>
                      <a:lnTo>
                        <a:pt x="304627" y="248246"/>
                      </a:lnTo>
                      <a:lnTo>
                        <a:pt x="270173" y="281637"/>
                      </a:lnTo>
                      <a:lnTo>
                        <a:pt x="237095" y="317105"/>
                      </a:lnTo>
                      <a:close/>
                    </a:path>
                  </a:pathLst>
                </a:custGeom>
                <a:ln w="38100">
                  <a:solidFill>
                    <a:srgbClr val="000000"/>
                  </a:solidFill>
                </a:ln>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8" name="object 6"/>
                <p:cNvSpPr/>
                <p:nvPr/>
              </p:nvSpPr>
              <p:spPr>
                <a:xfrm>
                  <a:off x="2109946" y="3781583"/>
                  <a:ext cx="99631" cy="99822"/>
                </a:xfrm>
                <a:prstGeom prst="rect">
                  <a:avLst/>
                </a:prstGeom>
                <a:blipFill>
                  <a:blip r:embed="rId3" cstate="print"/>
                  <a:stretch>
                    <a:fillRect/>
                  </a:stretch>
                </a:blip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9" name="object 7"/>
                <p:cNvSpPr/>
                <p:nvPr/>
              </p:nvSpPr>
              <p:spPr>
                <a:xfrm>
                  <a:off x="2154427" y="3263900"/>
                  <a:ext cx="85725" cy="533400"/>
                </a:xfrm>
                <a:custGeom>
                  <a:avLst/>
                  <a:gdLst/>
                  <a:ahLst/>
                  <a:cxnLst/>
                  <a:rect l="l" t="t" r="r" b="b"/>
                  <a:pathLst>
                    <a:path w="85725" h="533400">
                      <a:moveTo>
                        <a:pt x="85344" y="85344"/>
                      </a:moveTo>
                      <a:lnTo>
                        <a:pt x="42672" y="0"/>
                      </a:lnTo>
                      <a:lnTo>
                        <a:pt x="0" y="85344"/>
                      </a:lnTo>
                      <a:lnTo>
                        <a:pt x="28194" y="85344"/>
                      </a:lnTo>
                      <a:lnTo>
                        <a:pt x="28194" y="71627"/>
                      </a:lnTo>
                      <a:lnTo>
                        <a:pt x="57150" y="71627"/>
                      </a:lnTo>
                      <a:lnTo>
                        <a:pt x="57150" y="85344"/>
                      </a:lnTo>
                      <a:lnTo>
                        <a:pt x="85344" y="85344"/>
                      </a:lnTo>
                      <a:close/>
                    </a:path>
                    <a:path w="85725" h="533400">
                      <a:moveTo>
                        <a:pt x="57150" y="85344"/>
                      </a:moveTo>
                      <a:lnTo>
                        <a:pt x="57150" y="71627"/>
                      </a:lnTo>
                      <a:lnTo>
                        <a:pt x="28194" y="71627"/>
                      </a:lnTo>
                      <a:lnTo>
                        <a:pt x="28194" y="85344"/>
                      </a:lnTo>
                      <a:lnTo>
                        <a:pt x="57150" y="85344"/>
                      </a:lnTo>
                      <a:close/>
                    </a:path>
                    <a:path w="85725" h="533400">
                      <a:moveTo>
                        <a:pt x="57150" y="533400"/>
                      </a:moveTo>
                      <a:lnTo>
                        <a:pt x="57150" y="85344"/>
                      </a:lnTo>
                      <a:lnTo>
                        <a:pt x="28194" y="85344"/>
                      </a:lnTo>
                      <a:lnTo>
                        <a:pt x="28194" y="533400"/>
                      </a:lnTo>
                      <a:lnTo>
                        <a:pt x="57150" y="533400"/>
                      </a:lnTo>
                      <a:close/>
                    </a:path>
                  </a:pathLst>
                </a:custGeom>
                <a:solidFill>
                  <a:srgbClr val="000000"/>
                </a:solidFill>
              </p:spPr>
              <p:txBody>
                <a:bodyPr wrap="square" lIns="0" tIns="0" rIns="0" bIns="0" rtlCol="0"/>
                <a:lstStyle/>
                <a:p>
                  <a:endParaRPr b="1">
                    <a:latin typeface="Arial" panose="020B0604020202020204" pitchFamily="34" charset="0"/>
                    <a:cs typeface="Arial" panose="020B0604020202020204" pitchFamily="34" charset="0"/>
                  </a:endParaRPr>
                </a:p>
              </p:txBody>
            </p:sp>
          </p:grpSp>
          <p:sp>
            <p:nvSpPr>
              <p:cNvPr id="11" name="object 9"/>
              <p:cNvSpPr txBox="1"/>
              <p:nvPr/>
            </p:nvSpPr>
            <p:spPr>
              <a:xfrm>
                <a:off x="1418007" y="5537199"/>
                <a:ext cx="1446931"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33339A"/>
                    </a:solidFill>
                    <a:latin typeface="Arial" panose="020B0604020202020204" pitchFamily="34" charset="0"/>
                    <a:cs typeface="Arial" panose="020B0604020202020204" pitchFamily="34" charset="0"/>
                  </a:rPr>
                  <a:t>Single</a:t>
                </a:r>
                <a:r>
                  <a:rPr sz="1800" b="1" spc="-65" dirty="0">
                    <a:solidFill>
                      <a:srgbClr val="33339A"/>
                    </a:solidFill>
                    <a:latin typeface="Arial" panose="020B0604020202020204" pitchFamily="34" charset="0"/>
                    <a:cs typeface="Arial" panose="020B0604020202020204" pitchFamily="34" charset="0"/>
                  </a:rPr>
                  <a:t> </a:t>
                </a:r>
                <a:r>
                  <a:rPr sz="1800" b="1" spc="-10" dirty="0">
                    <a:solidFill>
                      <a:srgbClr val="33339A"/>
                    </a:solidFill>
                    <a:latin typeface="Arial" panose="020B0604020202020204" pitchFamily="34" charset="0"/>
                    <a:cs typeface="Arial" panose="020B0604020202020204" pitchFamily="34" charset="0"/>
                  </a:rPr>
                  <a:t>atom</a:t>
                </a:r>
                <a:endParaRPr sz="1800" b="1" dirty="0">
                  <a:latin typeface="Arial" panose="020B0604020202020204" pitchFamily="34" charset="0"/>
                  <a:cs typeface="Arial" panose="020B0604020202020204" pitchFamily="34" charset="0"/>
                </a:endParaRPr>
              </a:p>
            </p:txBody>
          </p:sp>
          <p:sp>
            <p:nvSpPr>
              <p:cNvPr id="13" name="object 11"/>
              <p:cNvSpPr/>
              <p:nvPr/>
            </p:nvSpPr>
            <p:spPr>
              <a:xfrm>
                <a:off x="4740910" y="3578605"/>
                <a:ext cx="154940" cy="208279"/>
              </a:xfrm>
              <a:custGeom>
                <a:avLst/>
                <a:gdLst/>
                <a:ahLst/>
                <a:cxnLst/>
                <a:rect l="l" t="t" r="r" b="b"/>
                <a:pathLst>
                  <a:path w="154939" h="208279">
                    <a:moveTo>
                      <a:pt x="154940" y="184404"/>
                    </a:moveTo>
                    <a:lnTo>
                      <a:pt x="151130" y="184404"/>
                    </a:lnTo>
                    <a:lnTo>
                      <a:pt x="142240" y="184404"/>
                    </a:lnTo>
                    <a:lnTo>
                      <a:pt x="26670" y="184404"/>
                    </a:lnTo>
                    <a:lnTo>
                      <a:pt x="26670" y="112776"/>
                    </a:lnTo>
                    <a:lnTo>
                      <a:pt x="142240" y="112776"/>
                    </a:lnTo>
                    <a:lnTo>
                      <a:pt x="142240" y="88392"/>
                    </a:lnTo>
                    <a:lnTo>
                      <a:pt x="26670" y="88392"/>
                    </a:lnTo>
                    <a:lnTo>
                      <a:pt x="26670" y="24384"/>
                    </a:lnTo>
                    <a:lnTo>
                      <a:pt x="142240" y="24384"/>
                    </a:lnTo>
                    <a:lnTo>
                      <a:pt x="151130" y="24384"/>
                    </a:lnTo>
                    <a:lnTo>
                      <a:pt x="151130" y="0"/>
                    </a:lnTo>
                    <a:lnTo>
                      <a:pt x="142240" y="0"/>
                    </a:lnTo>
                    <a:lnTo>
                      <a:pt x="26670" y="0"/>
                    </a:lnTo>
                    <a:lnTo>
                      <a:pt x="0" y="0"/>
                    </a:lnTo>
                    <a:lnTo>
                      <a:pt x="0" y="208026"/>
                    </a:lnTo>
                    <a:lnTo>
                      <a:pt x="26670" y="208026"/>
                    </a:lnTo>
                    <a:lnTo>
                      <a:pt x="142240" y="208026"/>
                    </a:lnTo>
                    <a:lnTo>
                      <a:pt x="151130" y="208026"/>
                    </a:lnTo>
                    <a:lnTo>
                      <a:pt x="154940" y="208026"/>
                    </a:lnTo>
                    <a:lnTo>
                      <a:pt x="154940" y="184404"/>
                    </a:lnTo>
                    <a:close/>
                  </a:path>
                </a:pathLst>
              </a:custGeom>
              <a:solidFill>
                <a:srgbClr val="000000"/>
              </a:solidFill>
            </p:spPr>
            <p:txBody>
              <a:bodyPr wrap="square" lIns="0" tIns="0" rIns="0" bIns="0" rtlCol="0"/>
              <a:lstStyle/>
              <a:p>
                <a:endParaRPr b="1">
                  <a:latin typeface="Arial" panose="020B0604020202020204" pitchFamily="34" charset="0"/>
                  <a:cs typeface="Arial" panose="020B0604020202020204" pitchFamily="34" charset="0"/>
                </a:endParaRPr>
              </a:p>
            </p:txBody>
          </p:sp>
          <p:grpSp>
            <p:nvGrpSpPr>
              <p:cNvPr id="14" name="object 12"/>
              <p:cNvGrpSpPr/>
              <p:nvPr/>
            </p:nvGrpSpPr>
            <p:grpSpPr>
              <a:xfrm>
                <a:off x="4926584" y="3538372"/>
                <a:ext cx="2254885" cy="1046480"/>
                <a:chOff x="4926584" y="3538372"/>
                <a:chExt cx="2254885" cy="1046480"/>
              </a:xfrm>
            </p:grpSpPr>
            <p:sp>
              <p:nvSpPr>
                <p:cNvPr id="15" name="object 13"/>
                <p:cNvSpPr/>
                <p:nvPr/>
              </p:nvSpPr>
              <p:spPr>
                <a:xfrm>
                  <a:off x="5101082" y="3761486"/>
                  <a:ext cx="2080260" cy="25400"/>
                </a:xfrm>
                <a:custGeom>
                  <a:avLst/>
                  <a:gdLst/>
                  <a:ahLst/>
                  <a:cxnLst/>
                  <a:rect l="l" t="t" r="r" b="b"/>
                  <a:pathLst>
                    <a:path w="2080259" h="25400">
                      <a:moveTo>
                        <a:pt x="2080260" y="25146"/>
                      </a:moveTo>
                      <a:lnTo>
                        <a:pt x="2080260" y="0"/>
                      </a:lnTo>
                      <a:lnTo>
                        <a:pt x="0" y="0"/>
                      </a:lnTo>
                      <a:lnTo>
                        <a:pt x="0" y="25146"/>
                      </a:lnTo>
                      <a:lnTo>
                        <a:pt x="2080260" y="25146"/>
                      </a:lnTo>
                      <a:close/>
                    </a:path>
                  </a:pathLst>
                </a:custGeom>
                <a:solidFill>
                  <a:srgbClr val="000000"/>
                </a:solid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16" name="object 14"/>
                <p:cNvSpPr/>
                <p:nvPr/>
              </p:nvSpPr>
              <p:spPr>
                <a:xfrm>
                  <a:off x="5789168" y="3780536"/>
                  <a:ext cx="96774" cy="117348"/>
                </a:xfrm>
                <a:prstGeom prst="rect">
                  <a:avLst/>
                </a:prstGeom>
                <a:blipFill>
                  <a:blip r:embed="rId4" cstate="print"/>
                  <a:stretch>
                    <a:fillRect/>
                  </a:stretch>
                </a:blip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17" name="object 15"/>
                <p:cNvSpPr/>
                <p:nvPr/>
              </p:nvSpPr>
              <p:spPr>
                <a:xfrm>
                  <a:off x="5101082" y="3772915"/>
                  <a:ext cx="2080260" cy="756920"/>
                </a:xfrm>
                <a:custGeom>
                  <a:avLst/>
                  <a:gdLst/>
                  <a:ahLst/>
                  <a:cxnLst/>
                  <a:rect l="l" t="t" r="r" b="b"/>
                  <a:pathLst>
                    <a:path w="2080259" h="756920">
                      <a:moveTo>
                        <a:pt x="465328" y="417576"/>
                      </a:moveTo>
                      <a:lnTo>
                        <a:pt x="460248" y="417576"/>
                      </a:lnTo>
                      <a:lnTo>
                        <a:pt x="451358" y="417576"/>
                      </a:lnTo>
                      <a:lnTo>
                        <a:pt x="337058" y="417576"/>
                      </a:lnTo>
                      <a:lnTo>
                        <a:pt x="337058" y="345948"/>
                      </a:lnTo>
                      <a:lnTo>
                        <a:pt x="451358" y="345948"/>
                      </a:lnTo>
                      <a:lnTo>
                        <a:pt x="451358" y="321564"/>
                      </a:lnTo>
                      <a:lnTo>
                        <a:pt x="337058" y="321564"/>
                      </a:lnTo>
                      <a:lnTo>
                        <a:pt x="337058" y="257556"/>
                      </a:lnTo>
                      <a:lnTo>
                        <a:pt x="451358" y="257556"/>
                      </a:lnTo>
                      <a:lnTo>
                        <a:pt x="460248" y="257556"/>
                      </a:lnTo>
                      <a:lnTo>
                        <a:pt x="460248" y="232410"/>
                      </a:lnTo>
                      <a:lnTo>
                        <a:pt x="451358" y="232410"/>
                      </a:lnTo>
                      <a:lnTo>
                        <a:pt x="337058" y="232410"/>
                      </a:lnTo>
                      <a:lnTo>
                        <a:pt x="309118" y="232410"/>
                      </a:lnTo>
                      <a:lnTo>
                        <a:pt x="309118" y="441198"/>
                      </a:lnTo>
                      <a:lnTo>
                        <a:pt x="337058" y="441198"/>
                      </a:lnTo>
                      <a:lnTo>
                        <a:pt x="451358" y="441198"/>
                      </a:lnTo>
                      <a:lnTo>
                        <a:pt x="460248" y="441198"/>
                      </a:lnTo>
                      <a:lnTo>
                        <a:pt x="465328" y="441198"/>
                      </a:lnTo>
                      <a:lnTo>
                        <a:pt x="465328" y="417576"/>
                      </a:lnTo>
                      <a:close/>
                    </a:path>
                    <a:path w="2080259" h="756920">
                      <a:moveTo>
                        <a:pt x="1315961" y="549402"/>
                      </a:moveTo>
                      <a:lnTo>
                        <a:pt x="1306830" y="549402"/>
                      </a:lnTo>
                      <a:lnTo>
                        <a:pt x="1306830" y="640842"/>
                      </a:lnTo>
                      <a:lnTo>
                        <a:pt x="1315961" y="640842"/>
                      </a:lnTo>
                      <a:lnTo>
                        <a:pt x="1315961" y="549402"/>
                      </a:lnTo>
                      <a:close/>
                    </a:path>
                    <a:path w="2080259" h="756920">
                      <a:moveTo>
                        <a:pt x="1315961" y="412242"/>
                      </a:moveTo>
                      <a:lnTo>
                        <a:pt x="1306830" y="412242"/>
                      </a:lnTo>
                      <a:lnTo>
                        <a:pt x="1306830" y="503682"/>
                      </a:lnTo>
                      <a:lnTo>
                        <a:pt x="1315961" y="503682"/>
                      </a:lnTo>
                      <a:lnTo>
                        <a:pt x="1315961" y="412242"/>
                      </a:lnTo>
                      <a:close/>
                    </a:path>
                    <a:path w="2080259" h="756920">
                      <a:moveTo>
                        <a:pt x="1315961" y="274320"/>
                      </a:moveTo>
                      <a:lnTo>
                        <a:pt x="1306830" y="274320"/>
                      </a:lnTo>
                      <a:lnTo>
                        <a:pt x="1306830" y="366522"/>
                      </a:lnTo>
                      <a:lnTo>
                        <a:pt x="1315961" y="366522"/>
                      </a:lnTo>
                      <a:lnTo>
                        <a:pt x="1315961" y="274320"/>
                      </a:lnTo>
                      <a:close/>
                    </a:path>
                    <a:path w="2080259" h="756920">
                      <a:moveTo>
                        <a:pt x="1315961" y="137160"/>
                      </a:moveTo>
                      <a:lnTo>
                        <a:pt x="1306830" y="137160"/>
                      </a:lnTo>
                      <a:lnTo>
                        <a:pt x="1306830" y="228600"/>
                      </a:lnTo>
                      <a:lnTo>
                        <a:pt x="1315961" y="228600"/>
                      </a:lnTo>
                      <a:lnTo>
                        <a:pt x="1315961" y="137160"/>
                      </a:lnTo>
                      <a:close/>
                    </a:path>
                    <a:path w="2080259" h="756920">
                      <a:moveTo>
                        <a:pt x="1315961" y="0"/>
                      </a:moveTo>
                      <a:lnTo>
                        <a:pt x="1306830" y="0"/>
                      </a:lnTo>
                      <a:lnTo>
                        <a:pt x="1306830" y="91440"/>
                      </a:lnTo>
                      <a:lnTo>
                        <a:pt x="1315961" y="91440"/>
                      </a:lnTo>
                      <a:lnTo>
                        <a:pt x="1315961" y="0"/>
                      </a:lnTo>
                      <a:close/>
                    </a:path>
                    <a:path w="2080259" h="756920">
                      <a:moveTo>
                        <a:pt x="1359408" y="606552"/>
                      </a:moveTo>
                      <a:lnTo>
                        <a:pt x="1352550" y="605028"/>
                      </a:lnTo>
                      <a:lnTo>
                        <a:pt x="1315961" y="697509"/>
                      </a:lnTo>
                      <a:lnTo>
                        <a:pt x="1315961" y="686562"/>
                      </a:lnTo>
                      <a:lnTo>
                        <a:pt x="1306830" y="686562"/>
                      </a:lnTo>
                      <a:lnTo>
                        <a:pt x="1306830" y="700963"/>
                      </a:lnTo>
                      <a:lnTo>
                        <a:pt x="1270254" y="605028"/>
                      </a:lnTo>
                      <a:lnTo>
                        <a:pt x="1262634" y="606552"/>
                      </a:lnTo>
                      <a:lnTo>
                        <a:pt x="1307592" y="722376"/>
                      </a:lnTo>
                      <a:lnTo>
                        <a:pt x="1315212" y="722376"/>
                      </a:lnTo>
                      <a:lnTo>
                        <a:pt x="1359408" y="606552"/>
                      </a:lnTo>
                      <a:close/>
                    </a:path>
                    <a:path w="2080259" h="756920">
                      <a:moveTo>
                        <a:pt x="2080260" y="731520"/>
                      </a:moveTo>
                      <a:lnTo>
                        <a:pt x="740664" y="731520"/>
                      </a:lnTo>
                      <a:lnTo>
                        <a:pt x="740664" y="14478"/>
                      </a:lnTo>
                      <a:lnTo>
                        <a:pt x="731520" y="14478"/>
                      </a:lnTo>
                      <a:lnTo>
                        <a:pt x="731520" y="731520"/>
                      </a:lnTo>
                      <a:lnTo>
                        <a:pt x="0" y="731520"/>
                      </a:lnTo>
                      <a:lnTo>
                        <a:pt x="0" y="756666"/>
                      </a:lnTo>
                      <a:lnTo>
                        <a:pt x="2080260" y="756666"/>
                      </a:lnTo>
                      <a:lnTo>
                        <a:pt x="2080260" y="731520"/>
                      </a:lnTo>
                      <a:close/>
                    </a:path>
                  </a:pathLst>
                </a:custGeom>
                <a:solidFill>
                  <a:srgbClr val="000000"/>
                </a:solid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18" name="object 16"/>
                <p:cNvSpPr/>
                <p:nvPr/>
              </p:nvSpPr>
              <p:spPr>
                <a:xfrm>
                  <a:off x="4949444" y="3688333"/>
                  <a:ext cx="131063" cy="157733"/>
                </a:xfrm>
                <a:prstGeom prst="rect">
                  <a:avLst/>
                </a:prstGeom>
                <a:blipFill>
                  <a:blip r:embed="rId5" cstate="print"/>
                  <a:stretch>
                    <a:fillRect/>
                  </a:stretch>
                </a:blip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19" name="object 17"/>
                <p:cNvSpPr/>
                <p:nvPr/>
              </p:nvSpPr>
              <p:spPr>
                <a:xfrm>
                  <a:off x="4926584" y="4433569"/>
                  <a:ext cx="139445" cy="150875"/>
                </a:xfrm>
                <a:prstGeom prst="rect">
                  <a:avLst/>
                </a:prstGeom>
                <a:blipFill>
                  <a:blip r:embed="rId6" cstate="print"/>
                  <a:stretch>
                    <a:fillRect/>
                  </a:stretch>
                </a:blip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20" name="object 18"/>
                <p:cNvSpPr/>
                <p:nvPr/>
              </p:nvSpPr>
              <p:spPr>
                <a:xfrm>
                  <a:off x="5629910" y="4099813"/>
                  <a:ext cx="133350" cy="216408"/>
                </a:xfrm>
                <a:prstGeom prst="rect">
                  <a:avLst/>
                </a:prstGeom>
                <a:blipFill>
                  <a:blip r:embed="rId7" cstate="print"/>
                  <a:stretch>
                    <a:fillRect/>
                  </a:stretch>
                </a:blip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21" name="object 19"/>
                <p:cNvSpPr/>
                <p:nvPr/>
              </p:nvSpPr>
              <p:spPr>
                <a:xfrm>
                  <a:off x="5782310" y="3538372"/>
                  <a:ext cx="113537" cy="113233"/>
                </a:xfrm>
                <a:prstGeom prst="rect">
                  <a:avLst/>
                </a:prstGeom>
                <a:blipFill>
                  <a:blip r:embed="rId8" cstate="print"/>
                  <a:stretch>
                    <a:fillRect/>
                  </a:stretch>
                </a:blipFill>
              </p:spPr>
              <p:txBody>
                <a:bodyPr wrap="square" lIns="0" tIns="0" rIns="0" bIns="0" rtlCol="0"/>
                <a:lstStyle/>
                <a:p>
                  <a:endParaRPr b="1">
                    <a:latin typeface="Arial" panose="020B0604020202020204" pitchFamily="34" charset="0"/>
                    <a:cs typeface="Arial" panose="020B0604020202020204" pitchFamily="34" charset="0"/>
                  </a:endParaRPr>
                </a:p>
              </p:txBody>
            </p:sp>
          </p:grpSp>
          <p:sp>
            <p:nvSpPr>
              <p:cNvPr id="22" name="object 20"/>
              <p:cNvSpPr/>
              <p:nvPr/>
            </p:nvSpPr>
            <p:spPr>
              <a:xfrm>
                <a:off x="4714240" y="4320794"/>
                <a:ext cx="154940" cy="208915"/>
              </a:xfrm>
              <a:custGeom>
                <a:avLst/>
                <a:gdLst/>
                <a:ahLst/>
                <a:cxnLst/>
                <a:rect l="l" t="t" r="r" b="b"/>
                <a:pathLst>
                  <a:path w="154939" h="208914">
                    <a:moveTo>
                      <a:pt x="154940" y="185166"/>
                    </a:moveTo>
                    <a:lnTo>
                      <a:pt x="151130" y="185166"/>
                    </a:lnTo>
                    <a:lnTo>
                      <a:pt x="142240" y="185166"/>
                    </a:lnTo>
                    <a:lnTo>
                      <a:pt x="26670" y="185166"/>
                    </a:lnTo>
                    <a:lnTo>
                      <a:pt x="26670" y="113538"/>
                    </a:lnTo>
                    <a:lnTo>
                      <a:pt x="142240" y="113538"/>
                    </a:lnTo>
                    <a:lnTo>
                      <a:pt x="142240" y="89154"/>
                    </a:lnTo>
                    <a:lnTo>
                      <a:pt x="26670" y="89154"/>
                    </a:lnTo>
                    <a:lnTo>
                      <a:pt x="26670" y="25146"/>
                    </a:lnTo>
                    <a:lnTo>
                      <a:pt x="142240" y="25146"/>
                    </a:lnTo>
                    <a:lnTo>
                      <a:pt x="151130" y="25146"/>
                    </a:lnTo>
                    <a:lnTo>
                      <a:pt x="151130" y="0"/>
                    </a:lnTo>
                    <a:lnTo>
                      <a:pt x="142240" y="0"/>
                    </a:lnTo>
                    <a:lnTo>
                      <a:pt x="26670" y="0"/>
                    </a:lnTo>
                    <a:lnTo>
                      <a:pt x="0" y="0"/>
                    </a:lnTo>
                    <a:lnTo>
                      <a:pt x="0" y="208788"/>
                    </a:lnTo>
                    <a:lnTo>
                      <a:pt x="26670" y="208788"/>
                    </a:lnTo>
                    <a:lnTo>
                      <a:pt x="142240" y="208788"/>
                    </a:lnTo>
                    <a:lnTo>
                      <a:pt x="151130" y="208788"/>
                    </a:lnTo>
                    <a:lnTo>
                      <a:pt x="154940" y="208788"/>
                    </a:lnTo>
                    <a:lnTo>
                      <a:pt x="154940" y="185166"/>
                    </a:lnTo>
                    <a:close/>
                  </a:path>
                </a:pathLst>
              </a:custGeom>
              <a:solidFill>
                <a:srgbClr val="000000"/>
              </a:solid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23" name="object 21"/>
              <p:cNvSpPr/>
              <p:nvPr/>
            </p:nvSpPr>
            <p:spPr>
              <a:xfrm>
                <a:off x="5703824" y="4643120"/>
                <a:ext cx="311150" cy="311150"/>
              </a:xfrm>
              <a:custGeom>
                <a:avLst/>
                <a:gdLst/>
                <a:ahLst/>
                <a:cxnLst/>
                <a:rect l="l" t="t" r="r" b="b"/>
                <a:pathLst>
                  <a:path w="311150" h="311150">
                    <a:moveTo>
                      <a:pt x="233934" y="145542"/>
                    </a:moveTo>
                    <a:lnTo>
                      <a:pt x="168389" y="145542"/>
                    </a:lnTo>
                    <a:lnTo>
                      <a:pt x="168389" y="78486"/>
                    </a:lnTo>
                    <a:lnTo>
                      <a:pt x="142494" y="78486"/>
                    </a:lnTo>
                    <a:lnTo>
                      <a:pt x="142494" y="145542"/>
                    </a:lnTo>
                    <a:lnTo>
                      <a:pt x="76962" y="145542"/>
                    </a:lnTo>
                    <a:lnTo>
                      <a:pt x="76962" y="171450"/>
                    </a:lnTo>
                    <a:lnTo>
                      <a:pt x="142494" y="171450"/>
                    </a:lnTo>
                    <a:lnTo>
                      <a:pt x="142494" y="236220"/>
                    </a:lnTo>
                    <a:lnTo>
                      <a:pt x="168389" y="236220"/>
                    </a:lnTo>
                    <a:lnTo>
                      <a:pt x="168389" y="171450"/>
                    </a:lnTo>
                    <a:lnTo>
                      <a:pt x="233934" y="171450"/>
                    </a:lnTo>
                    <a:lnTo>
                      <a:pt x="233934" y="145542"/>
                    </a:lnTo>
                    <a:close/>
                  </a:path>
                  <a:path w="311150" h="311150">
                    <a:moveTo>
                      <a:pt x="310896" y="155448"/>
                    </a:moveTo>
                    <a:lnTo>
                      <a:pt x="310134" y="134874"/>
                    </a:lnTo>
                    <a:lnTo>
                      <a:pt x="306324" y="116586"/>
                    </a:lnTo>
                    <a:lnTo>
                      <a:pt x="306324" y="114300"/>
                    </a:lnTo>
                    <a:lnTo>
                      <a:pt x="300228" y="96774"/>
                    </a:lnTo>
                    <a:lnTo>
                      <a:pt x="291084" y="78486"/>
                    </a:lnTo>
                    <a:lnTo>
                      <a:pt x="290322" y="77724"/>
                    </a:lnTo>
                    <a:lnTo>
                      <a:pt x="287274" y="73380"/>
                    </a:lnTo>
                    <a:lnTo>
                      <a:pt x="287274" y="155448"/>
                    </a:lnTo>
                    <a:lnTo>
                      <a:pt x="286512" y="173736"/>
                    </a:lnTo>
                    <a:lnTo>
                      <a:pt x="268224" y="224790"/>
                    </a:lnTo>
                    <a:lnTo>
                      <a:pt x="233934" y="261366"/>
                    </a:lnTo>
                    <a:lnTo>
                      <a:pt x="188214" y="282702"/>
                    </a:lnTo>
                    <a:lnTo>
                      <a:pt x="155448" y="287274"/>
                    </a:lnTo>
                    <a:lnTo>
                      <a:pt x="137922" y="286512"/>
                    </a:lnTo>
                    <a:lnTo>
                      <a:pt x="86868" y="268224"/>
                    </a:lnTo>
                    <a:lnTo>
                      <a:pt x="50292" y="235458"/>
                    </a:lnTo>
                    <a:lnTo>
                      <a:pt x="29718" y="188214"/>
                    </a:lnTo>
                    <a:lnTo>
                      <a:pt x="23622" y="156210"/>
                    </a:lnTo>
                    <a:lnTo>
                      <a:pt x="25908" y="137922"/>
                    </a:lnTo>
                    <a:lnTo>
                      <a:pt x="44196" y="87630"/>
                    </a:lnTo>
                    <a:lnTo>
                      <a:pt x="76962" y="51054"/>
                    </a:lnTo>
                    <a:lnTo>
                      <a:pt x="123444" y="28956"/>
                    </a:lnTo>
                    <a:lnTo>
                      <a:pt x="155448" y="23622"/>
                    </a:lnTo>
                    <a:lnTo>
                      <a:pt x="173736" y="25908"/>
                    </a:lnTo>
                    <a:lnTo>
                      <a:pt x="224028" y="44196"/>
                    </a:lnTo>
                    <a:lnTo>
                      <a:pt x="260604" y="77724"/>
                    </a:lnTo>
                    <a:lnTo>
                      <a:pt x="282702" y="123444"/>
                    </a:lnTo>
                    <a:lnTo>
                      <a:pt x="287274" y="155448"/>
                    </a:lnTo>
                    <a:lnTo>
                      <a:pt x="287274" y="73380"/>
                    </a:lnTo>
                    <a:lnTo>
                      <a:pt x="279654" y="62484"/>
                    </a:lnTo>
                    <a:lnTo>
                      <a:pt x="278892" y="60198"/>
                    </a:lnTo>
                    <a:lnTo>
                      <a:pt x="265176" y="45720"/>
                    </a:lnTo>
                    <a:lnTo>
                      <a:pt x="251460" y="32766"/>
                    </a:lnTo>
                    <a:lnTo>
                      <a:pt x="249936" y="32004"/>
                    </a:lnTo>
                    <a:lnTo>
                      <a:pt x="233934" y="22098"/>
                    </a:lnTo>
                    <a:lnTo>
                      <a:pt x="233172" y="21336"/>
                    </a:lnTo>
                    <a:lnTo>
                      <a:pt x="217170" y="12954"/>
                    </a:lnTo>
                    <a:lnTo>
                      <a:pt x="197358" y="5334"/>
                    </a:lnTo>
                    <a:lnTo>
                      <a:pt x="195834" y="5334"/>
                    </a:lnTo>
                    <a:lnTo>
                      <a:pt x="177546" y="1524"/>
                    </a:lnTo>
                    <a:lnTo>
                      <a:pt x="154686" y="0"/>
                    </a:lnTo>
                    <a:lnTo>
                      <a:pt x="134874" y="1524"/>
                    </a:lnTo>
                    <a:lnTo>
                      <a:pt x="116586" y="5334"/>
                    </a:lnTo>
                    <a:lnTo>
                      <a:pt x="114300" y="5334"/>
                    </a:lnTo>
                    <a:lnTo>
                      <a:pt x="96012" y="12192"/>
                    </a:lnTo>
                    <a:lnTo>
                      <a:pt x="77724" y="21336"/>
                    </a:lnTo>
                    <a:lnTo>
                      <a:pt x="76962" y="22098"/>
                    </a:lnTo>
                    <a:lnTo>
                      <a:pt x="61722" y="32004"/>
                    </a:lnTo>
                    <a:lnTo>
                      <a:pt x="59436" y="32766"/>
                    </a:lnTo>
                    <a:lnTo>
                      <a:pt x="44958" y="46482"/>
                    </a:lnTo>
                    <a:lnTo>
                      <a:pt x="32766" y="60198"/>
                    </a:lnTo>
                    <a:lnTo>
                      <a:pt x="32004" y="62484"/>
                    </a:lnTo>
                    <a:lnTo>
                      <a:pt x="22098" y="77724"/>
                    </a:lnTo>
                    <a:lnTo>
                      <a:pt x="21336" y="78486"/>
                    </a:lnTo>
                    <a:lnTo>
                      <a:pt x="12192" y="96774"/>
                    </a:lnTo>
                    <a:lnTo>
                      <a:pt x="5334" y="114300"/>
                    </a:lnTo>
                    <a:lnTo>
                      <a:pt x="5334" y="116586"/>
                    </a:lnTo>
                    <a:lnTo>
                      <a:pt x="2286" y="135636"/>
                    </a:lnTo>
                    <a:lnTo>
                      <a:pt x="0" y="154686"/>
                    </a:lnTo>
                    <a:lnTo>
                      <a:pt x="0" y="156210"/>
                    </a:lnTo>
                    <a:lnTo>
                      <a:pt x="2286" y="177546"/>
                    </a:lnTo>
                    <a:lnTo>
                      <a:pt x="5334" y="195834"/>
                    </a:lnTo>
                    <a:lnTo>
                      <a:pt x="5334" y="197358"/>
                    </a:lnTo>
                    <a:lnTo>
                      <a:pt x="12954" y="217932"/>
                    </a:lnTo>
                    <a:lnTo>
                      <a:pt x="22098" y="235458"/>
                    </a:lnTo>
                    <a:lnTo>
                      <a:pt x="32004" y="250698"/>
                    </a:lnTo>
                    <a:lnTo>
                      <a:pt x="32766" y="252222"/>
                    </a:lnTo>
                    <a:lnTo>
                      <a:pt x="44958" y="265938"/>
                    </a:lnTo>
                    <a:lnTo>
                      <a:pt x="45720" y="267462"/>
                    </a:lnTo>
                    <a:lnTo>
                      <a:pt x="59436" y="278892"/>
                    </a:lnTo>
                    <a:lnTo>
                      <a:pt x="61722" y="279654"/>
                    </a:lnTo>
                    <a:lnTo>
                      <a:pt x="76962" y="290322"/>
                    </a:lnTo>
                    <a:lnTo>
                      <a:pt x="77724" y="291084"/>
                    </a:lnTo>
                    <a:lnTo>
                      <a:pt x="96012" y="300228"/>
                    </a:lnTo>
                    <a:lnTo>
                      <a:pt x="114300" y="306324"/>
                    </a:lnTo>
                    <a:lnTo>
                      <a:pt x="116586" y="306324"/>
                    </a:lnTo>
                    <a:lnTo>
                      <a:pt x="134874" y="310134"/>
                    </a:lnTo>
                    <a:lnTo>
                      <a:pt x="155448" y="310896"/>
                    </a:lnTo>
                    <a:lnTo>
                      <a:pt x="177546" y="310134"/>
                    </a:lnTo>
                    <a:lnTo>
                      <a:pt x="195834" y="306324"/>
                    </a:lnTo>
                    <a:lnTo>
                      <a:pt x="197358" y="306324"/>
                    </a:lnTo>
                    <a:lnTo>
                      <a:pt x="217170" y="299466"/>
                    </a:lnTo>
                    <a:lnTo>
                      <a:pt x="233172" y="291084"/>
                    </a:lnTo>
                    <a:lnTo>
                      <a:pt x="233934" y="290322"/>
                    </a:lnTo>
                    <a:lnTo>
                      <a:pt x="249936" y="279654"/>
                    </a:lnTo>
                    <a:lnTo>
                      <a:pt x="251460" y="278892"/>
                    </a:lnTo>
                    <a:lnTo>
                      <a:pt x="265176" y="267462"/>
                    </a:lnTo>
                    <a:lnTo>
                      <a:pt x="265938" y="265938"/>
                    </a:lnTo>
                    <a:lnTo>
                      <a:pt x="278892" y="252222"/>
                    </a:lnTo>
                    <a:lnTo>
                      <a:pt x="279654" y="250698"/>
                    </a:lnTo>
                    <a:lnTo>
                      <a:pt x="290322" y="235458"/>
                    </a:lnTo>
                    <a:lnTo>
                      <a:pt x="299466" y="217932"/>
                    </a:lnTo>
                    <a:lnTo>
                      <a:pt x="306324" y="197358"/>
                    </a:lnTo>
                    <a:lnTo>
                      <a:pt x="306324" y="195834"/>
                    </a:lnTo>
                    <a:lnTo>
                      <a:pt x="310134" y="177546"/>
                    </a:lnTo>
                    <a:lnTo>
                      <a:pt x="310896" y="155448"/>
                    </a:lnTo>
                    <a:close/>
                  </a:path>
                </a:pathLst>
              </a:custGeom>
              <a:solidFill>
                <a:srgbClr val="000000"/>
              </a:solidFill>
            </p:spPr>
            <p:txBody>
              <a:bodyPr wrap="square" lIns="0" tIns="0" rIns="0" bIns="0" rtlCol="0"/>
              <a:lstStyle/>
              <a:p>
                <a:endParaRPr b="1">
                  <a:latin typeface="Arial" panose="020B0604020202020204" pitchFamily="34" charset="0"/>
                  <a:cs typeface="Arial" panose="020B0604020202020204" pitchFamily="34" charset="0"/>
                </a:endParaRPr>
              </a:p>
            </p:txBody>
          </p:sp>
          <p:grpSp>
            <p:nvGrpSpPr>
              <p:cNvPr id="24" name="object 22"/>
              <p:cNvGrpSpPr/>
              <p:nvPr/>
            </p:nvGrpSpPr>
            <p:grpSpPr>
              <a:xfrm>
                <a:off x="3487737" y="3868737"/>
                <a:ext cx="923925" cy="466725"/>
                <a:chOff x="3487737" y="3868737"/>
                <a:chExt cx="923925" cy="466725"/>
              </a:xfrm>
            </p:grpSpPr>
            <p:sp>
              <p:nvSpPr>
                <p:cNvPr id="25" name="object 23"/>
                <p:cNvSpPr/>
                <p:nvPr/>
              </p:nvSpPr>
              <p:spPr>
                <a:xfrm>
                  <a:off x="3492500" y="3873499"/>
                  <a:ext cx="914400" cy="457200"/>
                </a:xfrm>
                <a:custGeom>
                  <a:avLst/>
                  <a:gdLst/>
                  <a:ahLst/>
                  <a:cxnLst/>
                  <a:rect l="l" t="t" r="r" b="b"/>
                  <a:pathLst>
                    <a:path w="914400" h="457200">
                      <a:moveTo>
                        <a:pt x="28956" y="114300"/>
                      </a:moveTo>
                      <a:lnTo>
                        <a:pt x="0" y="114300"/>
                      </a:lnTo>
                      <a:lnTo>
                        <a:pt x="0" y="342900"/>
                      </a:lnTo>
                      <a:lnTo>
                        <a:pt x="28956" y="342900"/>
                      </a:lnTo>
                      <a:lnTo>
                        <a:pt x="28956" y="114300"/>
                      </a:lnTo>
                      <a:close/>
                    </a:path>
                    <a:path w="914400" h="457200">
                      <a:moveTo>
                        <a:pt x="114300" y="114300"/>
                      </a:moveTo>
                      <a:lnTo>
                        <a:pt x="57150" y="114300"/>
                      </a:lnTo>
                      <a:lnTo>
                        <a:pt x="57150" y="342900"/>
                      </a:lnTo>
                      <a:lnTo>
                        <a:pt x="114300" y="342900"/>
                      </a:lnTo>
                      <a:lnTo>
                        <a:pt x="114300" y="114300"/>
                      </a:lnTo>
                      <a:close/>
                    </a:path>
                    <a:path w="914400" h="457200">
                      <a:moveTo>
                        <a:pt x="914400" y="228600"/>
                      </a:moveTo>
                      <a:lnTo>
                        <a:pt x="685800" y="0"/>
                      </a:lnTo>
                      <a:lnTo>
                        <a:pt x="685800" y="114300"/>
                      </a:lnTo>
                      <a:lnTo>
                        <a:pt x="142494" y="114300"/>
                      </a:lnTo>
                      <a:lnTo>
                        <a:pt x="142494" y="342900"/>
                      </a:lnTo>
                      <a:lnTo>
                        <a:pt x="685800" y="342900"/>
                      </a:lnTo>
                      <a:lnTo>
                        <a:pt x="685800" y="457200"/>
                      </a:lnTo>
                      <a:lnTo>
                        <a:pt x="914400" y="228600"/>
                      </a:lnTo>
                      <a:close/>
                    </a:path>
                  </a:pathLst>
                </a:custGeom>
                <a:solidFill>
                  <a:srgbClr val="99CCFF"/>
                </a:solidFill>
              </p:spPr>
              <p:txBody>
                <a:bodyPr wrap="square" lIns="0" tIns="0" rIns="0" bIns="0" rtlCol="0"/>
                <a:lstStyle/>
                <a:p>
                  <a:endParaRPr b="1">
                    <a:latin typeface="Arial" panose="020B0604020202020204" pitchFamily="34" charset="0"/>
                    <a:cs typeface="Arial" panose="020B0604020202020204" pitchFamily="34" charset="0"/>
                  </a:endParaRPr>
                </a:p>
              </p:txBody>
            </p:sp>
            <p:sp>
              <p:nvSpPr>
                <p:cNvPr id="26" name="object 24"/>
                <p:cNvSpPr/>
                <p:nvPr/>
              </p:nvSpPr>
              <p:spPr>
                <a:xfrm>
                  <a:off x="3492500" y="3873500"/>
                  <a:ext cx="914400" cy="457200"/>
                </a:xfrm>
                <a:custGeom>
                  <a:avLst/>
                  <a:gdLst/>
                  <a:ahLst/>
                  <a:cxnLst/>
                  <a:rect l="l" t="t" r="r" b="b"/>
                  <a:pathLst>
                    <a:path w="914400" h="457200">
                      <a:moveTo>
                        <a:pt x="685800" y="0"/>
                      </a:moveTo>
                      <a:lnTo>
                        <a:pt x="685800" y="114300"/>
                      </a:lnTo>
                      <a:lnTo>
                        <a:pt x="142494" y="114300"/>
                      </a:lnTo>
                      <a:lnTo>
                        <a:pt x="142494" y="342900"/>
                      </a:lnTo>
                      <a:lnTo>
                        <a:pt x="685800" y="342900"/>
                      </a:lnTo>
                      <a:lnTo>
                        <a:pt x="685800" y="457200"/>
                      </a:lnTo>
                      <a:lnTo>
                        <a:pt x="914400" y="228600"/>
                      </a:lnTo>
                      <a:lnTo>
                        <a:pt x="685800" y="0"/>
                      </a:lnTo>
                      <a:close/>
                    </a:path>
                    <a:path w="914400" h="457200">
                      <a:moveTo>
                        <a:pt x="57150" y="114300"/>
                      </a:moveTo>
                      <a:lnTo>
                        <a:pt x="57150" y="342900"/>
                      </a:lnTo>
                      <a:lnTo>
                        <a:pt x="114300" y="342900"/>
                      </a:lnTo>
                      <a:lnTo>
                        <a:pt x="114300" y="114300"/>
                      </a:lnTo>
                      <a:lnTo>
                        <a:pt x="57150" y="114300"/>
                      </a:lnTo>
                      <a:close/>
                    </a:path>
                    <a:path w="914400" h="457200">
                      <a:moveTo>
                        <a:pt x="0" y="114300"/>
                      </a:moveTo>
                      <a:lnTo>
                        <a:pt x="0" y="342900"/>
                      </a:lnTo>
                      <a:lnTo>
                        <a:pt x="28194" y="342900"/>
                      </a:lnTo>
                      <a:lnTo>
                        <a:pt x="28194" y="114300"/>
                      </a:lnTo>
                      <a:lnTo>
                        <a:pt x="0" y="114300"/>
                      </a:lnTo>
                      <a:close/>
                    </a:path>
                  </a:pathLst>
                </a:custGeom>
                <a:ln w="9525">
                  <a:solidFill>
                    <a:srgbClr val="99CCFF"/>
                  </a:solidFill>
                </a:ln>
              </p:spPr>
              <p:txBody>
                <a:bodyPr wrap="square" lIns="0" tIns="0" rIns="0" bIns="0" rtlCol="0"/>
                <a:lstStyle/>
                <a:p>
                  <a:endParaRPr b="1">
                    <a:latin typeface="Arial" panose="020B0604020202020204" pitchFamily="34" charset="0"/>
                    <a:cs typeface="Arial" panose="020B0604020202020204" pitchFamily="34" charset="0"/>
                  </a:endParaRPr>
                </a:p>
              </p:txBody>
            </p:sp>
          </p:grpSp>
          <p:sp>
            <p:nvSpPr>
              <p:cNvPr id="27" name="object 25"/>
              <p:cNvSpPr txBox="1"/>
              <p:nvPr/>
            </p:nvSpPr>
            <p:spPr>
              <a:xfrm>
                <a:off x="5629910" y="5527639"/>
                <a:ext cx="105780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33339A"/>
                    </a:solidFill>
                    <a:latin typeface="Arial" panose="020B0604020202020204" pitchFamily="34" charset="0"/>
                    <a:cs typeface="Arial" panose="020B0604020202020204" pitchFamily="34" charset="0"/>
                  </a:rPr>
                  <a:t>Crystal</a:t>
                </a:r>
                <a:endParaRPr sz="1800" b="1" dirty="0">
                  <a:latin typeface="Arial" panose="020B0604020202020204" pitchFamily="34" charset="0"/>
                  <a:cs typeface="Arial" panose="020B0604020202020204" pitchFamily="34" charset="0"/>
                </a:endParaRPr>
              </a:p>
            </p:txBody>
          </p:sp>
        </p:grpSp>
        <p:sp>
          <p:nvSpPr>
            <p:cNvPr id="29" name="Rectangle 28"/>
            <p:cNvSpPr/>
            <p:nvPr/>
          </p:nvSpPr>
          <p:spPr>
            <a:xfrm>
              <a:off x="423101" y="3332345"/>
              <a:ext cx="2121093" cy="456535"/>
            </a:xfrm>
            <a:prstGeom prst="rect">
              <a:avLst/>
            </a:prstGeom>
          </p:spPr>
          <p:txBody>
            <a:bodyPr wrap="none">
              <a:spAutoFit/>
            </a:bodyPr>
            <a:lstStyle/>
            <a:p>
              <a:pPr marL="1765300">
                <a:lnSpc>
                  <a:spcPct val="150000"/>
                </a:lnSpc>
              </a:pPr>
              <a:r>
                <a:rPr lang="en-US" b="1" dirty="0">
                  <a:latin typeface="Arial" panose="020B0604020202020204" pitchFamily="34" charset="0"/>
                  <a:cs typeface="Arial" panose="020B0604020202020204" pitchFamily="34" charset="0"/>
                </a:rPr>
                <a:t>E</a:t>
              </a:r>
            </a:p>
          </p:txBody>
        </p:sp>
      </p:grpSp>
    </p:spTree>
    <p:extLst>
      <p:ext uri="{BB962C8B-B14F-4D97-AF65-F5344CB8AC3E}">
        <p14:creationId xmlns:p14="http://schemas.microsoft.com/office/powerpoint/2010/main" val="15998259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3"/>
          <p:cNvSpPr txBox="1">
            <a:spLocks noGrp="1"/>
          </p:cNvSpPr>
          <p:nvPr>
            <p:ph type="title"/>
          </p:nvPr>
        </p:nvSpPr>
        <p:spPr>
          <a:xfrm>
            <a:off x="3173563" y="43048"/>
            <a:ext cx="4980504" cy="566822"/>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C00000"/>
                </a:solidFill>
                <a:latin typeface="Arial" panose="020B0604020202020204" pitchFamily="34" charset="0"/>
                <a:cs typeface="Arial" panose="020B0604020202020204" pitchFamily="34" charset="0"/>
              </a:rPr>
              <a:t>Energy band</a:t>
            </a:r>
            <a:r>
              <a:rPr sz="3600" b="1" spc="-45" dirty="0">
                <a:solidFill>
                  <a:srgbClr val="C00000"/>
                </a:solidFill>
                <a:latin typeface="Arial" panose="020B0604020202020204" pitchFamily="34" charset="0"/>
                <a:cs typeface="Arial" panose="020B0604020202020204" pitchFamily="34" charset="0"/>
              </a:rPr>
              <a:t> </a:t>
            </a:r>
            <a:r>
              <a:rPr sz="3600" b="1" dirty="0">
                <a:solidFill>
                  <a:srgbClr val="C00000"/>
                </a:solidFill>
                <a:latin typeface="Arial" panose="020B0604020202020204" pitchFamily="34" charset="0"/>
                <a:cs typeface="Arial" panose="020B0604020202020204" pitchFamily="34" charset="0"/>
              </a:rPr>
              <a:t>diagrams</a:t>
            </a:r>
          </a:p>
        </p:txBody>
      </p:sp>
      <p:grpSp>
        <p:nvGrpSpPr>
          <p:cNvPr id="57" name="Group 56"/>
          <p:cNvGrpSpPr/>
          <p:nvPr/>
        </p:nvGrpSpPr>
        <p:grpSpPr>
          <a:xfrm>
            <a:off x="1758967" y="812362"/>
            <a:ext cx="7668812" cy="5621422"/>
            <a:chOff x="1286002" y="749300"/>
            <a:chExt cx="7411719" cy="5621422"/>
          </a:xfrm>
        </p:grpSpPr>
        <p:sp>
          <p:nvSpPr>
            <p:cNvPr id="4" name="object 2"/>
            <p:cNvSpPr/>
            <p:nvPr/>
          </p:nvSpPr>
          <p:spPr>
            <a:xfrm>
              <a:off x="2719832" y="3609085"/>
              <a:ext cx="2080260" cy="25400"/>
            </a:xfrm>
            <a:custGeom>
              <a:avLst/>
              <a:gdLst/>
              <a:ahLst/>
              <a:cxnLst/>
              <a:rect l="l" t="t" r="r" b="b"/>
              <a:pathLst>
                <a:path w="2080260" h="25400">
                  <a:moveTo>
                    <a:pt x="2080260" y="25146"/>
                  </a:moveTo>
                  <a:lnTo>
                    <a:pt x="2080260" y="0"/>
                  </a:lnTo>
                  <a:lnTo>
                    <a:pt x="0" y="0"/>
                  </a:lnTo>
                  <a:lnTo>
                    <a:pt x="0" y="25146"/>
                  </a:lnTo>
                  <a:lnTo>
                    <a:pt x="2080260" y="25146"/>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 name="object 3"/>
            <p:cNvSpPr/>
            <p:nvPr/>
          </p:nvSpPr>
          <p:spPr>
            <a:xfrm>
              <a:off x="2719832" y="4352035"/>
              <a:ext cx="2080260" cy="25400"/>
            </a:xfrm>
            <a:custGeom>
              <a:avLst/>
              <a:gdLst/>
              <a:ahLst/>
              <a:cxnLst/>
              <a:rect l="l" t="t" r="r" b="b"/>
              <a:pathLst>
                <a:path w="2080260" h="25400">
                  <a:moveTo>
                    <a:pt x="2080260" y="25146"/>
                  </a:moveTo>
                  <a:lnTo>
                    <a:pt x="2080260" y="0"/>
                  </a:lnTo>
                  <a:lnTo>
                    <a:pt x="0" y="0"/>
                  </a:lnTo>
                  <a:lnTo>
                    <a:pt x="0" y="25146"/>
                  </a:lnTo>
                  <a:lnTo>
                    <a:pt x="2080260" y="25146"/>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grpSp>
          <p:nvGrpSpPr>
            <p:cNvPr id="6" name="object 4"/>
            <p:cNvGrpSpPr/>
            <p:nvPr/>
          </p:nvGrpSpPr>
          <p:grpSpPr>
            <a:xfrm>
              <a:off x="3407917" y="3628135"/>
              <a:ext cx="97155" cy="739140"/>
              <a:chOff x="3407917" y="3628135"/>
              <a:chExt cx="97155" cy="739140"/>
            </a:xfrm>
          </p:grpSpPr>
          <p:sp>
            <p:nvSpPr>
              <p:cNvPr id="7" name="object 5"/>
              <p:cNvSpPr/>
              <p:nvPr/>
            </p:nvSpPr>
            <p:spPr>
              <a:xfrm>
                <a:off x="3407917" y="3628135"/>
                <a:ext cx="96774" cy="117348"/>
              </a:xfrm>
              <a:prstGeom prst="rect">
                <a:avLst/>
              </a:prstGeom>
              <a:blipFill>
                <a:blip r:embed="rId2"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6"/>
              <p:cNvSpPr/>
              <p:nvPr/>
            </p:nvSpPr>
            <p:spPr>
              <a:xfrm>
                <a:off x="3451351" y="3634993"/>
                <a:ext cx="9525" cy="732790"/>
              </a:xfrm>
              <a:custGeom>
                <a:avLst/>
                <a:gdLst/>
                <a:ahLst/>
                <a:cxnLst/>
                <a:rect l="l" t="t" r="r" b="b"/>
                <a:pathLst>
                  <a:path w="9525" h="732789">
                    <a:moveTo>
                      <a:pt x="9143" y="732281"/>
                    </a:moveTo>
                    <a:lnTo>
                      <a:pt x="9143" y="0"/>
                    </a:lnTo>
                    <a:lnTo>
                      <a:pt x="0" y="0"/>
                    </a:lnTo>
                    <a:lnTo>
                      <a:pt x="0" y="732281"/>
                    </a:lnTo>
                    <a:lnTo>
                      <a:pt x="9143" y="732281"/>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9" name="object 7"/>
            <p:cNvSpPr/>
            <p:nvPr/>
          </p:nvSpPr>
          <p:spPr>
            <a:xfrm>
              <a:off x="3982465" y="4225544"/>
              <a:ext cx="97155" cy="117475"/>
            </a:xfrm>
            <a:custGeom>
              <a:avLst/>
              <a:gdLst/>
              <a:ahLst/>
              <a:cxnLst/>
              <a:rect l="l" t="t" r="r" b="b"/>
              <a:pathLst>
                <a:path w="97154" h="117475">
                  <a:moveTo>
                    <a:pt x="96774" y="1523"/>
                  </a:moveTo>
                  <a:lnTo>
                    <a:pt x="89916" y="0"/>
                  </a:lnTo>
                  <a:lnTo>
                    <a:pt x="48006" y="105917"/>
                  </a:lnTo>
                  <a:lnTo>
                    <a:pt x="7620" y="0"/>
                  </a:lnTo>
                  <a:lnTo>
                    <a:pt x="0" y="1523"/>
                  </a:lnTo>
                  <a:lnTo>
                    <a:pt x="44958" y="117347"/>
                  </a:lnTo>
                  <a:lnTo>
                    <a:pt x="52578" y="117347"/>
                  </a:lnTo>
                  <a:lnTo>
                    <a:pt x="96774" y="1523"/>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8"/>
            <p:cNvSpPr/>
            <p:nvPr/>
          </p:nvSpPr>
          <p:spPr>
            <a:xfrm>
              <a:off x="4026661" y="3620515"/>
              <a:ext cx="9525" cy="91440"/>
            </a:xfrm>
            <a:custGeom>
              <a:avLst/>
              <a:gdLst/>
              <a:ahLst/>
              <a:cxnLst/>
              <a:rect l="l" t="t" r="r" b="b"/>
              <a:pathLst>
                <a:path w="9525" h="91439">
                  <a:moveTo>
                    <a:pt x="9144" y="91439"/>
                  </a:moveTo>
                  <a:lnTo>
                    <a:pt x="9144" y="0"/>
                  </a:lnTo>
                  <a:lnTo>
                    <a:pt x="0" y="0"/>
                  </a:lnTo>
                  <a:lnTo>
                    <a:pt x="0" y="91439"/>
                  </a:lnTo>
                  <a:lnTo>
                    <a:pt x="9144" y="91439"/>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9"/>
            <p:cNvSpPr/>
            <p:nvPr/>
          </p:nvSpPr>
          <p:spPr>
            <a:xfrm>
              <a:off x="4026661" y="3757676"/>
              <a:ext cx="9525" cy="91440"/>
            </a:xfrm>
            <a:custGeom>
              <a:avLst/>
              <a:gdLst/>
              <a:ahLst/>
              <a:cxnLst/>
              <a:rect l="l" t="t" r="r" b="b"/>
              <a:pathLst>
                <a:path w="9525" h="91439">
                  <a:moveTo>
                    <a:pt x="9144" y="91439"/>
                  </a:moveTo>
                  <a:lnTo>
                    <a:pt x="9144" y="0"/>
                  </a:lnTo>
                  <a:lnTo>
                    <a:pt x="0" y="0"/>
                  </a:lnTo>
                  <a:lnTo>
                    <a:pt x="0" y="91439"/>
                  </a:lnTo>
                  <a:lnTo>
                    <a:pt x="9144" y="91439"/>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2" name="object 10"/>
            <p:cNvSpPr/>
            <p:nvPr/>
          </p:nvSpPr>
          <p:spPr>
            <a:xfrm>
              <a:off x="4026661" y="3894835"/>
              <a:ext cx="9525" cy="92710"/>
            </a:xfrm>
            <a:custGeom>
              <a:avLst/>
              <a:gdLst/>
              <a:ahLst/>
              <a:cxnLst/>
              <a:rect l="l" t="t" r="r" b="b"/>
              <a:pathLst>
                <a:path w="9525" h="92710">
                  <a:moveTo>
                    <a:pt x="9144" y="92201"/>
                  </a:moveTo>
                  <a:lnTo>
                    <a:pt x="9144" y="0"/>
                  </a:lnTo>
                  <a:lnTo>
                    <a:pt x="0" y="0"/>
                  </a:lnTo>
                  <a:lnTo>
                    <a:pt x="0" y="92201"/>
                  </a:lnTo>
                  <a:lnTo>
                    <a:pt x="9144" y="92201"/>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1"/>
            <p:cNvSpPr/>
            <p:nvPr/>
          </p:nvSpPr>
          <p:spPr>
            <a:xfrm>
              <a:off x="4026661" y="4032758"/>
              <a:ext cx="9525" cy="91440"/>
            </a:xfrm>
            <a:custGeom>
              <a:avLst/>
              <a:gdLst/>
              <a:ahLst/>
              <a:cxnLst/>
              <a:rect l="l" t="t" r="r" b="b"/>
              <a:pathLst>
                <a:path w="9525" h="91439">
                  <a:moveTo>
                    <a:pt x="9144" y="91439"/>
                  </a:moveTo>
                  <a:lnTo>
                    <a:pt x="9144" y="0"/>
                  </a:lnTo>
                  <a:lnTo>
                    <a:pt x="0" y="0"/>
                  </a:lnTo>
                  <a:lnTo>
                    <a:pt x="0" y="91439"/>
                  </a:lnTo>
                  <a:lnTo>
                    <a:pt x="9144" y="91439"/>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2"/>
            <p:cNvSpPr/>
            <p:nvPr/>
          </p:nvSpPr>
          <p:spPr>
            <a:xfrm>
              <a:off x="4026661" y="4169917"/>
              <a:ext cx="9525" cy="91440"/>
            </a:xfrm>
            <a:custGeom>
              <a:avLst/>
              <a:gdLst/>
              <a:ahLst/>
              <a:cxnLst/>
              <a:rect l="l" t="t" r="r" b="b"/>
              <a:pathLst>
                <a:path w="9525" h="91439">
                  <a:moveTo>
                    <a:pt x="9144" y="91439"/>
                  </a:moveTo>
                  <a:lnTo>
                    <a:pt x="9144" y="0"/>
                  </a:lnTo>
                  <a:lnTo>
                    <a:pt x="0" y="0"/>
                  </a:lnTo>
                  <a:lnTo>
                    <a:pt x="0" y="91439"/>
                  </a:lnTo>
                  <a:lnTo>
                    <a:pt x="9144" y="91439"/>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3"/>
            <p:cNvSpPr/>
            <p:nvPr/>
          </p:nvSpPr>
          <p:spPr>
            <a:xfrm>
              <a:off x="4026661" y="4307078"/>
              <a:ext cx="9525" cy="28575"/>
            </a:xfrm>
            <a:custGeom>
              <a:avLst/>
              <a:gdLst/>
              <a:ahLst/>
              <a:cxnLst/>
              <a:rect l="l" t="t" r="r" b="b"/>
              <a:pathLst>
                <a:path w="9525" h="28575">
                  <a:moveTo>
                    <a:pt x="0" y="0"/>
                  </a:moveTo>
                  <a:lnTo>
                    <a:pt x="0" y="28194"/>
                  </a:lnTo>
                  <a:lnTo>
                    <a:pt x="9144" y="28194"/>
                  </a:lnTo>
                  <a:lnTo>
                    <a:pt x="9144" y="0"/>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4"/>
            <p:cNvSpPr/>
            <p:nvPr/>
          </p:nvSpPr>
          <p:spPr>
            <a:xfrm>
              <a:off x="2359660" y="3426205"/>
              <a:ext cx="154940" cy="208279"/>
            </a:xfrm>
            <a:custGeom>
              <a:avLst/>
              <a:gdLst/>
              <a:ahLst/>
              <a:cxnLst/>
              <a:rect l="l" t="t" r="r" b="b"/>
              <a:pathLst>
                <a:path w="154939" h="208279">
                  <a:moveTo>
                    <a:pt x="154940" y="184404"/>
                  </a:moveTo>
                  <a:lnTo>
                    <a:pt x="151130" y="184404"/>
                  </a:lnTo>
                  <a:lnTo>
                    <a:pt x="142240" y="184404"/>
                  </a:lnTo>
                  <a:lnTo>
                    <a:pt x="26670" y="184404"/>
                  </a:lnTo>
                  <a:lnTo>
                    <a:pt x="26670" y="112776"/>
                  </a:lnTo>
                  <a:lnTo>
                    <a:pt x="142240" y="112776"/>
                  </a:lnTo>
                  <a:lnTo>
                    <a:pt x="142240" y="88392"/>
                  </a:lnTo>
                  <a:lnTo>
                    <a:pt x="26670" y="88392"/>
                  </a:lnTo>
                  <a:lnTo>
                    <a:pt x="26670" y="24384"/>
                  </a:lnTo>
                  <a:lnTo>
                    <a:pt x="142240" y="24384"/>
                  </a:lnTo>
                  <a:lnTo>
                    <a:pt x="151130" y="24384"/>
                  </a:lnTo>
                  <a:lnTo>
                    <a:pt x="151130" y="0"/>
                  </a:lnTo>
                  <a:lnTo>
                    <a:pt x="142240" y="0"/>
                  </a:lnTo>
                  <a:lnTo>
                    <a:pt x="26670" y="0"/>
                  </a:lnTo>
                  <a:lnTo>
                    <a:pt x="0" y="0"/>
                  </a:lnTo>
                  <a:lnTo>
                    <a:pt x="0" y="208026"/>
                  </a:lnTo>
                  <a:lnTo>
                    <a:pt x="26670" y="208026"/>
                  </a:lnTo>
                  <a:lnTo>
                    <a:pt x="142240" y="208026"/>
                  </a:lnTo>
                  <a:lnTo>
                    <a:pt x="151130" y="208026"/>
                  </a:lnTo>
                  <a:lnTo>
                    <a:pt x="154940" y="208026"/>
                  </a:lnTo>
                  <a:lnTo>
                    <a:pt x="154940" y="184404"/>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5"/>
            <p:cNvSpPr/>
            <p:nvPr/>
          </p:nvSpPr>
          <p:spPr>
            <a:xfrm>
              <a:off x="2332990" y="4168394"/>
              <a:ext cx="154940" cy="208915"/>
            </a:xfrm>
            <a:custGeom>
              <a:avLst/>
              <a:gdLst/>
              <a:ahLst/>
              <a:cxnLst/>
              <a:rect l="l" t="t" r="r" b="b"/>
              <a:pathLst>
                <a:path w="154939" h="208914">
                  <a:moveTo>
                    <a:pt x="154940" y="185166"/>
                  </a:moveTo>
                  <a:lnTo>
                    <a:pt x="151130" y="185166"/>
                  </a:lnTo>
                  <a:lnTo>
                    <a:pt x="142240" y="185166"/>
                  </a:lnTo>
                  <a:lnTo>
                    <a:pt x="26670" y="185166"/>
                  </a:lnTo>
                  <a:lnTo>
                    <a:pt x="26670" y="113538"/>
                  </a:lnTo>
                  <a:lnTo>
                    <a:pt x="142240" y="113538"/>
                  </a:lnTo>
                  <a:lnTo>
                    <a:pt x="142240" y="89154"/>
                  </a:lnTo>
                  <a:lnTo>
                    <a:pt x="26670" y="89154"/>
                  </a:lnTo>
                  <a:lnTo>
                    <a:pt x="26670" y="25146"/>
                  </a:lnTo>
                  <a:lnTo>
                    <a:pt x="142240" y="25146"/>
                  </a:lnTo>
                  <a:lnTo>
                    <a:pt x="151130" y="25146"/>
                  </a:lnTo>
                  <a:lnTo>
                    <a:pt x="151130" y="0"/>
                  </a:lnTo>
                  <a:lnTo>
                    <a:pt x="142240" y="0"/>
                  </a:lnTo>
                  <a:lnTo>
                    <a:pt x="26670" y="0"/>
                  </a:lnTo>
                  <a:lnTo>
                    <a:pt x="0" y="0"/>
                  </a:lnTo>
                  <a:lnTo>
                    <a:pt x="0" y="208788"/>
                  </a:lnTo>
                  <a:lnTo>
                    <a:pt x="26670" y="208788"/>
                  </a:lnTo>
                  <a:lnTo>
                    <a:pt x="142240" y="208788"/>
                  </a:lnTo>
                  <a:lnTo>
                    <a:pt x="151130" y="208788"/>
                  </a:lnTo>
                  <a:lnTo>
                    <a:pt x="154940" y="208788"/>
                  </a:lnTo>
                  <a:lnTo>
                    <a:pt x="154940" y="185166"/>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6"/>
            <p:cNvSpPr/>
            <p:nvPr/>
          </p:nvSpPr>
          <p:spPr>
            <a:xfrm>
              <a:off x="3028950" y="3852925"/>
              <a:ext cx="156210" cy="208915"/>
            </a:xfrm>
            <a:custGeom>
              <a:avLst/>
              <a:gdLst/>
              <a:ahLst/>
              <a:cxnLst/>
              <a:rect l="l" t="t" r="r" b="b"/>
              <a:pathLst>
                <a:path w="156210" h="208914">
                  <a:moveTo>
                    <a:pt x="156210" y="185166"/>
                  </a:moveTo>
                  <a:lnTo>
                    <a:pt x="151130" y="185166"/>
                  </a:lnTo>
                  <a:lnTo>
                    <a:pt x="142240" y="185166"/>
                  </a:lnTo>
                  <a:lnTo>
                    <a:pt x="27940" y="185166"/>
                  </a:lnTo>
                  <a:lnTo>
                    <a:pt x="27940" y="113538"/>
                  </a:lnTo>
                  <a:lnTo>
                    <a:pt x="142240" y="113538"/>
                  </a:lnTo>
                  <a:lnTo>
                    <a:pt x="142240" y="89154"/>
                  </a:lnTo>
                  <a:lnTo>
                    <a:pt x="27940" y="89154"/>
                  </a:lnTo>
                  <a:lnTo>
                    <a:pt x="27940" y="25146"/>
                  </a:lnTo>
                  <a:lnTo>
                    <a:pt x="142240" y="25146"/>
                  </a:lnTo>
                  <a:lnTo>
                    <a:pt x="151130" y="25146"/>
                  </a:lnTo>
                  <a:lnTo>
                    <a:pt x="151130" y="0"/>
                  </a:lnTo>
                  <a:lnTo>
                    <a:pt x="142240" y="0"/>
                  </a:lnTo>
                  <a:lnTo>
                    <a:pt x="27940" y="0"/>
                  </a:lnTo>
                  <a:lnTo>
                    <a:pt x="0" y="0"/>
                  </a:lnTo>
                  <a:lnTo>
                    <a:pt x="0" y="208788"/>
                  </a:lnTo>
                  <a:lnTo>
                    <a:pt x="27940" y="208788"/>
                  </a:lnTo>
                  <a:lnTo>
                    <a:pt x="142240" y="208788"/>
                  </a:lnTo>
                  <a:lnTo>
                    <a:pt x="151130" y="208788"/>
                  </a:lnTo>
                  <a:lnTo>
                    <a:pt x="156210" y="208788"/>
                  </a:lnTo>
                  <a:lnTo>
                    <a:pt x="156210" y="185166"/>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17"/>
            <p:cNvSpPr/>
            <p:nvPr/>
          </p:nvSpPr>
          <p:spPr>
            <a:xfrm>
              <a:off x="2568194" y="3535934"/>
              <a:ext cx="131063" cy="157733"/>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18"/>
            <p:cNvSpPr/>
            <p:nvPr/>
          </p:nvSpPr>
          <p:spPr>
            <a:xfrm>
              <a:off x="2545333" y="4281170"/>
              <a:ext cx="139446" cy="15087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19"/>
            <p:cNvSpPr/>
            <p:nvPr/>
          </p:nvSpPr>
          <p:spPr>
            <a:xfrm>
              <a:off x="3248660" y="3947414"/>
              <a:ext cx="133350" cy="216408"/>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0"/>
            <p:cNvSpPr/>
            <p:nvPr/>
          </p:nvSpPr>
          <p:spPr>
            <a:xfrm>
              <a:off x="3322574" y="4490720"/>
              <a:ext cx="311150" cy="311150"/>
            </a:xfrm>
            <a:custGeom>
              <a:avLst/>
              <a:gdLst/>
              <a:ahLst/>
              <a:cxnLst/>
              <a:rect l="l" t="t" r="r" b="b"/>
              <a:pathLst>
                <a:path w="311150" h="311150">
                  <a:moveTo>
                    <a:pt x="233934" y="145542"/>
                  </a:moveTo>
                  <a:lnTo>
                    <a:pt x="168389" y="145542"/>
                  </a:lnTo>
                  <a:lnTo>
                    <a:pt x="168389" y="78486"/>
                  </a:lnTo>
                  <a:lnTo>
                    <a:pt x="142494" y="78486"/>
                  </a:lnTo>
                  <a:lnTo>
                    <a:pt x="142494" y="145542"/>
                  </a:lnTo>
                  <a:lnTo>
                    <a:pt x="76962" y="145542"/>
                  </a:lnTo>
                  <a:lnTo>
                    <a:pt x="76962" y="171450"/>
                  </a:lnTo>
                  <a:lnTo>
                    <a:pt x="142494" y="171450"/>
                  </a:lnTo>
                  <a:lnTo>
                    <a:pt x="142494" y="236220"/>
                  </a:lnTo>
                  <a:lnTo>
                    <a:pt x="168389" y="236220"/>
                  </a:lnTo>
                  <a:lnTo>
                    <a:pt x="168389" y="171450"/>
                  </a:lnTo>
                  <a:lnTo>
                    <a:pt x="233934" y="171450"/>
                  </a:lnTo>
                  <a:lnTo>
                    <a:pt x="233934" y="145542"/>
                  </a:lnTo>
                  <a:close/>
                </a:path>
                <a:path w="311150" h="311150">
                  <a:moveTo>
                    <a:pt x="310896" y="155448"/>
                  </a:moveTo>
                  <a:lnTo>
                    <a:pt x="310134" y="134874"/>
                  </a:lnTo>
                  <a:lnTo>
                    <a:pt x="306324" y="116586"/>
                  </a:lnTo>
                  <a:lnTo>
                    <a:pt x="306324" y="114300"/>
                  </a:lnTo>
                  <a:lnTo>
                    <a:pt x="300228" y="96774"/>
                  </a:lnTo>
                  <a:lnTo>
                    <a:pt x="291084" y="78486"/>
                  </a:lnTo>
                  <a:lnTo>
                    <a:pt x="290322" y="77724"/>
                  </a:lnTo>
                  <a:lnTo>
                    <a:pt x="287274" y="73380"/>
                  </a:lnTo>
                  <a:lnTo>
                    <a:pt x="287274" y="155448"/>
                  </a:lnTo>
                  <a:lnTo>
                    <a:pt x="286512" y="173736"/>
                  </a:lnTo>
                  <a:lnTo>
                    <a:pt x="268224" y="224790"/>
                  </a:lnTo>
                  <a:lnTo>
                    <a:pt x="233934" y="261366"/>
                  </a:lnTo>
                  <a:lnTo>
                    <a:pt x="188214" y="282702"/>
                  </a:lnTo>
                  <a:lnTo>
                    <a:pt x="155448" y="287274"/>
                  </a:lnTo>
                  <a:lnTo>
                    <a:pt x="137922" y="286512"/>
                  </a:lnTo>
                  <a:lnTo>
                    <a:pt x="86868" y="268224"/>
                  </a:lnTo>
                  <a:lnTo>
                    <a:pt x="50292" y="235458"/>
                  </a:lnTo>
                  <a:lnTo>
                    <a:pt x="29718" y="188214"/>
                  </a:lnTo>
                  <a:lnTo>
                    <a:pt x="23622" y="156210"/>
                  </a:lnTo>
                  <a:lnTo>
                    <a:pt x="25908" y="137922"/>
                  </a:lnTo>
                  <a:lnTo>
                    <a:pt x="44196" y="87630"/>
                  </a:lnTo>
                  <a:lnTo>
                    <a:pt x="76962" y="51054"/>
                  </a:lnTo>
                  <a:lnTo>
                    <a:pt x="123444" y="28956"/>
                  </a:lnTo>
                  <a:lnTo>
                    <a:pt x="155448" y="23622"/>
                  </a:lnTo>
                  <a:lnTo>
                    <a:pt x="173736" y="25908"/>
                  </a:lnTo>
                  <a:lnTo>
                    <a:pt x="224028" y="44196"/>
                  </a:lnTo>
                  <a:lnTo>
                    <a:pt x="260604" y="77724"/>
                  </a:lnTo>
                  <a:lnTo>
                    <a:pt x="282702" y="123444"/>
                  </a:lnTo>
                  <a:lnTo>
                    <a:pt x="287274" y="155448"/>
                  </a:lnTo>
                  <a:lnTo>
                    <a:pt x="287274" y="73380"/>
                  </a:lnTo>
                  <a:lnTo>
                    <a:pt x="279654" y="62484"/>
                  </a:lnTo>
                  <a:lnTo>
                    <a:pt x="278892" y="60198"/>
                  </a:lnTo>
                  <a:lnTo>
                    <a:pt x="265176" y="45720"/>
                  </a:lnTo>
                  <a:lnTo>
                    <a:pt x="251460" y="32766"/>
                  </a:lnTo>
                  <a:lnTo>
                    <a:pt x="249936" y="32004"/>
                  </a:lnTo>
                  <a:lnTo>
                    <a:pt x="233934" y="22098"/>
                  </a:lnTo>
                  <a:lnTo>
                    <a:pt x="233172" y="21336"/>
                  </a:lnTo>
                  <a:lnTo>
                    <a:pt x="217170" y="12954"/>
                  </a:lnTo>
                  <a:lnTo>
                    <a:pt x="197358" y="5334"/>
                  </a:lnTo>
                  <a:lnTo>
                    <a:pt x="195834" y="5334"/>
                  </a:lnTo>
                  <a:lnTo>
                    <a:pt x="177546" y="1524"/>
                  </a:lnTo>
                  <a:lnTo>
                    <a:pt x="154686" y="0"/>
                  </a:lnTo>
                  <a:lnTo>
                    <a:pt x="134874" y="1524"/>
                  </a:lnTo>
                  <a:lnTo>
                    <a:pt x="116586" y="5334"/>
                  </a:lnTo>
                  <a:lnTo>
                    <a:pt x="114300" y="5334"/>
                  </a:lnTo>
                  <a:lnTo>
                    <a:pt x="96012" y="12192"/>
                  </a:lnTo>
                  <a:lnTo>
                    <a:pt x="77724" y="21336"/>
                  </a:lnTo>
                  <a:lnTo>
                    <a:pt x="76962" y="22098"/>
                  </a:lnTo>
                  <a:lnTo>
                    <a:pt x="61722" y="32004"/>
                  </a:lnTo>
                  <a:lnTo>
                    <a:pt x="59436" y="32766"/>
                  </a:lnTo>
                  <a:lnTo>
                    <a:pt x="44958" y="46482"/>
                  </a:lnTo>
                  <a:lnTo>
                    <a:pt x="32766" y="60198"/>
                  </a:lnTo>
                  <a:lnTo>
                    <a:pt x="32004" y="62484"/>
                  </a:lnTo>
                  <a:lnTo>
                    <a:pt x="22098" y="77724"/>
                  </a:lnTo>
                  <a:lnTo>
                    <a:pt x="21336" y="78486"/>
                  </a:lnTo>
                  <a:lnTo>
                    <a:pt x="12192" y="96774"/>
                  </a:lnTo>
                  <a:lnTo>
                    <a:pt x="5334" y="114300"/>
                  </a:lnTo>
                  <a:lnTo>
                    <a:pt x="5334" y="116586"/>
                  </a:lnTo>
                  <a:lnTo>
                    <a:pt x="2286" y="135636"/>
                  </a:lnTo>
                  <a:lnTo>
                    <a:pt x="0" y="154686"/>
                  </a:lnTo>
                  <a:lnTo>
                    <a:pt x="0" y="156210"/>
                  </a:lnTo>
                  <a:lnTo>
                    <a:pt x="2286" y="177546"/>
                  </a:lnTo>
                  <a:lnTo>
                    <a:pt x="5334" y="195834"/>
                  </a:lnTo>
                  <a:lnTo>
                    <a:pt x="5334" y="197358"/>
                  </a:lnTo>
                  <a:lnTo>
                    <a:pt x="12954" y="217932"/>
                  </a:lnTo>
                  <a:lnTo>
                    <a:pt x="22098" y="235458"/>
                  </a:lnTo>
                  <a:lnTo>
                    <a:pt x="32004" y="250698"/>
                  </a:lnTo>
                  <a:lnTo>
                    <a:pt x="32766" y="252222"/>
                  </a:lnTo>
                  <a:lnTo>
                    <a:pt x="44958" y="265938"/>
                  </a:lnTo>
                  <a:lnTo>
                    <a:pt x="45720" y="267462"/>
                  </a:lnTo>
                  <a:lnTo>
                    <a:pt x="59436" y="278892"/>
                  </a:lnTo>
                  <a:lnTo>
                    <a:pt x="61722" y="279654"/>
                  </a:lnTo>
                  <a:lnTo>
                    <a:pt x="76962" y="290322"/>
                  </a:lnTo>
                  <a:lnTo>
                    <a:pt x="77724" y="291084"/>
                  </a:lnTo>
                  <a:lnTo>
                    <a:pt x="96012" y="300228"/>
                  </a:lnTo>
                  <a:lnTo>
                    <a:pt x="114300" y="306324"/>
                  </a:lnTo>
                  <a:lnTo>
                    <a:pt x="116586" y="306324"/>
                  </a:lnTo>
                  <a:lnTo>
                    <a:pt x="134874" y="310134"/>
                  </a:lnTo>
                  <a:lnTo>
                    <a:pt x="155448" y="310896"/>
                  </a:lnTo>
                  <a:lnTo>
                    <a:pt x="177546" y="310134"/>
                  </a:lnTo>
                  <a:lnTo>
                    <a:pt x="195834" y="306324"/>
                  </a:lnTo>
                  <a:lnTo>
                    <a:pt x="197358" y="306324"/>
                  </a:lnTo>
                  <a:lnTo>
                    <a:pt x="217170" y="299466"/>
                  </a:lnTo>
                  <a:lnTo>
                    <a:pt x="233172" y="291084"/>
                  </a:lnTo>
                  <a:lnTo>
                    <a:pt x="233934" y="290322"/>
                  </a:lnTo>
                  <a:lnTo>
                    <a:pt x="249936" y="279654"/>
                  </a:lnTo>
                  <a:lnTo>
                    <a:pt x="251460" y="278892"/>
                  </a:lnTo>
                  <a:lnTo>
                    <a:pt x="265176" y="267462"/>
                  </a:lnTo>
                  <a:lnTo>
                    <a:pt x="265938" y="265938"/>
                  </a:lnTo>
                  <a:lnTo>
                    <a:pt x="278892" y="252222"/>
                  </a:lnTo>
                  <a:lnTo>
                    <a:pt x="279654" y="250698"/>
                  </a:lnTo>
                  <a:lnTo>
                    <a:pt x="290322" y="235458"/>
                  </a:lnTo>
                  <a:lnTo>
                    <a:pt x="299466" y="217932"/>
                  </a:lnTo>
                  <a:lnTo>
                    <a:pt x="306324" y="197358"/>
                  </a:lnTo>
                  <a:lnTo>
                    <a:pt x="306324" y="195834"/>
                  </a:lnTo>
                  <a:lnTo>
                    <a:pt x="310134" y="177546"/>
                  </a:lnTo>
                  <a:lnTo>
                    <a:pt x="310896" y="155448"/>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1"/>
            <p:cNvSpPr/>
            <p:nvPr/>
          </p:nvSpPr>
          <p:spPr>
            <a:xfrm>
              <a:off x="3401059" y="3385972"/>
              <a:ext cx="113537" cy="113233"/>
            </a:xfrm>
            <a:prstGeom prst="rect">
              <a:avLst/>
            </a:prstGeom>
            <a:blipFill>
              <a:blip r:embed="rId6"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2"/>
            <p:cNvSpPr/>
            <p:nvPr/>
          </p:nvSpPr>
          <p:spPr>
            <a:xfrm>
              <a:off x="2719832" y="3609085"/>
              <a:ext cx="2080260" cy="25400"/>
            </a:xfrm>
            <a:custGeom>
              <a:avLst/>
              <a:gdLst/>
              <a:ahLst/>
              <a:cxnLst/>
              <a:rect l="l" t="t" r="r" b="b"/>
              <a:pathLst>
                <a:path w="2080260" h="25400">
                  <a:moveTo>
                    <a:pt x="2080260" y="25146"/>
                  </a:moveTo>
                  <a:lnTo>
                    <a:pt x="2080260" y="0"/>
                  </a:lnTo>
                  <a:lnTo>
                    <a:pt x="0" y="0"/>
                  </a:lnTo>
                  <a:lnTo>
                    <a:pt x="0" y="25146"/>
                  </a:lnTo>
                  <a:lnTo>
                    <a:pt x="2080260" y="25146"/>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3"/>
            <p:cNvSpPr/>
            <p:nvPr/>
          </p:nvSpPr>
          <p:spPr>
            <a:xfrm>
              <a:off x="2719832" y="4352035"/>
              <a:ext cx="2080260" cy="25400"/>
            </a:xfrm>
            <a:custGeom>
              <a:avLst/>
              <a:gdLst/>
              <a:ahLst/>
              <a:cxnLst/>
              <a:rect l="l" t="t" r="r" b="b"/>
              <a:pathLst>
                <a:path w="2080260" h="25400">
                  <a:moveTo>
                    <a:pt x="2080260" y="25146"/>
                  </a:moveTo>
                  <a:lnTo>
                    <a:pt x="2080260" y="0"/>
                  </a:lnTo>
                  <a:lnTo>
                    <a:pt x="0" y="0"/>
                  </a:lnTo>
                  <a:lnTo>
                    <a:pt x="0" y="25146"/>
                  </a:lnTo>
                  <a:lnTo>
                    <a:pt x="2080260" y="25146"/>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6"/>
            <p:cNvSpPr/>
            <p:nvPr/>
          </p:nvSpPr>
          <p:spPr>
            <a:xfrm>
              <a:off x="3451351" y="3634993"/>
              <a:ext cx="9525" cy="732790"/>
            </a:xfrm>
            <a:custGeom>
              <a:avLst/>
              <a:gdLst/>
              <a:ahLst/>
              <a:cxnLst/>
              <a:rect l="l" t="t" r="r" b="b"/>
              <a:pathLst>
                <a:path w="9525" h="732789">
                  <a:moveTo>
                    <a:pt x="9143" y="732281"/>
                  </a:moveTo>
                  <a:lnTo>
                    <a:pt x="9143" y="0"/>
                  </a:lnTo>
                  <a:lnTo>
                    <a:pt x="0" y="0"/>
                  </a:lnTo>
                  <a:lnTo>
                    <a:pt x="0" y="732281"/>
                  </a:lnTo>
                  <a:lnTo>
                    <a:pt x="9143" y="732281"/>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27"/>
            <p:cNvSpPr/>
            <p:nvPr/>
          </p:nvSpPr>
          <p:spPr>
            <a:xfrm>
              <a:off x="3982465" y="4225544"/>
              <a:ext cx="97155" cy="117475"/>
            </a:xfrm>
            <a:custGeom>
              <a:avLst/>
              <a:gdLst/>
              <a:ahLst/>
              <a:cxnLst/>
              <a:rect l="l" t="t" r="r" b="b"/>
              <a:pathLst>
                <a:path w="97154" h="117475">
                  <a:moveTo>
                    <a:pt x="96774" y="1523"/>
                  </a:moveTo>
                  <a:lnTo>
                    <a:pt x="89916" y="0"/>
                  </a:lnTo>
                  <a:lnTo>
                    <a:pt x="48006" y="105917"/>
                  </a:lnTo>
                  <a:lnTo>
                    <a:pt x="7620" y="0"/>
                  </a:lnTo>
                  <a:lnTo>
                    <a:pt x="0" y="1523"/>
                  </a:lnTo>
                  <a:lnTo>
                    <a:pt x="44958" y="117347"/>
                  </a:lnTo>
                  <a:lnTo>
                    <a:pt x="52578" y="117347"/>
                  </a:lnTo>
                  <a:lnTo>
                    <a:pt x="96774" y="1523"/>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28"/>
            <p:cNvSpPr/>
            <p:nvPr/>
          </p:nvSpPr>
          <p:spPr>
            <a:xfrm>
              <a:off x="4026661" y="3620515"/>
              <a:ext cx="9525" cy="91440"/>
            </a:xfrm>
            <a:custGeom>
              <a:avLst/>
              <a:gdLst/>
              <a:ahLst/>
              <a:cxnLst/>
              <a:rect l="l" t="t" r="r" b="b"/>
              <a:pathLst>
                <a:path w="9525" h="91439">
                  <a:moveTo>
                    <a:pt x="9144" y="91439"/>
                  </a:moveTo>
                  <a:lnTo>
                    <a:pt x="9144" y="0"/>
                  </a:lnTo>
                  <a:lnTo>
                    <a:pt x="0" y="0"/>
                  </a:lnTo>
                  <a:lnTo>
                    <a:pt x="0" y="91439"/>
                  </a:lnTo>
                  <a:lnTo>
                    <a:pt x="9144" y="91439"/>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29"/>
            <p:cNvSpPr/>
            <p:nvPr/>
          </p:nvSpPr>
          <p:spPr>
            <a:xfrm>
              <a:off x="4026661" y="3757676"/>
              <a:ext cx="9525" cy="91440"/>
            </a:xfrm>
            <a:custGeom>
              <a:avLst/>
              <a:gdLst/>
              <a:ahLst/>
              <a:cxnLst/>
              <a:rect l="l" t="t" r="r" b="b"/>
              <a:pathLst>
                <a:path w="9525" h="91439">
                  <a:moveTo>
                    <a:pt x="9144" y="91439"/>
                  </a:moveTo>
                  <a:lnTo>
                    <a:pt x="9144" y="0"/>
                  </a:lnTo>
                  <a:lnTo>
                    <a:pt x="0" y="0"/>
                  </a:lnTo>
                  <a:lnTo>
                    <a:pt x="0" y="91439"/>
                  </a:lnTo>
                  <a:lnTo>
                    <a:pt x="9144" y="91439"/>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0"/>
            <p:cNvSpPr/>
            <p:nvPr/>
          </p:nvSpPr>
          <p:spPr>
            <a:xfrm>
              <a:off x="4026661" y="3894835"/>
              <a:ext cx="9525" cy="92710"/>
            </a:xfrm>
            <a:custGeom>
              <a:avLst/>
              <a:gdLst/>
              <a:ahLst/>
              <a:cxnLst/>
              <a:rect l="l" t="t" r="r" b="b"/>
              <a:pathLst>
                <a:path w="9525" h="92710">
                  <a:moveTo>
                    <a:pt x="9144" y="92201"/>
                  </a:moveTo>
                  <a:lnTo>
                    <a:pt x="9144" y="0"/>
                  </a:lnTo>
                  <a:lnTo>
                    <a:pt x="0" y="0"/>
                  </a:lnTo>
                  <a:lnTo>
                    <a:pt x="0" y="92201"/>
                  </a:lnTo>
                  <a:lnTo>
                    <a:pt x="9144" y="92201"/>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1"/>
            <p:cNvSpPr/>
            <p:nvPr/>
          </p:nvSpPr>
          <p:spPr>
            <a:xfrm>
              <a:off x="4026661" y="4032758"/>
              <a:ext cx="9525" cy="91440"/>
            </a:xfrm>
            <a:custGeom>
              <a:avLst/>
              <a:gdLst/>
              <a:ahLst/>
              <a:cxnLst/>
              <a:rect l="l" t="t" r="r" b="b"/>
              <a:pathLst>
                <a:path w="9525" h="91439">
                  <a:moveTo>
                    <a:pt x="9144" y="91439"/>
                  </a:moveTo>
                  <a:lnTo>
                    <a:pt x="9144" y="0"/>
                  </a:lnTo>
                  <a:lnTo>
                    <a:pt x="0" y="0"/>
                  </a:lnTo>
                  <a:lnTo>
                    <a:pt x="0" y="91439"/>
                  </a:lnTo>
                  <a:lnTo>
                    <a:pt x="9144" y="91439"/>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2"/>
            <p:cNvSpPr/>
            <p:nvPr/>
          </p:nvSpPr>
          <p:spPr>
            <a:xfrm>
              <a:off x="4026661" y="4169917"/>
              <a:ext cx="9525" cy="91440"/>
            </a:xfrm>
            <a:custGeom>
              <a:avLst/>
              <a:gdLst/>
              <a:ahLst/>
              <a:cxnLst/>
              <a:rect l="l" t="t" r="r" b="b"/>
              <a:pathLst>
                <a:path w="9525" h="91439">
                  <a:moveTo>
                    <a:pt x="9144" y="91439"/>
                  </a:moveTo>
                  <a:lnTo>
                    <a:pt x="9144" y="0"/>
                  </a:lnTo>
                  <a:lnTo>
                    <a:pt x="0" y="0"/>
                  </a:lnTo>
                  <a:lnTo>
                    <a:pt x="0" y="91439"/>
                  </a:lnTo>
                  <a:lnTo>
                    <a:pt x="9144" y="91439"/>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3"/>
            <p:cNvSpPr/>
            <p:nvPr/>
          </p:nvSpPr>
          <p:spPr>
            <a:xfrm>
              <a:off x="2359660" y="3426205"/>
              <a:ext cx="154940" cy="208279"/>
            </a:xfrm>
            <a:custGeom>
              <a:avLst/>
              <a:gdLst/>
              <a:ahLst/>
              <a:cxnLst/>
              <a:rect l="l" t="t" r="r" b="b"/>
              <a:pathLst>
                <a:path w="154939" h="208279">
                  <a:moveTo>
                    <a:pt x="154940" y="184404"/>
                  </a:moveTo>
                  <a:lnTo>
                    <a:pt x="151130" y="184404"/>
                  </a:lnTo>
                  <a:lnTo>
                    <a:pt x="142240" y="184404"/>
                  </a:lnTo>
                  <a:lnTo>
                    <a:pt x="26670" y="184404"/>
                  </a:lnTo>
                  <a:lnTo>
                    <a:pt x="26670" y="112776"/>
                  </a:lnTo>
                  <a:lnTo>
                    <a:pt x="142240" y="112776"/>
                  </a:lnTo>
                  <a:lnTo>
                    <a:pt x="142240" y="88392"/>
                  </a:lnTo>
                  <a:lnTo>
                    <a:pt x="26670" y="88392"/>
                  </a:lnTo>
                  <a:lnTo>
                    <a:pt x="26670" y="24384"/>
                  </a:lnTo>
                  <a:lnTo>
                    <a:pt x="142240" y="24384"/>
                  </a:lnTo>
                  <a:lnTo>
                    <a:pt x="151130" y="24384"/>
                  </a:lnTo>
                  <a:lnTo>
                    <a:pt x="151130" y="0"/>
                  </a:lnTo>
                  <a:lnTo>
                    <a:pt x="142240" y="0"/>
                  </a:lnTo>
                  <a:lnTo>
                    <a:pt x="26670" y="0"/>
                  </a:lnTo>
                  <a:lnTo>
                    <a:pt x="0" y="0"/>
                  </a:lnTo>
                  <a:lnTo>
                    <a:pt x="0" y="208026"/>
                  </a:lnTo>
                  <a:lnTo>
                    <a:pt x="26670" y="208026"/>
                  </a:lnTo>
                  <a:lnTo>
                    <a:pt x="142240" y="208026"/>
                  </a:lnTo>
                  <a:lnTo>
                    <a:pt x="151130" y="208026"/>
                  </a:lnTo>
                  <a:lnTo>
                    <a:pt x="154940" y="208026"/>
                  </a:lnTo>
                  <a:lnTo>
                    <a:pt x="154940" y="184404"/>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4"/>
            <p:cNvSpPr/>
            <p:nvPr/>
          </p:nvSpPr>
          <p:spPr>
            <a:xfrm>
              <a:off x="2332990" y="4168394"/>
              <a:ext cx="154940" cy="208915"/>
            </a:xfrm>
            <a:custGeom>
              <a:avLst/>
              <a:gdLst/>
              <a:ahLst/>
              <a:cxnLst/>
              <a:rect l="l" t="t" r="r" b="b"/>
              <a:pathLst>
                <a:path w="154939" h="208914">
                  <a:moveTo>
                    <a:pt x="154940" y="185166"/>
                  </a:moveTo>
                  <a:lnTo>
                    <a:pt x="151130" y="185166"/>
                  </a:lnTo>
                  <a:lnTo>
                    <a:pt x="142240" y="185166"/>
                  </a:lnTo>
                  <a:lnTo>
                    <a:pt x="26670" y="185166"/>
                  </a:lnTo>
                  <a:lnTo>
                    <a:pt x="26670" y="113538"/>
                  </a:lnTo>
                  <a:lnTo>
                    <a:pt x="142240" y="113538"/>
                  </a:lnTo>
                  <a:lnTo>
                    <a:pt x="142240" y="89154"/>
                  </a:lnTo>
                  <a:lnTo>
                    <a:pt x="26670" y="89154"/>
                  </a:lnTo>
                  <a:lnTo>
                    <a:pt x="26670" y="25146"/>
                  </a:lnTo>
                  <a:lnTo>
                    <a:pt x="142240" y="25146"/>
                  </a:lnTo>
                  <a:lnTo>
                    <a:pt x="151130" y="25146"/>
                  </a:lnTo>
                  <a:lnTo>
                    <a:pt x="151130" y="0"/>
                  </a:lnTo>
                  <a:lnTo>
                    <a:pt x="142240" y="0"/>
                  </a:lnTo>
                  <a:lnTo>
                    <a:pt x="26670" y="0"/>
                  </a:lnTo>
                  <a:lnTo>
                    <a:pt x="0" y="0"/>
                  </a:lnTo>
                  <a:lnTo>
                    <a:pt x="0" y="208788"/>
                  </a:lnTo>
                  <a:lnTo>
                    <a:pt x="26670" y="208788"/>
                  </a:lnTo>
                  <a:lnTo>
                    <a:pt x="142240" y="208788"/>
                  </a:lnTo>
                  <a:lnTo>
                    <a:pt x="151130" y="208788"/>
                  </a:lnTo>
                  <a:lnTo>
                    <a:pt x="154940" y="208788"/>
                  </a:lnTo>
                  <a:lnTo>
                    <a:pt x="154940" y="185166"/>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5"/>
            <p:cNvSpPr/>
            <p:nvPr/>
          </p:nvSpPr>
          <p:spPr>
            <a:xfrm>
              <a:off x="3028950" y="3852925"/>
              <a:ext cx="156210" cy="208915"/>
            </a:xfrm>
            <a:custGeom>
              <a:avLst/>
              <a:gdLst/>
              <a:ahLst/>
              <a:cxnLst/>
              <a:rect l="l" t="t" r="r" b="b"/>
              <a:pathLst>
                <a:path w="156210" h="208914">
                  <a:moveTo>
                    <a:pt x="156210" y="185166"/>
                  </a:moveTo>
                  <a:lnTo>
                    <a:pt x="151130" y="185166"/>
                  </a:lnTo>
                  <a:lnTo>
                    <a:pt x="142240" y="185166"/>
                  </a:lnTo>
                  <a:lnTo>
                    <a:pt x="27940" y="185166"/>
                  </a:lnTo>
                  <a:lnTo>
                    <a:pt x="27940" y="113538"/>
                  </a:lnTo>
                  <a:lnTo>
                    <a:pt x="142240" y="113538"/>
                  </a:lnTo>
                  <a:lnTo>
                    <a:pt x="142240" y="89154"/>
                  </a:lnTo>
                  <a:lnTo>
                    <a:pt x="27940" y="89154"/>
                  </a:lnTo>
                  <a:lnTo>
                    <a:pt x="27940" y="25146"/>
                  </a:lnTo>
                  <a:lnTo>
                    <a:pt x="142240" y="25146"/>
                  </a:lnTo>
                  <a:lnTo>
                    <a:pt x="151130" y="25146"/>
                  </a:lnTo>
                  <a:lnTo>
                    <a:pt x="151130" y="0"/>
                  </a:lnTo>
                  <a:lnTo>
                    <a:pt x="142240" y="0"/>
                  </a:lnTo>
                  <a:lnTo>
                    <a:pt x="27940" y="0"/>
                  </a:lnTo>
                  <a:lnTo>
                    <a:pt x="0" y="0"/>
                  </a:lnTo>
                  <a:lnTo>
                    <a:pt x="0" y="208788"/>
                  </a:lnTo>
                  <a:lnTo>
                    <a:pt x="27940" y="208788"/>
                  </a:lnTo>
                  <a:lnTo>
                    <a:pt x="142240" y="208788"/>
                  </a:lnTo>
                  <a:lnTo>
                    <a:pt x="151130" y="208788"/>
                  </a:lnTo>
                  <a:lnTo>
                    <a:pt x="156210" y="208788"/>
                  </a:lnTo>
                  <a:lnTo>
                    <a:pt x="156210" y="185166"/>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6"/>
            <p:cNvSpPr/>
            <p:nvPr/>
          </p:nvSpPr>
          <p:spPr>
            <a:xfrm>
              <a:off x="2568194" y="3535934"/>
              <a:ext cx="131063" cy="157733"/>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7"/>
            <p:cNvSpPr/>
            <p:nvPr/>
          </p:nvSpPr>
          <p:spPr>
            <a:xfrm>
              <a:off x="2545333" y="4281170"/>
              <a:ext cx="139446" cy="15087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38"/>
            <p:cNvSpPr/>
            <p:nvPr/>
          </p:nvSpPr>
          <p:spPr>
            <a:xfrm>
              <a:off x="3248660" y="3947414"/>
              <a:ext cx="133350" cy="216408"/>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39"/>
            <p:cNvSpPr/>
            <p:nvPr/>
          </p:nvSpPr>
          <p:spPr>
            <a:xfrm>
              <a:off x="3322574" y="4490720"/>
              <a:ext cx="311150" cy="311150"/>
            </a:xfrm>
            <a:custGeom>
              <a:avLst/>
              <a:gdLst/>
              <a:ahLst/>
              <a:cxnLst/>
              <a:rect l="l" t="t" r="r" b="b"/>
              <a:pathLst>
                <a:path w="311150" h="311150">
                  <a:moveTo>
                    <a:pt x="233934" y="145542"/>
                  </a:moveTo>
                  <a:lnTo>
                    <a:pt x="168389" y="145542"/>
                  </a:lnTo>
                  <a:lnTo>
                    <a:pt x="168389" y="78486"/>
                  </a:lnTo>
                  <a:lnTo>
                    <a:pt x="142494" y="78486"/>
                  </a:lnTo>
                  <a:lnTo>
                    <a:pt x="142494" y="145542"/>
                  </a:lnTo>
                  <a:lnTo>
                    <a:pt x="76962" y="145542"/>
                  </a:lnTo>
                  <a:lnTo>
                    <a:pt x="76962" y="171450"/>
                  </a:lnTo>
                  <a:lnTo>
                    <a:pt x="142494" y="171450"/>
                  </a:lnTo>
                  <a:lnTo>
                    <a:pt x="142494" y="236220"/>
                  </a:lnTo>
                  <a:lnTo>
                    <a:pt x="168389" y="236220"/>
                  </a:lnTo>
                  <a:lnTo>
                    <a:pt x="168389" y="171450"/>
                  </a:lnTo>
                  <a:lnTo>
                    <a:pt x="233934" y="171450"/>
                  </a:lnTo>
                  <a:lnTo>
                    <a:pt x="233934" y="145542"/>
                  </a:lnTo>
                  <a:close/>
                </a:path>
                <a:path w="311150" h="311150">
                  <a:moveTo>
                    <a:pt x="310896" y="155448"/>
                  </a:moveTo>
                  <a:lnTo>
                    <a:pt x="310134" y="134874"/>
                  </a:lnTo>
                  <a:lnTo>
                    <a:pt x="306324" y="116586"/>
                  </a:lnTo>
                  <a:lnTo>
                    <a:pt x="306324" y="114300"/>
                  </a:lnTo>
                  <a:lnTo>
                    <a:pt x="300228" y="96774"/>
                  </a:lnTo>
                  <a:lnTo>
                    <a:pt x="291084" y="78486"/>
                  </a:lnTo>
                  <a:lnTo>
                    <a:pt x="290322" y="77724"/>
                  </a:lnTo>
                  <a:lnTo>
                    <a:pt x="287274" y="73380"/>
                  </a:lnTo>
                  <a:lnTo>
                    <a:pt x="287274" y="155448"/>
                  </a:lnTo>
                  <a:lnTo>
                    <a:pt x="286512" y="173736"/>
                  </a:lnTo>
                  <a:lnTo>
                    <a:pt x="268224" y="224790"/>
                  </a:lnTo>
                  <a:lnTo>
                    <a:pt x="233934" y="261366"/>
                  </a:lnTo>
                  <a:lnTo>
                    <a:pt x="188214" y="282702"/>
                  </a:lnTo>
                  <a:lnTo>
                    <a:pt x="155448" y="287274"/>
                  </a:lnTo>
                  <a:lnTo>
                    <a:pt x="137922" y="286512"/>
                  </a:lnTo>
                  <a:lnTo>
                    <a:pt x="86868" y="268224"/>
                  </a:lnTo>
                  <a:lnTo>
                    <a:pt x="50292" y="235458"/>
                  </a:lnTo>
                  <a:lnTo>
                    <a:pt x="29718" y="188214"/>
                  </a:lnTo>
                  <a:lnTo>
                    <a:pt x="23622" y="156210"/>
                  </a:lnTo>
                  <a:lnTo>
                    <a:pt x="25908" y="137922"/>
                  </a:lnTo>
                  <a:lnTo>
                    <a:pt x="44196" y="87630"/>
                  </a:lnTo>
                  <a:lnTo>
                    <a:pt x="76962" y="51054"/>
                  </a:lnTo>
                  <a:lnTo>
                    <a:pt x="123444" y="28956"/>
                  </a:lnTo>
                  <a:lnTo>
                    <a:pt x="155448" y="23622"/>
                  </a:lnTo>
                  <a:lnTo>
                    <a:pt x="173736" y="25908"/>
                  </a:lnTo>
                  <a:lnTo>
                    <a:pt x="224028" y="44196"/>
                  </a:lnTo>
                  <a:lnTo>
                    <a:pt x="260604" y="77724"/>
                  </a:lnTo>
                  <a:lnTo>
                    <a:pt x="282702" y="123444"/>
                  </a:lnTo>
                  <a:lnTo>
                    <a:pt x="287274" y="155448"/>
                  </a:lnTo>
                  <a:lnTo>
                    <a:pt x="287274" y="73380"/>
                  </a:lnTo>
                  <a:lnTo>
                    <a:pt x="279654" y="62484"/>
                  </a:lnTo>
                  <a:lnTo>
                    <a:pt x="278892" y="60198"/>
                  </a:lnTo>
                  <a:lnTo>
                    <a:pt x="265176" y="45720"/>
                  </a:lnTo>
                  <a:lnTo>
                    <a:pt x="251460" y="32766"/>
                  </a:lnTo>
                  <a:lnTo>
                    <a:pt x="249936" y="32004"/>
                  </a:lnTo>
                  <a:lnTo>
                    <a:pt x="233934" y="22098"/>
                  </a:lnTo>
                  <a:lnTo>
                    <a:pt x="233172" y="21336"/>
                  </a:lnTo>
                  <a:lnTo>
                    <a:pt x="217170" y="12954"/>
                  </a:lnTo>
                  <a:lnTo>
                    <a:pt x="197358" y="5334"/>
                  </a:lnTo>
                  <a:lnTo>
                    <a:pt x="195834" y="5334"/>
                  </a:lnTo>
                  <a:lnTo>
                    <a:pt x="177546" y="1524"/>
                  </a:lnTo>
                  <a:lnTo>
                    <a:pt x="154686" y="0"/>
                  </a:lnTo>
                  <a:lnTo>
                    <a:pt x="134874" y="1524"/>
                  </a:lnTo>
                  <a:lnTo>
                    <a:pt x="116586" y="5334"/>
                  </a:lnTo>
                  <a:lnTo>
                    <a:pt x="114300" y="5334"/>
                  </a:lnTo>
                  <a:lnTo>
                    <a:pt x="96012" y="12192"/>
                  </a:lnTo>
                  <a:lnTo>
                    <a:pt x="77724" y="21336"/>
                  </a:lnTo>
                  <a:lnTo>
                    <a:pt x="76962" y="22098"/>
                  </a:lnTo>
                  <a:lnTo>
                    <a:pt x="61722" y="32004"/>
                  </a:lnTo>
                  <a:lnTo>
                    <a:pt x="59436" y="32766"/>
                  </a:lnTo>
                  <a:lnTo>
                    <a:pt x="44958" y="46482"/>
                  </a:lnTo>
                  <a:lnTo>
                    <a:pt x="32766" y="60198"/>
                  </a:lnTo>
                  <a:lnTo>
                    <a:pt x="32004" y="62484"/>
                  </a:lnTo>
                  <a:lnTo>
                    <a:pt x="22098" y="77724"/>
                  </a:lnTo>
                  <a:lnTo>
                    <a:pt x="21336" y="78486"/>
                  </a:lnTo>
                  <a:lnTo>
                    <a:pt x="12192" y="96774"/>
                  </a:lnTo>
                  <a:lnTo>
                    <a:pt x="5334" y="114300"/>
                  </a:lnTo>
                  <a:lnTo>
                    <a:pt x="5334" y="116586"/>
                  </a:lnTo>
                  <a:lnTo>
                    <a:pt x="2286" y="135636"/>
                  </a:lnTo>
                  <a:lnTo>
                    <a:pt x="0" y="154686"/>
                  </a:lnTo>
                  <a:lnTo>
                    <a:pt x="0" y="156210"/>
                  </a:lnTo>
                  <a:lnTo>
                    <a:pt x="2286" y="177546"/>
                  </a:lnTo>
                  <a:lnTo>
                    <a:pt x="5334" y="195834"/>
                  </a:lnTo>
                  <a:lnTo>
                    <a:pt x="5334" y="197358"/>
                  </a:lnTo>
                  <a:lnTo>
                    <a:pt x="12954" y="217932"/>
                  </a:lnTo>
                  <a:lnTo>
                    <a:pt x="22098" y="235458"/>
                  </a:lnTo>
                  <a:lnTo>
                    <a:pt x="32004" y="250698"/>
                  </a:lnTo>
                  <a:lnTo>
                    <a:pt x="32766" y="252222"/>
                  </a:lnTo>
                  <a:lnTo>
                    <a:pt x="44958" y="265938"/>
                  </a:lnTo>
                  <a:lnTo>
                    <a:pt x="45720" y="267462"/>
                  </a:lnTo>
                  <a:lnTo>
                    <a:pt x="59436" y="278892"/>
                  </a:lnTo>
                  <a:lnTo>
                    <a:pt x="61722" y="279654"/>
                  </a:lnTo>
                  <a:lnTo>
                    <a:pt x="76962" y="290322"/>
                  </a:lnTo>
                  <a:lnTo>
                    <a:pt x="77724" y="291084"/>
                  </a:lnTo>
                  <a:lnTo>
                    <a:pt x="96012" y="300228"/>
                  </a:lnTo>
                  <a:lnTo>
                    <a:pt x="114300" y="306324"/>
                  </a:lnTo>
                  <a:lnTo>
                    <a:pt x="116586" y="306324"/>
                  </a:lnTo>
                  <a:lnTo>
                    <a:pt x="134874" y="310134"/>
                  </a:lnTo>
                  <a:lnTo>
                    <a:pt x="155448" y="310896"/>
                  </a:lnTo>
                  <a:lnTo>
                    <a:pt x="177546" y="310134"/>
                  </a:lnTo>
                  <a:lnTo>
                    <a:pt x="195834" y="306324"/>
                  </a:lnTo>
                  <a:lnTo>
                    <a:pt x="197358" y="306324"/>
                  </a:lnTo>
                  <a:lnTo>
                    <a:pt x="217170" y="299466"/>
                  </a:lnTo>
                  <a:lnTo>
                    <a:pt x="233172" y="291084"/>
                  </a:lnTo>
                  <a:lnTo>
                    <a:pt x="233934" y="290322"/>
                  </a:lnTo>
                  <a:lnTo>
                    <a:pt x="249936" y="279654"/>
                  </a:lnTo>
                  <a:lnTo>
                    <a:pt x="251460" y="278892"/>
                  </a:lnTo>
                  <a:lnTo>
                    <a:pt x="265176" y="267462"/>
                  </a:lnTo>
                  <a:lnTo>
                    <a:pt x="265938" y="265938"/>
                  </a:lnTo>
                  <a:lnTo>
                    <a:pt x="278892" y="252222"/>
                  </a:lnTo>
                  <a:lnTo>
                    <a:pt x="279654" y="250698"/>
                  </a:lnTo>
                  <a:lnTo>
                    <a:pt x="290322" y="235458"/>
                  </a:lnTo>
                  <a:lnTo>
                    <a:pt x="299466" y="217932"/>
                  </a:lnTo>
                  <a:lnTo>
                    <a:pt x="306324" y="197358"/>
                  </a:lnTo>
                  <a:lnTo>
                    <a:pt x="306324" y="195834"/>
                  </a:lnTo>
                  <a:lnTo>
                    <a:pt x="310134" y="177546"/>
                  </a:lnTo>
                  <a:lnTo>
                    <a:pt x="310896" y="155448"/>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0"/>
            <p:cNvSpPr/>
            <p:nvPr/>
          </p:nvSpPr>
          <p:spPr>
            <a:xfrm>
              <a:off x="3401059" y="3385972"/>
              <a:ext cx="113537" cy="113233"/>
            </a:xfrm>
            <a:prstGeom prst="rect">
              <a:avLst/>
            </a:prstGeom>
            <a:blipFill>
              <a:blip r:embed="rId6"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1"/>
            <p:cNvSpPr txBox="1"/>
            <p:nvPr/>
          </p:nvSpPr>
          <p:spPr>
            <a:xfrm>
              <a:off x="3707369" y="4144518"/>
              <a:ext cx="3661758" cy="623248"/>
            </a:xfrm>
            <a:prstGeom prst="rect">
              <a:avLst/>
            </a:prstGeom>
          </p:spPr>
          <p:txBody>
            <a:bodyPr vert="horz" wrap="square" lIns="0" tIns="43180" rIns="0" bIns="0" rtlCol="0">
              <a:spAutoFit/>
            </a:bodyPr>
            <a:lstStyle/>
            <a:p>
              <a:pPr marL="1301750">
                <a:lnSpc>
                  <a:spcPct val="100000"/>
                </a:lnSpc>
                <a:spcBef>
                  <a:spcPts val="340"/>
                </a:spcBef>
              </a:pPr>
              <a:r>
                <a:rPr sz="1800" dirty="0">
                  <a:solidFill>
                    <a:srgbClr val="A50021"/>
                  </a:solidFill>
                  <a:latin typeface="Arial" panose="020B0604020202020204" pitchFamily="34" charset="0"/>
                  <a:cs typeface="Arial" panose="020B0604020202020204" pitchFamily="34" charset="0"/>
                </a:rPr>
                <a:t>Valence energy</a:t>
              </a:r>
              <a:r>
                <a:rPr sz="1800" spc="-90" dirty="0">
                  <a:solidFill>
                    <a:srgbClr val="A50021"/>
                  </a:solidFill>
                  <a:latin typeface="Arial" panose="020B0604020202020204" pitchFamily="34" charset="0"/>
                  <a:cs typeface="Arial" panose="020B0604020202020204" pitchFamily="34" charset="0"/>
                </a:rPr>
                <a:t> </a:t>
              </a:r>
              <a:r>
                <a:rPr sz="1800" dirty="0">
                  <a:solidFill>
                    <a:srgbClr val="A50021"/>
                  </a:solidFill>
                  <a:latin typeface="Arial" panose="020B0604020202020204" pitchFamily="34" charset="0"/>
                  <a:cs typeface="Arial" panose="020B0604020202020204" pitchFamily="34" charset="0"/>
                </a:rPr>
                <a:t>band</a:t>
              </a:r>
              <a:endParaRPr sz="1800" dirty="0">
                <a:latin typeface="Arial" panose="020B0604020202020204" pitchFamily="34" charset="0"/>
                <a:cs typeface="Arial" panose="020B0604020202020204" pitchFamily="34" charset="0"/>
              </a:endParaRPr>
            </a:p>
            <a:p>
              <a:pPr marL="12700">
                <a:lnSpc>
                  <a:spcPct val="100000"/>
                </a:lnSpc>
                <a:spcBef>
                  <a:spcPts val="240"/>
                </a:spcBef>
              </a:pPr>
              <a:r>
                <a:rPr sz="1800" spc="-10" dirty="0">
                  <a:solidFill>
                    <a:srgbClr val="A50021"/>
                  </a:solidFill>
                  <a:latin typeface="Arial" panose="020B0604020202020204" pitchFamily="34" charset="0"/>
                  <a:cs typeface="Arial" panose="020B0604020202020204" pitchFamily="34" charset="0"/>
                </a:rPr>
                <a:t>holes</a:t>
              </a:r>
              <a:endParaRPr sz="1800" dirty="0">
                <a:latin typeface="Arial" panose="020B0604020202020204" pitchFamily="34" charset="0"/>
                <a:cs typeface="Arial" panose="020B0604020202020204" pitchFamily="34" charset="0"/>
              </a:endParaRPr>
            </a:p>
          </p:txBody>
        </p:sp>
        <p:sp>
          <p:nvSpPr>
            <p:cNvPr id="44" name="object 42"/>
            <p:cNvSpPr txBox="1"/>
            <p:nvPr/>
          </p:nvSpPr>
          <p:spPr>
            <a:xfrm>
              <a:off x="3542800" y="3408035"/>
              <a:ext cx="4557116" cy="289823"/>
            </a:xfrm>
            <a:prstGeom prst="rect">
              <a:avLst/>
            </a:prstGeom>
          </p:spPr>
          <p:txBody>
            <a:bodyPr vert="horz" wrap="square" lIns="0" tIns="12700" rIns="0" bIns="0" rtlCol="0">
              <a:spAutoFit/>
            </a:bodyPr>
            <a:lstStyle/>
            <a:p>
              <a:pPr marL="38100">
                <a:lnSpc>
                  <a:spcPct val="100000"/>
                </a:lnSpc>
                <a:spcBef>
                  <a:spcPts val="100"/>
                </a:spcBef>
                <a:tabLst>
                  <a:tab pos="1409065" algn="l"/>
                </a:tabLst>
              </a:pPr>
              <a:r>
                <a:rPr sz="2700" baseline="37037" dirty="0">
                  <a:solidFill>
                    <a:srgbClr val="A50021"/>
                  </a:solidFill>
                  <a:latin typeface="Arial" panose="020B0604020202020204" pitchFamily="34" charset="0"/>
                  <a:cs typeface="Arial" panose="020B0604020202020204" pitchFamily="34" charset="0"/>
                </a:rPr>
                <a:t>free electrons	</a:t>
              </a:r>
              <a:r>
                <a:rPr sz="1800" dirty="0">
                  <a:solidFill>
                    <a:srgbClr val="A50021"/>
                  </a:solidFill>
                  <a:latin typeface="Arial" panose="020B0604020202020204" pitchFamily="34" charset="0"/>
                  <a:cs typeface="Arial" panose="020B0604020202020204" pitchFamily="34" charset="0"/>
                </a:rPr>
                <a:t>Conductance energy</a:t>
              </a:r>
              <a:r>
                <a:rPr sz="1800" spc="-75" dirty="0">
                  <a:solidFill>
                    <a:srgbClr val="A50021"/>
                  </a:solidFill>
                  <a:latin typeface="Arial" panose="020B0604020202020204" pitchFamily="34" charset="0"/>
                  <a:cs typeface="Arial" panose="020B0604020202020204" pitchFamily="34" charset="0"/>
                </a:rPr>
                <a:t> </a:t>
              </a:r>
              <a:r>
                <a:rPr sz="1800" dirty="0">
                  <a:solidFill>
                    <a:srgbClr val="A50021"/>
                  </a:solidFill>
                  <a:latin typeface="Arial" panose="020B0604020202020204" pitchFamily="34" charset="0"/>
                  <a:cs typeface="Arial" panose="020B0604020202020204" pitchFamily="34" charset="0"/>
                </a:rPr>
                <a:t>band</a:t>
              </a:r>
              <a:endParaRPr sz="1800" dirty="0">
                <a:latin typeface="Arial" panose="020B0604020202020204" pitchFamily="34" charset="0"/>
                <a:cs typeface="Arial" panose="020B0604020202020204" pitchFamily="34" charset="0"/>
              </a:endParaRPr>
            </a:p>
          </p:txBody>
        </p:sp>
        <p:sp>
          <p:nvSpPr>
            <p:cNvPr id="46" name="object 44"/>
            <p:cNvSpPr txBox="1"/>
            <p:nvPr/>
          </p:nvSpPr>
          <p:spPr>
            <a:xfrm>
              <a:off x="1286002" y="5803900"/>
              <a:ext cx="3067685"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A50021"/>
                  </a:solidFill>
                  <a:latin typeface="Arial" panose="020B0604020202020204" pitchFamily="34" charset="0"/>
                  <a:cs typeface="Arial" panose="020B0604020202020204" pitchFamily="34" charset="0"/>
                </a:rPr>
                <a:t>Bandgap (or “forbidden</a:t>
              </a:r>
              <a:r>
                <a:rPr sz="1800" spc="-95" dirty="0">
                  <a:solidFill>
                    <a:srgbClr val="A50021"/>
                  </a:solidFill>
                  <a:latin typeface="Arial" panose="020B0604020202020204" pitchFamily="34" charset="0"/>
                  <a:cs typeface="Arial" panose="020B0604020202020204" pitchFamily="34" charset="0"/>
                </a:rPr>
                <a:t> </a:t>
              </a:r>
              <a:r>
                <a:rPr sz="1800" dirty="0">
                  <a:solidFill>
                    <a:srgbClr val="A50021"/>
                  </a:solidFill>
                  <a:latin typeface="Arial" panose="020B0604020202020204" pitchFamily="34" charset="0"/>
                  <a:cs typeface="Arial" panose="020B0604020202020204" pitchFamily="34" charset="0"/>
                </a:rPr>
                <a:t>energy”)</a:t>
              </a:r>
              <a:endParaRPr sz="1800">
                <a:latin typeface="Arial" panose="020B0604020202020204" pitchFamily="34" charset="0"/>
                <a:cs typeface="Arial" panose="020B0604020202020204" pitchFamily="34" charset="0"/>
              </a:endParaRPr>
            </a:p>
          </p:txBody>
        </p:sp>
        <p:sp>
          <p:nvSpPr>
            <p:cNvPr id="47" name="object 45"/>
            <p:cNvSpPr/>
            <p:nvPr/>
          </p:nvSpPr>
          <p:spPr>
            <a:xfrm>
              <a:off x="2268728" y="3644900"/>
              <a:ext cx="919480" cy="2138680"/>
            </a:xfrm>
            <a:custGeom>
              <a:avLst/>
              <a:gdLst/>
              <a:ahLst/>
              <a:cxnLst/>
              <a:rect l="l" t="t" r="r" b="b"/>
              <a:pathLst>
                <a:path w="919480" h="2138679">
                  <a:moveTo>
                    <a:pt x="728472" y="76200"/>
                  </a:moveTo>
                  <a:lnTo>
                    <a:pt x="690372" y="0"/>
                  </a:lnTo>
                  <a:lnTo>
                    <a:pt x="652272" y="76200"/>
                  </a:lnTo>
                  <a:lnTo>
                    <a:pt x="685800" y="76200"/>
                  </a:lnTo>
                  <a:lnTo>
                    <a:pt x="685800" y="609600"/>
                  </a:lnTo>
                  <a:lnTo>
                    <a:pt x="652272" y="609600"/>
                  </a:lnTo>
                  <a:lnTo>
                    <a:pt x="685800" y="676656"/>
                  </a:lnTo>
                  <a:lnTo>
                    <a:pt x="690372" y="685800"/>
                  </a:lnTo>
                  <a:lnTo>
                    <a:pt x="694944" y="676656"/>
                  </a:lnTo>
                  <a:lnTo>
                    <a:pt x="728472" y="609600"/>
                  </a:lnTo>
                  <a:lnTo>
                    <a:pt x="694944" y="609600"/>
                  </a:lnTo>
                  <a:lnTo>
                    <a:pt x="694944" y="76200"/>
                  </a:lnTo>
                  <a:lnTo>
                    <a:pt x="728472" y="76200"/>
                  </a:lnTo>
                  <a:close/>
                </a:path>
                <a:path w="919480" h="2138679">
                  <a:moveTo>
                    <a:pt x="918972" y="533400"/>
                  </a:moveTo>
                  <a:lnTo>
                    <a:pt x="848106" y="580644"/>
                  </a:lnTo>
                  <a:lnTo>
                    <a:pt x="876782" y="597141"/>
                  </a:lnTo>
                  <a:lnTo>
                    <a:pt x="762" y="2131314"/>
                  </a:lnTo>
                  <a:lnTo>
                    <a:pt x="0" y="2135124"/>
                  </a:lnTo>
                  <a:lnTo>
                    <a:pt x="2286" y="2137410"/>
                  </a:lnTo>
                  <a:lnTo>
                    <a:pt x="6096" y="2138172"/>
                  </a:lnTo>
                  <a:lnTo>
                    <a:pt x="8382" y="2135886"/>
                  </a:lnTo>
                  <a:lnTo>
                    <a:pt x="885050" y="601891"/>
                  </a:lnTo>
                  <a:lnTo>
                    <a:pt x="892302" y="606044"/>
                  </a:lnTo>
                  <a:lnTo>
                    <a:pt x="914400" y="618744"/>
                  </a:lnTo>
                  <a:lnTo>
                    <a:pt x="918972" y="53340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grpSp>
          <p:nvGrpSpPr>
            <p:cNvPr id="48" name="object 46"/>
            <p:cNvGrpSpPr/>
            <p:nvPr/>
          </p:nvGrpSpPr>
          <p:grpSpPr>
            <a:xfrm>
              <a:off x="6076441" y="749300"/>
              <a:ext cx="2621280" cy="2669540"/>
              <a:chOff x="6076441" y="749300"/>
              <a:chExt cx="2621280" cy="2669540"/>
            </a:xfrm>
          </p:grpSpPr>
          <p:sp>
            <p:nvSpPr>
              <p:cNvPr id="49" name="object 47"/>
              <p:cNvSpPr/>
              <p:nvPr/>
            </p:nvSpPr>
            <p:spPr>
              <a:xfrm>
                <a:off x="6235699" y="749300"/>
                <a:ext cx="2462022" cy="2514600"/>
              </a:xfrm>
              <a:prstGeom prst="rect">
                <a:avLst/>
              </a:prstGeom>
              <a:blipFill>
                <a:blip r:embed="rId7"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0" name="object 48"/>
              <p:cNvSpPr/>
              <p:nvPr/>
            </p:nvSpPr>
            <p:spPr>
              <a:xfrm>
                <a:off x="6704329" y="1182116"/>
                <a:ext cx="1571625" cy="1518920"/>
              </a:xfrm>
              <a:custGeom>
                <a:avLst/>
                <a:gdLst/>
                <a:ahLst/>
                <a:cxnLst/>
                <a:rect l="l" t="t" r="r" b="b"/>
                <a:pathLst>
                  <a:path w="1571625" h="1518920">
                    <a:moveTo>
                      <a:pt x="130301" y="0"/>
                    </a:moveTo>
                    <a:lnTo>
                      <a:pt x="123444" y="0"/>
                    </a:lnTo>
                    <a:lnTo>
                      <a:pt x="117348" y="1523"/>
                    </a:lnTo>
                    <a:lnTo>
                      <a:pt x="109727" y="2285"/>
                    </a:lnTo>
                    <a:lnTo>
                      <a:pt x="103631" y="3047"/>
                    </a:lnTo>
                    <a:lnTo>
                      <a:pt x="96774" y="5333"/>
                    </a:lnTo>
                    <a:lnTo>
                      <a:pt x="90677" y="6095"/>
                    </a:lnTo>
                    <a:lnTo>
                      <a:pt x="85344" y="9906"/>
                    </a:lnTo>
                    <a:lnTo>
                      <a:pt x="79248" y="11429"/>
                    </a:lnTo>
                    <a:lnTo>
                      <a:pt x="73151" y="14477"/>
                    </a:lnTo>
                    <a:lnTo>
                      <a:pt x="62484" y="22097"/>
                    </a:lnTo>
                    <a:lnTo>
                      <a:pt x="57150" y="26669"/>
                    </a:lnTo>
                    <a:lnTo>
                      <a:pt x="51816" y="30479"/>
                    </a:lnTo>
                    <a:lnTo>
                      <a:pt x="46481" y="35051"/>
                    </a:lnTo>
                    <a:lnTo>
                      <a:pt x="41910" y="38861"/>
                    </a:lnTo>
                    <a:lnTo>
                      <a:pt x="37338" y="44195"/>
                    </a:lnTo>
                    <a:lnTo>
                      <a:pt x="15240" y="78485"/>
                    </a:lnTo>
                    <a:lnTo>
                      <a:pt x="3048" y="113537"/>
                    </a:lnTo>
                    <a:lnTo>
                      <a:pt x="1524" y="120395"/>
                    </a:lnTo>
                    <a:lnTo>
                      <a:pt x="0" y="135635"/>
                    </a:lnTo>
                    <a:lnTo>
                      <a:pt x="0" y="165353"/>
                    </a:lnTo>
                    <a:lnTo>
                      <a:pt x="9144" y="209550"/>
                    </a:lnTo>
                    <a:lnTo>
                      <a:pt x="12192" y="215645"/>
                    </a:lnTo>
                    <a:lnTo>
                      <a:pt x="15240" y="222503"/>
                    </a:lnTo>
                    <a:lnTo>
                      <a:pt x="37338" y="256794"/>
                    </a:lnTo>
                    <a:lnTo>
                      <a:pt x="51816" y="271271"/>
                    </a:lnTo>
                    <a:lnTo>
                      <a:pt x="57150" y="275844"/>
                    </a:lnTo>
                    <a:lnTo>
                      <a:pt x="62484" y="279653"/>
                    </a:lnTo>
                    <a:lnTo>
                      <a:pt x="73151" y="285750"/>
                    </a:lnTo>
                    <a:lnTo>
                      <a:pt x="79248" y="289559"/>
                    </a:lnTo>
                    <a:lnTo>
                      <a:pt x="85344" y="292607"/>
                    </a:lnTo>
                    <a:lnTo>
                      <a:pt x="90677" y="294131"/>
                    </a:lnTo>
                    <a:lnTo>
                      <a:pt x="96774" y="296417"/>
                    </a:lnTo>
                    <a:lnTo>
                      <a:pt x="103631" y="298703"/>
                    </a:lnTo>
                    <a:lnTo>
                      <a:pt x="109727" y="299465"/>
                    </a:lnTo>
                    <a:lnTo>
                      <a:pt x="117348" y="300989"/>
                    </a:lnTo>
                    <a:lnTo>
                      <a:pt x="123444" y="300989"/>
                    </a:lnTo>
                    <a:lnTo>
                      <a:pt x="130301" y="301751"/>
                    </a:lnTo>
                    <a:lnTo>
                      <a:pt x="137160" y="300989"/>
                    </a:lnTo>
                    <a:lnTo>
                      <a:pt x="143255" y="300989"/>
                    </a:lnTo>
                    <a:lnTo>
                      <a:pt x="150875" y="299465"/>
                    </a:lnTo>
                    <a:lnTo>
                      <a:pt x="156972" y="298703"/>
                    </a:lnTo>
                    <a:lnTo>
                      <a:pt x="169164" y="294131"/>
                    </a:lnTo>
                    <a:lnTo>
                      <a:pt x="176022" y="292607"/>
                    </a:lnTo>
                    <a:lnTo>
                      <a:pt x="180594" y="289559"/>
                    </a:lnTo>
                    <a:lnTo>
                      <a:pt x="208025" y="271271"/>
                    </a:lnTo>
                    <a:lnTo>
                      <a:pt x="213360" y="267461"/>
                    </a:lnTo>
                    <a:lnTo>
                      <a:pt x="218694" y="262127"/>
                    </a:lnTo>
                    <a:lnTo>
                      <a:pt x="222503" y="256794"/>
                    </a:lnTo>
                    <a:lnTo>
                      <a:pt x="230886" y="246125"/>
                    </a:lnTo>
                    <a:lnTo>
                      <a:pt x="238505" y="234695"/>
                    </a:lnTo>
                    <a:lnTo>
                      <a:pt x="244601" y="222503"/>
                    </a:lnTo>
                    <a:lnTo>
                      <a:pt x="247650" y="215645"/>
                    </a:lnTo>
                    <a:lnTo>
                      <a:pt x="251460" y="209550"/>
                    </a:lnTo>
                    <a:lnTo>
                      <a:pt x="252984" y="202691"/>
                    </a:lnTo>
                    <a:lnTo>
                      <a:pt x="257555" y="188975"/>
                    </a:lnTo>
                    <a:lnTo>
                      <a:pt x="258318" y="181356"/>
                    </a:lnTo>
                    <a:lnTo>
                      <a:pt x="259842" y="173735"/>
                    </a:lnTo>
                    <a:lnTo>
                      <a:pt x="260603" y="165353"/>
                    </a:lnTo>
                    <a:lnTo>
                      <a:pt x="260603" y="158495"/>
                    </a:lnTo>
                    <a:lnTo>
                      <a:pt x="261366" y="150875"/>
                    </a:lnTo>
                    <a:lnTo>
                      <a:pt x="260603" y="142494"/>
                    </a:lnTo>
                    <a:lnTo>
                      <a:pt x="260603" y="135635"/>
                    </a:lnTo>
                    <a:lnTo>
                      <a:pt x="259842" y="128015"/>
                    </a:lnTo>
                    <a:lnTo>
                      <a:pt x="258318" y="120395"/>
                    </a:lnTo>
                    <a:lnTo>
                      <a:pt x="257555" y="113537"/>
                    </a:lnTo>
                    <a:lnTo>
                      <a:pt x="252984" y="98297"/>
                    </a:lnTo>
                    <a:lnTo>
                      <a:pt x="251460" y="92201"/>
                    </a:lnTo>
                    <a:lnTo>
                      <a:pt x="247650" y="85343"/>
                    </a:lnTo>
                    <a:lnTo>
                      <a:pt x="244601" y="78485"/>
                    </a:lnTo>
                    <a:lnTo>
                      <a:pt x="238505" y="66293"/>
                    </a:lnTo>
                    <a:lnTo>
                      <a:pt x="230886" y="54863"/>
                    </a:lnTo>
                    <a:lnTo>
                      <a:pt x="222503" y="44195"/>
                    </a:lnTo>
                    <a:lnTo>
                      <a:pt x="218694" y="38861"/>
                    </a:lnTo>
                    <a:lnTo>
                      <a:pt x="213360" y="35051"/>
                    </a:lnTo>
                    <a:lnTo>
                      <a:pt x="208025" y="30479"/>
                    </a:lnTo>
                    <a:lnTo>
                      <a:pt x="202692" y="26669"/>
                    </a:lnTo>
                    <a:lnTo>
                      <a:pt x="176022" y="9906"/>
                    </a:lnTo>
                    <a:lnTo>
                      <a:pt x="169164" y="6095"/>
                    </a:lnTo>
                    <a:lnTo>
                      <a:pt x="163068" y="5333"/>
                    </a:lnTo>
                    <a:lnTo>
                      <a:pt x="156972" y="3047"/>
                    </a:lnTo>
                    <a:lnTo>
                      <a:pt x="150875" y="2285"/>
                    </a:lnTo>
                    <a:lnTo>
                      <a:pt x="143255" y="1523"/>
                    </a:lnTo>
                    <a:lnTo>
                      <a:pt x="137160" y="0"/>
                    </a:lnTo>
                    <a:lnTo>
                      <a:pt x="130301" y="0"/>
                    </a:lnTo>
                  </a:path>
                  <a:path w="1571625" h="1518920">
                    <a:moveTo>
                      <a:pt x="1440179" y="1218438"/>
                    </a:moveTo>
                    <a:lnTo>
                      <a:pt x="1426464" y="1218438"/>
                    </a:lnTo>
                    <a:lnTo>
                      <a:pt x="1418844" y="1219200"/>
                    </a:lnTo>
                    <a:lnTo>
                      <a:pt x="1412748" y="1219961"/>
                    </a:lnTo>
                    <a:lnTo>
                      <a:pt x="1406652" y="1222247"/>
                    </a:lnTo>
                    <a:lnTo>
                      <a:pt x="1400555" y="1224533"/>
                    </a:lnTo>
                    <a:lnTo>
                      <a:pt x="1395222" y="1226820"/>
                    </a:lnTo>
                    <a:lnTo>
                      <a:pt x="1388364" y="1229867"/>
                    </a:lnTo>
                    <a:lnTo>
                      <a:pt x="1382268" y="1232915"/>
                    </a:lnTo>
                    <a:lnTo>
                      <a:pt x="1376934" y="1235964"/>
                    </a:lnTo>
                    <a:lnTo>
                      <a:pt x="1371600" y="1239011"/>
                    </a:lnTo>
                    <a:lnTo>
                      <a:pt x="1367027" y="1243583"/>
                    </a:lnTo>
                    <a:lnTo>
                      <a:pt x="1361694" y="1247394"/>
                    </a:lnTo>
                    <a:lnTo>
                      <a:pt x="1356360" y="1251965"/>
                    </a:lnTo>
                    <a:lnTo>
                      <a:pt x="1346453" y="1261871"/>
                    </a:lnTo>
                    <a:lnTo>
                      <a:pt x="1338072" y="1272539"/>
                    </a:lnTo>
                    <a:lnTo>
                      <a:pt x="1331214" y="1283970"/>
                    </a:lnTo>
                    <a:lnTo>
                      <a:pt x="1325118" y="1296923"/>
                    </a:lnTo>
                    <a:lnTo>
                      <a:pt x="1321308" y="1303020"/>
                    </a:lnTo>
                    <a:lnTo>
                      <a:pt x="1318260" y="1309115"/>
                    </a:lnTo>
                    <a:lnTo>
                      <a:pt x="1316736" y="1316735"/>
                    </a:lnTo>
                    <a:lnTo>
                      <a:pt x="1312164" y="1330452"/>
                    </a:lnTo>
                    <a:lnTo>
                      <a:pt x="1311402" y="1337309"/>
                    </a:lnTo>
                    <a:lnTo>
                      <a:pt x="1309877" y="1344929"/>
                    </a:lnTo>
                    <a:lnTo>
                      <a:pt x="1309116" y="1353311"/>
                    </a:lnTo>
                    <a:lnTo>
                      <a:pt x="1309116" y="1383791"/>
                    </a:lnTo>
                    <a:lnTo>
                      <a:pt x="1309877" y="1390650"/>
                    </a:lnTo>
                    <a:lnTo>
                      <a:pt x="1311402" y="1398270"/>
                    </a:lnTo>
                    <a:lnTo>
                      <a:pt x="1312164" y="1405889"/>
                    </a:lnTo>
                    <a:lnTo>
                      <a:pt x="1314450" y="1412747"/>
                    </a:lnTo>
                    <a:lnTo>
                      <a:pt x="1316736" y="1420367"/>
                    </a:lnTo>
                    <a:lnTo>
                      <a:pt x="1318260" y="1426464"/>
                    </a:lnTo>
                    <a:lnTo>
                      <a:pt x="1321308" y="1434083"/>
                    </a:lnTo>
                    <a:lnTo>
                      <a:pt x="1325118" y="1440179"/>
                    </a:lnTo>
                    <a:lnTo>
                      <a:pt x="1331214" y="1453133"/>
                    </a:lnTo>
                    <a:lnTo>
                      <a:pt x="1338072" y="1464564"/>
                    </a:lnTo>
                    <a:lnTo>
                      <a:pt x="1346453" y="1474470"/>
                    </a:lnTo>
                    <a:lnTo>
                      <a:pt x="1351026" y="1479803"/>
                    </a:lnTo>
                    <a:lnTo>
                      <a:pt x="1356360" y="1484376"/>
                    </a:lnTo>
                    <a:lnTo>
                      <a:pt x="1361694" y="1488185"/>
                    </a:lnTo>
                    <a:lnTo>
                      <a:pt x="1367027" y="1492758"/>
                    </a:lnTo>
                    <a:lnTo>
                      <a:pt x="1371600" y="1496567"/>
                    </a:lnTo>
                    <a:lnTo>
                      <a:pt x="1376934" y="1501139"/>
                    </a:lnTo>
                    <a:lnTo>
                      <a:pt x="1382268" y="1504188"/>
                    </a:lnTo>
                    <a:lnTo>
                      <a:pt x="1388364" y="1507235"/>
                    </a:lnTo>
                    <a:lnTo>
                      <a:pt x="1395222" y="1509521"/>
                    </a:lnTo>
                    <a:lnTo>
                      <a:pt x="1400555" y="1512570"/>
                    </a:lnTo>
                    <a:lnTo>
                      <a:pt x="1406652" y="1514856"/>
                    </a:lnTo>
                    <a:lnTo>
                      <a:pt x="1412748" y="1515617"/>
                    </a:lnTo>
                    <a:lnTo>
                      <a:pt x="1418844" y="1516379"/>
                    </a:lnTo>
                    <a:lnTo>
                      <a:pt x="1426464" y="1517903"/>
                    </a:lnTo>
                    <a:lnTo>
                      <a:pt x="1432560" y="1518665"/>
                    </a:lnTo>
                    <a:lnTo>
                      <a:pt x="1446276" y="1518665"/>
                    </a:lnTo>
                    <a:lnTo>
                      <a:pt x="1452372" y="1517903"/>
                    </a:lnTo>
                    <a:lnTo>
                      <a:pt x="1459992" y="1516379"/>
                    </a:lnTo>
                    <a:lnTo>
                      <a:pt x="1472184" y="1514856"/>
                    </a:lnTo>
                    <a:lnTo>
                      <a:pt x="1479042" y="1512570"/>
                    </a:lnTo>
                    <a:lnTo>
                      <a:pt x="1485138" y="1509521"/>
                    </a:lnTo>
                    <a:lnTo>
                      <a:pt x="1490472" y="1507235"/>
                    </a:lnTo>
                    <a:lnTo>
                      <a:pt x="1496568" y="1504188"/>
                    </a:lnTo>
                    <a:lnTo>
                      <a:pt x="1501902" y="1501139"/>
                    </a:lnTo>
                    <a:lnTo>
                      <a:pt x="1507236" y="1496567"/>
                    </a:lnTo>
                    <a:lnTo>
                      <a:pt x="1512570" y="1492758"/>
                    </a:lnTo>
                    <a:lnTo>
                      <a:pt x="1517903" y="1488185"/>
                    </a:lnTo>
                    <a:lnTo>
                      <a:pt x="1522476" y="1484376"/>
                    </a:lnTo>
                    <a:lnTo>
                      <a:pt x="1527810" y="1479803"/>
                    </a:lnTo>
                    <a:lnTo>
                      <a:pt x="1554479" y="1440179"/>
                    </a:lnTo>
                    <a:lnTo>
                      <a:pt x="1564386" y="1412747"/>
                    </a:lnTo>
                    <a:lnTo>
                      <a:pt x="1566672" y="1405889"/>
                    </a:lnTo>
                    <a:lnTo>
                      <a:pt x="1568196" y="1398270"/>
                    </a:lnTo>
                    <a:lnTo>
                      <a:pt x="1568958" y="1390650"/>
                    </a:lnTo>
                    <a:lnTo>
                      <a:pt x="1569720" y="1383791"/>
                    </a:lnTo>
                    <a:lnTo>
                      <a:pt x="1569720" y="1376171"/>
                    </a:lnTo>
                    <a:lnTo>
                      <a:pt x="1571244" y="1367789"/>
                    </a:lnTo>
                    <a:lnTo>
                      <a:pt x="1569720" y="1360932"/>
                    </a:lnTo>
                    <a:lnTo>
                      <a:pt x="1569720" y="1353311"/>
                    </a:lnTo>
                    <a:lnTo>
                      <a:pt x="1568958" y="1344929"/>
                    </a:lnTo>
                    <a:lnTo>
                      <a:pt x="1568196" y="1337309"/>
                    </a:lnTo>
                    <a:lnTo>
                      <a:pt x="1566672" y="1330452"/>
                    </a:lnTo>
                    <a:lnTo>
                      <a:pt x="1564386" y="1323594"/>
                    </a:lnTo>
                    <a:lnTo>
                      <a:pt x="1562862" y="1316735"/>
                    </a:lnTo>
                    <a:lnTo>
                      <a:pt x="1540764" y="1272539"/>
                    </a:lnTo>
                    <a:lnTo>
                      <a:pt x="1512570" y="1243583"/>
                    </a:lnTo>
                    <a:lnTo>
                      <a:pt x="1507236" y="1239011"/>
                    </a:lnTo>
                    <a:lnTo>
                      <a:pt x="1496568" y="1232915"/>
                    </a:lnTo>
                    <a:lnTo>
                      <a:pt x="1490472" y="1229867"/>
                    </a:lnTo>
                    <a:lnTo>
                      <a:pt x="1485138" y="1226820"/>
                    </a:lnTo>
                    <a:lnTo>
                      <a:pt x="1479042" y="1224533"/>
                    </a:lnTo>
                    <a:lnTo>
                      <a:pt x="1472184" y="1222247"/>
                    </a:lnTo>
                    <a:lnTo>
                      <a:pt x="1466088" y="1219961"/>
                    </a:lnTo>
                    <a:lnTo>
                      <a:pt x="1459992" y="1219200"/>
                    </a:lnTo>
                    <a:lnTo>
                      <a:pt x="1452372" y="1218438"/>
                    </a:lnTo>
                    <a:lnTo>
                      <a:pt x="1440179" y="1218438"/>
                    </a:lnTo>
                  </a:path>
                </a:pathLst>
              </a:custGeom>
              <a:ln w="19850">
                <a:solidFill>
                  <a:srgbClr val="FF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9"/>
              <p:cNvSpPr/>
              <p:nvPr/>
            </p:nvSpPr>
            <p:spPr>
              <a:xfrm>
                <a:off x="6076442" y="1036573"/>
                <a:ext cx="2159635" cy="2382520"/>
              </a:xfrm>
              <a:custGeom>
                <a:avLst/>
                <a:gdLst/>
                <a:ahLst/>
                <a:cxnLst/>
                <a:rect l="l" t="t" r="r" b="b"/>
                <a:pathLst>
                  <a:path w="2159634" h="2382520">
                    <a:moveTo>
                      <a:pt x="616458" y="246126"/>
                    </a:moveTo>
                    <a:lnTo>
                      <a:pt x="529590" y="152400"/>
                    </a:lnTo>
                    <a:lnTo>
                      <a:pt x="516089" y="188302"/>
                    </a:lnTo>
                    <a:lnTo>
                      <a:pt x="13703" y="0"/>
                    </a:lnTo>
                    <a:lnTo>
                      <a:pt x="0" y="35052"/>
                    </a:lnTo>
                    <a:lnTo>
                      <a:pt x="502843" y="223532"/>
                    </a:lnTo>
                    <a:lnTo>
                      <a:pt x="489204" y="259842"/>
                    </a:lnTo>
                    <a:lnTo>
                      <a:pt x="534162" y="255003"/>
                    </a:lnTo>
                    <a:lnTo>
                      <a:pt x="616458" y="246126"/>
                    </a:lnTo>
                    <a:close/>
                  </a:path>
                  <a:path w="2159634" h="2382520">
                    <a:moveTo>
                      <a:pt x="2159508" y="2377440"/>
                    </a:moveTo>
                    <a:lnTo>
                      <a:pt x="2096109" y="1805393"/>
                    </a:lnTo>
                    <a:lnTo>
                      <a:pt x="2133600" y="1801368"/>
                    </a:lnTo>
                    <a:lnTo>
                      <a:pt x="2064258" y="1693926"/>
                    </a:lnTo>
                    <a:lnTo>
                      <a:pt x="2020062" y="1813560"/>
                    </a:lnTo>
                    <a:lnTo>
                      <a:pt x="2055876" y="1809724"/>
                    </a:lnTo>
                    <a:lnTo>
                      <a:pt x="2057946" y="1809496"/>
                    </a:lnTo>
                    <a:lnTo>
                      <a:pt x="2121408" y="2382012"/>
                    </a:lnTo>
                    <a:lnTo>
                      <a:pt x="2159508" y="2377440"/>
                    </a:lnTo>
                    <a:close/>
                  </a:path>
                </a:pathLst>
              </a:custGeom>
              <a:solidFill>
                <a:srgbClr val="FF0000"/>
              </a:solidFill>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52" name="object 50"/>
            <p:cNvGrpSpPr/>
            <p:nvPr/>
          </p:nvGrpSpPr>
          <p:grpSpPr>
            <a:xfrm>
              <a:off x="3411537" y="1430337"/>
              <a:ext cx="2333625" cy="1533525"/>
              <a:chOff x="3411537" y="1430337"/>
              <a:chExt cx="2333625" cy="1533525"/>
            </a:xfrm>
          </p:grpSpPr>
          <p:sp>
            <p:nvSpPr>
              <p:cNvPr id="53" name="object 51"/>
              <p:cNvSpPr/>
              <p:nvPr/>
            </p:nvSpPr>
            <p:spPr>
              <a:xfrm>
                <a:off x="3416300" y="1435100"/>
                <a:ext cx="2324100" cy="1524000"/>
              </a:xfrm>
              <a:custGeom>
                <a:avLst/>
                <a:gdLst/>
                <a:ahLst/>
                <a:cxnLst/>
                <a:rect l="l" t="t" r="r" b="b"/>
                <a:pathLst>
                  <a:path w="2324100" h="1524000">
                    <a:moveTo>
                      <a:pt x="2324100" y="456437"/>
                    </a:moveTo>
                    <a:lnTo>
                      <a:pt x="2324100" y="0"/>
                    </a:lnTo>
                    <a:lnTo>
                      <a:pt x="1308353" y="0"/>
                    </a:lnTo>
                    <a:lnTo>
                      <a:pt x="1257161" y="1140"/>
                    </a:lnTo>
                    <a:lnTo>
                      <a:pt x="1206639" y="4525"/>
                    </a:lnTo>
                    <a:lnTo>
                      <a:pt x="1156849" y="10099"/>
                    </a:lnTo>
                    <a:lnTo>
                      <a:pt x="1107854" y="17808"/>
                    </a:lnTo>
                    <a:lnTo>
                      <a:pt x="1059717" y="27597"/>
                    </a:lnTo>
                    <a:lnTo>
                      <a:pt x="1012500" y="39410"/>
                    </a:lnTo>
                    <a:lnTo>
                      <a:pt x="966267" y="53192"/>
                    </a:lnTo>
                    <a:lnTo>
                      <a:pt x="921079" y="68889"/>
                    </a:lnTo>
                    <a:lnTo>
                      <a:pt x="877000" y="86446"/>
                    </a:lnTo>
                    <a:lnTo>
                      <a:pt x="834091" y="105807"/>
                    </a:lnTo>
                    <a:lnTo>
                      <a:pt x="792417" y="126918"/>
                    </a:lnTo>
                    <a:lnTo>
                      <a:pt x="752038" y="149724"/>
                    </a:lnTo>
                    <a:lnTo>
                      <a:pt x="713019" y="174169"/>
                    </a:lnTo>
                    <a:lnTo>
                      <a:pt x="675422" y="200199"/>
                    </a:lnTo>
                    <a:lnTo>
                      <a:pt x="639308" y="227759"/>
                    </a:lnTo>
                    <a:lnTo>
                      <a:pt x="604742" y="256794"/>
                    </a:lnTo>
                    <a:lnTo>
                      <a:pt x="571785" y="287248"/>
                    </a:lnTo>
                    <a:lnTo>
                      <a:pt x="540500" y="319067"/>
                    </a:lnTo>
                    <a:lnTo>
                      <a:pt x="510951" y="352196"/>
                    </a:lnTo>
                    <a:lnTo>
                      <a:pt x="483198" y="386581"/>
                    </a:lnTo>
                    <a:lnTo>
                      <a:pt x="457306" y="422165"/>
                    </a:lnTo>
                    <a:lnTo>
                      <a:pt x="433337" y="458894"/>
                    </a:lnTo>
                    <a:lnTo>
                      <a:pt x="411353" y="496712"/>
                    </a:lnTo>
                    <a:lnTo>
                      <a:pt x="391417" y="535566"/>
                    </a:lnTo>
                    <a:lnTo>
                      <a:pt x="373593" y="575400"/>
                    </a:lnTo>
                    <a:lnTo>
                      <a:pt x="357941" y="616159"/>
                    </a:lnTo>
                    <a:lnTo>
                      <a:pt x="344526" y="657789"/>
                    </a:lnTo>
                    <a:lnTo>
                      <a:pt x="333409" y="700233"/>
                    </a:lnTo>
                    <a:lnTo>
                      <a:pt x="324653" y="743437"/>
                    </a:lnTo>
                    <a:lnTo>
                      <a:pt x="318322" y="787347"/>
                    </a:lnTo>
                    <a:lnTo>
                      <a:pt x="314477" y="831907"/>
                    </a:lnTo>
                    <a:lnTo>
                      <a:pt x="313182" y="877061"/>
                    </a:lnTo>
                    <a:lnTo>
                      <a:pt x="313182" y="1067561"/>
                    </a:lnTo>
                    <a:lnTo>
                      <a:pt x="0" y="1067561"/>
                    </a:lnTo>
                    <a:lnTo>
                      <a:pt x="653796" y="1524000"/>
                    </a:lnTo>
                    <a:lnTo>
                      <a:pt x="1308353" y="1067561"/>
                    </a:lnTo>
                    <a:lnTo>
                      <a:pt x="995172" y="1067561"/>
                    </a:lnTo>
                    <a:lnTo>
                      <a:pt x="995172" y="877061"/>
                    </a:lnTo>
                    <a:lnTo>
                      <a:pt x="997611" y="824279"/>
                    </a:lnTo>
                    <a:lnTo>
                      <a:pt x="1004736" y="773458"/>
                    </a:lnTo>
                    <a:lnTo>
                      <a:pt x="1016251" y="724993"/>
                    </a:lnTo>
                    <a:lnTo>
                      <a:pt x="1031864" y="679277"/>
                    </a:lnTo>
                    <a:lnTo>
                      <a:pt x="1051281" y="636704"/>
                    </a:lnTo>
                    <a:lnTo>
                      <a:pt x="1074209" y="597666"/>
                    </a:lnTo>
                    <a:lnTo>
                      <a:pt x="1100354" y="562557"/>
                    </a:lnTo>
                    <a:lnTo>
                      <a:pt x="1129422" y="531770"/>
                    </a:lnTo>
                    <a:lnTo>
                      <a:pt x="1161121" y="505699"/>
                    </a:lnTo>
                    <a:lnTo>
                      <a:pt x="1195157" y="484737"/>
                    </a:lnTo>
                    <a:lnTo>
                      <a:pt x="1231237" y="469277"/>
                    </a:lnTo>
                    <a:lnTo>
                      <a:pt x="1269067" y="459713"/>
                    </a:lnTo>
                    <a:lnTo>
                      <a:pt x="1308353" y="456437"/>
                    </a:lnTo>
                    <a:lnTo>
                      <a:pt x="2324100" y="456437"/>
                    </a:lnTo>
                    <a:close/>
                  </a:path>
                </a:pathLst>
              </a:custGeom>
              <a:solidFill>
                <a:srgbClr val="99CC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2"/>
              <p:cNvSpPr/>
              <p:nvPr/>
            </p:nvSpPr>
            <p:spPr>
              <a:xfrm>
                <a:off x="3416300" y="1435100"/>
                <a:ext cx="2324100" cy="1524000"/>
              </a:xfrm>
              <a:custGeom>
                <a:avLst/>
                <a:gdLst/>
                <a:ahLst/>
                <a:cxnLst/>
                <a:rect l="l" t="t" r="r" b="b"/>
                <a:pathLst>
                  <a:path w="2324100" h="1524000">
                    <a:moveTo>
                      <a:pt x="653796" y="1524000"/>
                    </a:moveTo>
                    <a:lnTo>
                      <a:pt x="0" y="1067561"/>
                    </a:lnTo>
                    <a:lnTo>
                      <a:pt x="313182" y="1067561"/>
                    </a:lnTo>
                    <a:lnTo>
                      <a:pt x="313182" y="877061"/>
                    </a:lnTo>
                    <a:lnTo>
                      <a:pt x="314477" y="831907"/>
                    </a:lnTo>
                    <a:lnTo>
                      <a:pt x="318322" y="787347"/>
                    </a:lnTo>
                    <a:lnTo>
                      <a:pt x="324653" y="743437"/>
                    </a:lnTo>
                    <a:lnTo>
                      <a:pt x="333409" y="700233"/>
                    </a:lnTo>
                    <a:lnTo>
                      <a:pt x="344526" y="657789"/>
                    </a:lnTo>
                    <a:lnTo>
                      <a:pt x="357941" y="616159"/>
                    </a:lnTo>
                    <a:lnTo>
                      <a:pt x="373593" y="575400"/>
                    </a:lnTo>
                    <a:lnTo>
                      <a:pt x="391417" y="535566"/>
                    </a:lnTo>
                    <a:lnTo>
                      <a:pt x="411353" y="496712"/>
                    </a:lnTo>
                    <a:lnTo>
                      <a:pt x="433337" y="458894"/>
                    </a:lnTo>
                    <a:lnTo>
                      <a:pt x="457306" y="422165"/>
                    </a:lnTo>
                    <a:lnTo>
                      <a:pt x="483198" y="386581"/>
                    </a:lnTo>
                    <a:lnTo>
                      <a:pt x="510951" y="352196"/>
                    </a:lnTo>
                    <a:lnTo>
                      <a:pt x="540500" y="319067"/>
                    </a:lnTo>
                    <a:lnTo>
                      <a:pt x="571785" y="287248"/>
                    </a:lnTo>
                    <a:lnTo>
                      <a:pt x="604742" y="256794"/>
                    </a:lnTo>
                    <a:lnTo>
                      <a:pt x="639308" y="227759"/>
                    </a:lnTo>
                    <a:lnTo>
                      <a:pt x="675422" y="200199"/>
                    </a:lnTo>
                    <a:lnTo>
                      <a:pt x="713019" y="174169"/>
                    </a:lnTo>
                    <a:lnTo>
                      <a:pt x="752038" y="149724"/>
                    </a:lnTo>
                    <a:lnTo>
                      <a:pt x="792417" y="126918"/>
                    </a:lnTo>
                    <a:lnTo>
                      <a:pt x="834091" y="105807"/>
                    </a:lnTo>
                    <a:lnTo>
                      <a:pt x="877000" y="86446"/>
                    </a:lnTo>
                    <a:lnTo>
                      <a:pt x="921079" y="68889"/>
                    </a:lnTo>
                    <a:lnTo>
                      <a:pt x="966267" y="53192"/>
                    </a:lnTo>
                    <a:lnTo>
                      <a:pt x="1012500" y="39410"/>
                    </a:lnTo>
                    <a:lnTo>
                      <a:pt x="1059717" y="27597"/>
                    </a:lnTo>
                    <a:lnTo>
                      <a:pt x="1107854" y="17808"/>
                    </a:lnTo>
                    <a:lnTo>
                      <a:pt x="1156849" y="10099"/>
                    </a:lnTo>
                    <a:lnTo>
                      <a:pt x="1206639" y="4525"/>
                    </a:lnTo>
                    <a:lnTo>
                      <a:pt x="1257161" y="1140"/>
                    </a:lnTo>
                    <a:lnTo>
                      <a:pt x="1308353" y="0"/>
                    </a:lnTo>
                    <a:lnTo>
                      <a:pt x="2324100" y="0"/>
                    </a:lnTo>
                    <a:lnTo>
                      <a:pt x="2324100" y="456437"/>
                    </a:lnTo>
                    <a:lnTo>
                      <a:pt x="1308353" y="456437"/>
                    </a:lnTo>
                    <a:lnTo>
                      <a:pt x="1269067" y="459713"/>
                    </a:lnTo>
                    <a:lnTo>
                      <a:pt x="1231237" y="469277"/>
                    </a:lnTo>
                    <a:lnTo>
                      <a:pt x="1195157" y="484737"/>
                    </a:lnTo>
                    <a:lnTo>
                      <a:pt x="1161121" y="505699"/>
                    </a:lnTo>
                    <a:lnTo>
                      <a:pt x="1129422" y="531770"/>
                    </a:lnTo>
                    <a:lnTo>
                      <a:pt x="1100354" y="562557"/>
                    </a:lnTo>
                    <a:lnTo>
                      <a:pt x="1074209" y="597666"/>
                    </a:lnTo>
                    <a:lnTo>
                      <a:pt x="1051281" y="636704"/>
                    </a:lnTo>
                    <a:lnTo>
                      <a:pt x="1031864" y="679277"/>
                    </a:lnTo>
                    <a:lnTo>
                      <a:pt x="1016251" y="724993"/>
                    </a:lnTo>
                    <a:lnTo>
                      <a:pt x="1004736" y="773458"/>
                    </a:lnTo>
                    <a:lnTo>
                      <a:pt x="997611" y="824279"/>
                    </a:lnTo>
                    <a:lnTo>
                      <a:pt x="995172" y="877061"/>
                    </a:lnTo>
                    <a:lnTo>
                      <a:pt x="995172" y="1067561"/>
                    </a:lnTo>
                    <a:lnTo>
                      <a:pt x="1308353" y="1067561"/>
                    </a:lnTo>
                    <a:lnTo>
                      <a:pt x="653796" y="1524000"/>
                    </a:lnTo>
                    <a:close/>
                  </a:path>
                </a:pathLst>
              </a:custGeom>
              <a:ln w="9525">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55" name="object 53"/>
            <p:cNvSpPr txBox="1"/>
            <p:nvPr/>
          </p:nvSpPr>
          <p:spPr>
            <a:xfrm>
              <a:off x="4791202" y="850900"/>
              <a:ext cx="1224915" cy="566822"/>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panose="020B0604020202020204" pitchFamily="34" charset="0"/>
                  <a:cs typeface="Arial" panose="020B0604020202020204" pitchFamily="34" charset="0"/>
                </a:rPr>
                <a:t>Free</a:t>
              </a:r>
              <a:r>
                <a:rPr sz="1800" spc="-50" dirty="0">
                  <a:solidFill>
                    <a:srgbClr val="FF0000"/>
                  </a:solidFill>
                  <a:latin typeface="Arial" panose="020B0604020202020204" pitchFamily="34" charset="0"/>
                  <a:cs typeface="Arial" panose="020B0604020202020204" pitchFamily="34" charset="0"/>
                </a:rPr>
                <a:t> </a:t>
              </a:r>
              <a:r>
                <a:rPr sz="1800" spc="-10" dirty="0">
                  <a:solidFill>
                    <a:srgbClr val="FF0000"/>
                  </a:solidFill>
                  <a:latin typeface="Arial" panose="020B0604020202020204" pitchFamily="34" charset="0"/>
                  <a:cs typeface="Arial" panose="020B0604020202020204" pitchFamily="34" charset="0"/>
                </a:rPr>
                <a:t>electron</a:t>
              </a:r>
              <a:endParaRPr sz="1800">
                <a:latin typeface="Arial" panose="020B0604020202020204" pitchFamily="34" charset="0"/>
                <a:cs typeface="Arial" panose="020B0604020202020204" pitchFamily="34" charset="0"/>
              </a:endParaRPr>
            </a:p>
          </p:txBody>
        </p:sp>
        <p:sp>
          <p:nvSpPr>
            <p:cNvPr id="56" name="object 54"/>
            <p:cNvSpPr txBox="1"/>
            <p:nvPr/>
          </p:nvSpPr>
          <p:spPr>
            <a:xfrm>
              <a:off x="8067802" y="3441700"/>
              <a:ext cx="469900" cy="566822"/>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panose="020B0604020202020204" pitchFamily="34" charset="0"/>
                  <a:cs typeface="Arial" panose="020B0604020202020204" pitchFamily="34" charset="0"/>
                </a:rPr>
                <a:t>Hole</a:t>
              </a:r>
              <a:endParaRPr sz="1800">
                <a:latin typeface="Arial" panose="020B0604020202020204" pitchFamily="34" charset="0"/>
                <a:cs typeface="Arial" panose="020B0604020202020204" pitchFamily="34" charset="0"/>
              </a:endParaRPr>
            </a:p>
          </p:txBody>
        </p:sp>
      </p:grpSp>
      <p:cxnSp>
        <p:nvCxnSpPr>
          <p:cNvPr id="59" name="Straight Connector 58"/>
          <p:cNvCxnSpPr/>
          <p:nvPr/>
        </p:nvCxnSpPr>
        <p:spPr>
          <a:xfrm flipH="1">
            <a:off x="3993000" y="3749871"/>
            <a:ext cx="9067" cy="690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9607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273268" y="1725464"/>
            <a:ext cx="11624441" cy="3103414"/>
          </a:xfrm>
          <a:prstGeom prst="rect">
            <a:avLst/>
          </a:prstGeom>
        </p:spPr>
        <p:txBody>
          <a:bodyPr vert="horz" wrap="square" lIns="0" tIns="12700" rIns="0" bIns="0" rtlCol="0">
            <a:spAutoFit/>
          </a:bodyPr>
          <a:lstStyle/>
          <a:p>
            <a:pPr marL="985519" marR="980440" algn="ctr">
              <a:lnSpc>
                <a:spcPct val="100000"/>
              </a:lnSpc>
              <a:spcBef>
                <a:spcPts val="100"/>
              </a:spcBef>
            </a:pPr>
            <a:r>
              <a:rPr sz="4000" spc="-5" dirty="0">
                <a:solidFill>
                  <a:srgbClr val="1B06BA"/>
                </a:solidFill>
                <a:uFill>
                  <a:solidFill>
                    <a:srgbClr val="000000"/>
                  </a:solidFill>
                </a:uFill>
                <a:latin typeface="Arial" panose="020B0604020202020204" pitchFamily="34" charset="0"/>
                <a:cs typeface="Arial" panose="020B0604020202020204" pitchFamily="34" charset="0"/>
              </a:rPr>
              <a:t>Optical processes in</a:t>
            </a:r>
            <a:r>
              <a:rPr sz="4000" spc="-65" dirty="0">
                <a:solidFill>
                  <a:srgbClr val="1B06BA"/>
                </a:solidFill>
                <a:uFill>
                  <a:solidFill>
                    <a:srgbClr val="000000"/>
                  </a:solidFill>
                </a:uFill>
                <a:latin typeface="Arial" panose="020B0604020202020204" pitchFamily="34" charset="0"/>
                <a:cs typeface="Arial" panose="020B0604020202020204" pitchFamily="34" charset="0"/>
              </a:rPr>
              <a:t> </a:t>
            </a:r>
            <a:r>
              <a:rPr sz="4000" spc="-5" dirty="0">
                <a:solidFill>
                  <a:srgbClr val="1B06BA"/>
                </a:solidFill>
                <a:uFill>
                  <a:solidFill>
                    <a:srgbClr val="000000"/>
                  </a:solidFill>
                </a:uFill>
                <a:latin typeface="Arial" panose="020B0604020202020204" pitchFamily="34" charset="0"/>
                <a:cs typeface="Arial" panose="020B0604020202020204" pitchFamily="34" charset="0"/>
              </a:rPr>
              <a:t>semiconductors: </a:t>
            </a:r>
            <a:r>
              <a:rPr sz="4000" spc="-5" dirty="0">
                <a:solidFill>
                  <a:srgbClr val="1B06BA"/>
                </a:solidFill>
                <a:latin typeface="Arial" panose="020B0604020202020204" pitchFamily="34" charset="0"/>
                <a:cs typeface="Arial" panose="020B0604020202020204" pitchFamily="34" charset="0"/>
              </a:rPr>
              <a:t> </a:t>
            </a:r>
            <a:endParaRPr lang="en-US" sz="4000" spc="-5" dirty="0">
              <a:solidFill>
                <a:srgbClr val="1B06BA"/>
              </a:solidFill>
              <a:latin typeface="Arial" panose="020B0604020202020204" pitchFamily="34" charset="0"/>
              <a:cs typeface="Arial" panose="020B0604020202020204" pitchFamily="34" charset="0"/>
            </a:endParaRPr>
          </a:p>
          <a:p>
            <a:pPr marL="985519" marR="980440" algn="ctr">
              <a:lnSpc>
                <a:spcPct val="100000"/>
              </a:lnSpc>
              <a:spcBef>
                <a:spcPts val="100"/>
              </a:spcBef>
            </a:pPr>
            <a:r>
              <a:rPr sz="4000" dirty="0">
                <a:solidFill>
                  <a:srgbClr val="1B06BA"/>
                </a:solidFill>
                <a:uFill>
                  <a:solidFill>
                    <a:srgbClr val="000000"/>
                  </a:solidFill>
                </a:uFill>
                <a:latin typeface="Arial" panose="020B0604020202020204" pitchFamily="34" charset="0"/>
                <a:cs typeface="Arial" panose="020B0604020202020204" pitchFamily="34" charset="0"/>
              </a:rPr>
              <a:t>radiation and</a:t>
            </a:r>
            <a:r>
              <a:rPr sz="4000" spc="-15" dirty="0">
                <a:solidFill>
                  <a:srgbClr val="1B06BA"/>
                </a:solidFill>
                <a:uFill>
                  <a:solidFill>
                    <a:srgbClr val="000000"/>
                  </a:solidFill>
                </a:uFill>
                <a:latin typeface="Arial" panose="020B0604020202020204" pitchFamily="34" charset="0"/>
                <a:cs typeface="Arial" panose="020B0604020202020204" pitchFamily="34" charset="0"/>
              </a:rPr>
              <a:t> </a:t>
            </a:r>
            <a:r>
              <a:rPr sz="4000" dirty="0">
                <a:solidFill>
                  <a:srgbClr val="1B06BA"/>
                </a:solidFill>
                <a:uFill>
                  <a:solidFill>
                    <a:srgbClr val="000000"/>
                  </a:solidFill>
                </a:uFill>
                <a:latin typeface="Arial" panose="020B0604020202020204" pitchFamily="34" charset="0"/>
                <a:cs typeface="Arial" panose="020B0604020202020204" pitchFamily="34" charset="0"/>
              </a:rPr>
              <a:t>absorption</a:t>
            </a:r>
            <a:endParaRPr sz="4000" dirty="0">
              <a:solidFill>
                <a:srgbClr val="1B06BA"/>
              </a:solidFill>
              <a:latin typeface="Arial" panose="020B0604020202020204" pitchFamily="34" charset="0"/>
              <a:cs typeface="Arial" panose="020B0604020202020204" pitchFamily="34" charset="0"/>
            </a:endParaRPr>
          </a:p>
          <a:p>
            <a:pPr>
              <a:lnSpc>
                <a:spcPct val="100000"/>
              </a:lnSpc>
              <a:spcBef>
                <a:spcPts val="30"/>
              </a:spcBef>
            </a:pPr>
            <a:endParaRPr sz="4000" dirty="0">
              <a:solidFill>
                <a:srgbClr val="1B06BA"/>
              </a:solidFill>
              <a:latin typeface="Arial" panose="020B0604020202020204" pitchFamily="34" charset="0"/>
              <a:cs typeface="Arial" panose="020B0604020202020204" pitchFamily="34" charset="0"/>
            </a:endParaRPr>
          </a:p>
          <a:p>
            <a:pPr algn="ctr">
              <a:lnSpc>
                <a:spcPct val="100000"/>
              </a:lnSpc>
            </a:pPr>
            <a:r>
              <a:rPr sz="4000" spc="-5" dirty="0">
                <a:solidFill>
                  <a:srgbClr val="1B06BA"/>
                </a:solidFill>
                <a:uFill>
                  <a:solidFill>
                    <a:srgbClr val="000000"/>
                  </a:solidFill>
                </a:uFill>
                <a:latin typeface="Arial" panose="020B0604020202020204" pitchFamily="34" charset="0"/>
                <a:cs typeface="Arial" panose="020B0604020202020204" pitchFamily="34" charset="0"/>
              </a:rPr>
              <a:t>Related electrical</a:t>
            </a:r>
            <a:r>
              <a:rPr sz="4000" spc="-15" dirty="0">
                <a:solidFill>
                  <a:srgbClr val="1B06BA"/>
                </a:solidFill>
                <a:uFill>
                  <a:solidFill>
                    <a:srgbClr val="000000"/>
                  </a:solidFill>
                </a:uFill>
                <a:latin typeface="Arial" panose="020B0604020202020204" pitchFamily="34" charset="0"/>
                <a:cs typeface="Arial" panose="020B0604020202020204" pitchFamily="34" charset="0"/>
              </a:rPr>
              <a:t> </a:t>
            </a:r>
            <a:r>
              <a:rPr sz="4000" spc="-5" dirty="0">
                <a:solidFill>
                  <a:srgbClr val="1B06BA"/>
                </a:solidFill>
                <a:uFill>
                  <a:solidFill>
                    <a:srgbClr val="000000"/>
                  </a:solidFill>
                </a:uFill>
                <a:latin typeface="Arial" panose="020B0604020202020204" pitchFamily="34" charset="0"/>
                <a:cs typeface="Arial" panose="020B0604020202020204" pitchFamily="34" charset="0"/>
              </a:rPr>
              <a:t>processes:</a:t>
            </a:r>
            <a:endParaRPr sz="4000" dirty="0">
              <a:solidFill>
                <a:srgbClr val="1B06BA"/>
              </a:solidFill>
              <a:latin typeface="Arial" panose="020B0604020202020204" pitchFamily="34" charset="0"/>
              <a:cs typeface="Arial" panose="020B0604020202020204" pitchFamily="34" charset="0"/>
            </a:endParaRPr>
          </a:p>
          <a:p>
            <a:pPr algn="ctr">
              <a:lnSpc>
                <a:spcPct val="100000"/>
              </a:lnSpc>
              <a:spcBef>
                <a:spcPts val="10"/>
              </a:spcBef>
            </a:pPr>
            <a:r>
              <a:rPr sz="4000" spc="-5" dirty="0">
                <a:solidFill>
                  <a:srgbClr val="1B06BA"/>
                </a:solidFill>
                <a:uFill>
                  <a:solidFill>
                    <a:srgbClr val="000000"/>
                  </a:solidFill>
                </a:uFill>
                <a:latin typeface="Arial" panose="020B0604020202020204" pitchFamily="34" charset="0"/>
                <a:cs typeface="Arial" panose="020B0604020202020204" pitchFamily="34" charset="0"/>
              </a:rPr>
              <a:t>electron </a:t>
            </a:r>
            <a:r>
              <a:rPr sz="4000" dirty="0">
                <a:solidFill>
                  <a:srgbClr val="1B06BA"/>
                </a:solidFill>
                <a:uFill>
                  <a:solidFill>
                    <a:srgbClr val="000000"/>
                  </a:solidFill>
                </a:uFill>
                <a:latin typeface="Arial" panose="020B0604020202020204" pitchFamily="34" charset="0"/>
                <a:cs typeface="Arial" panose="020B0604020202020204" pitchFamily="34" charset="0"/>
              </a:rPr>
              <a:t>- </a:t>
            </a:r>
            <a:r>
              <a:rPr sz="4000" spc="-5" dirty="0">
                <a:solidFill>
                  <a:srgbClr val="1B06BA"/>
                </a:solidFill>
                <a:uFill>
                  <a:solidFill>
                    <a:srgbClr val="000000"/>
                  </a:solidFill>
                </a:uFill>
                <a:latin typeface="Arial" panose="020B0604020202020204" pitchFamily="34" charset="0"/>
                <a:cs typeface="Arial" panose="020B0604020202020204" pitchFamily="34" charset="0"/>
              </a:rPr>
              <a:t>hole pair generation and</a:t>
            </a:r>
            <a:r>
              <a:rPr sz="4000" spc="-20" dirty="0">
                <a:solidFill>
                  <a:srgbClr val="1B06BA"/>
                </a:solidFill>
                <a:uFill>
                  <a:solidFill>
                    <a:srgbClr val="000000"/>
                  </a:solidFill>
                </a:uFill>
                <a:latin typeface="Arial" panose="020B0604020202020204" pitchFamily="34" charset="0"/>
                <a:cs typeface="Arial" panose="020B0604020202020204" pitchFamily="34" charset="0"/>
              </a:rPr>
              <a:t> </a:t>
            </a:r>
            <a:r>
              <a:rPr sz="4000" spc="-5" dirty="0">
                <a:solidFill>
                  <a:srgbClr val="1B06BA"/>
                </a:solidFill>
                <a:uFill>
                  <a:solidFill>
                    <a:srgbClr val="000000"/>
                  </a:solidFill>
                </a:uFill>
                <a:latin typeface="Arial" panose="020B0604020202020204" pitchFamily="34" charset="0"/>
                <a:cs typeface="Arial" panose="020B0604020202020204" pitchFamily="34" charset="0"/>
              </a:rPr>
              <a:t>recombination</a:t>
            </a:r>
            <a:endParaRPr sz="4000" dirty="0">
              <a:solidFill>
                <a:srgbClr val="1B06B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68359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5"/>
          <p:cNvSpPr txBox="1"/>
          <p:nvPr/>
        </p:nvSpPr>
        <p:spPr>
          <a:xfrm>
            <a:off x="91441" y="1049499"/>
            <a:ext cx="11928764" cy="2267287"/>
          </a:xfrm>
          <a:prstGeom prst="rect">
            <a:avLst/>
          </a:prstGeom>
        </p:spPr>
        <p:txBody>
          <a:bodyPr vert="horz" wrap="square" lIns="0" tIns="12700" rIns="0" bIns="0" rtlCol="0">
            <a:spAutoFit/>
          </a:bodyPr>
          <a:lstStyle/>
          <a:p>
            <a:pPr marL="368300" marR="17780" indent="-342900" algn="just">
              <a:lnSpc>
                <a:spcPct val="100000"/>
              </a:lnSpc>
              <a:spcBef>
                <a:spcPts val="100"/>
              </a:spcBef>
              <a:buFont typeface="Wingdings" panose="05000000000000000000" pitchFamily="2" charset="2"/>
              <a:buChar char="Ø"/>
              <a:tabLst>
                <a:tab pos="3543300" algn="l"/>
              </a:tabLst>
            </a:pPr>
            <a:r>
              <a:rPr sz="2400" spc="-5" dirty="0">
                <a:latin typeface="Arial" panose="020B0604020202020204" pitchFamily="34" charset="0"/>
                <a:cs typeface="Arial" panose="020B0604020202020204" pitchFamily="34" charset="0"/>
              </a:rPr>
              <a:t>The photon with</a:t>
            </a:r>
            <a:r>
              <a:rPr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the</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energy</a:t>
            </a:r>
            <a:r>
              <a:rPr lang="en-IN"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exceeding the bandgap energy of  semiconductor can be</a:t>
            </a:r>
            <a:r>
              <a:rPr sz="2400" spc="-1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absorbed.</a:t>
            </a:r>
            <a:endParaRPr sz="2400" dirty="0">
              <a:latin typeface="Arial" panose="020B0604020202020204" pitchFamily="34" charset="0"/>
              <a:cs typeface="Arial" panose="020B0604020202020204" pitchFamily="34" charset="0"/>
            </a:endParaRPr>
          </a:p>
          <a:p>
            <a:pPr marL="368300" marR="17780" indent="-342900" algn="just">
              <a:lnSpc>
                <a:spcPts val="2870"/>
              </a:lnSpc>
              <a:spcBef>
                <a:spcPts val="90"/>
              </a:spcBef>
              <a:buFont typeface="Wingdings" panose="05000000000000000000" pitchFamily="2" charset="2"/>
              <a:buChar char="Ø"/>
            </a:pPr>
            <a:r>
              <a:rPr sz="2400" spc="-5" dirty="0">
                <a:latin typeface="Arial" panose="020B0604020202020204" pitchFamily="34" charset="0"/>
                <a:cs typeface="Arial" panose="020B0604020202020204" pitchFamily="34" charset="0"/>
              </a:rPr>
              <a:t>The photon disappears; the photon energy excites the electron  from the valence band into the conduction</a:t>
            </a:r>
            <a:r>
              <a:rPr sz="2400" spc="-2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band.</a:t>
            </a:r>
            <a:endParaRPr sz="2400" dirty="0">
              <a:latin typeface="Arial" panose="020B0604020202020204" pitchFamily="34" charset="0"/>
              <a:cs typeface="Arial" panose="020B0604020202020204" pitchFamily="34" charset="0"/>
            </a:endParaRPr>
          </a:p>
          <a:p>
            <a:pPr marL="368300" indent="-342900" algn="just">
              <a:lnSpc>
                <a:spcPts val="2785"/>
              </a:lnSpc>
              <a:buFont typeface="Wingdings" panose="05000000000000000000" pitchFamily="2" charset="2"/>
              <a:buChar char="Ø"/>
            </a:pPr>
            <a:r>
              <a:rPr sz="2400" spc="-5" dirty="0">
                <a:latin typeface="Arial" panose="020B0604020202020204" pitchFamily="34" charset="0"/>
                <a:cs typeface="Arial" panose="020B0604020202020204" pitchFamily="34" charset="0"/>
              </a:rPr>
              <a:t>As </a:t>
            </a:r>
            <a:r>
              <a:rPr sz="2400" dirty="0">
                <a:latin typeface="Arial" panose="020B0604020202020204" pitchFamily="34" charset="0"/>
                <a:cs typeface="Arial" panose="020B0604020202020204" pitchFamily="34" charset="0"/>
              </a:rPr>
              <a:t>a result, one </a:t>
            </a:r>
            <a:r>
              <a:rPr sz="2400" i="1" dirty="0">
                <a:latin typeface="Arial" panose="020B0604020202020204" pitchFamily="34" charset="0"/>
                <a:cs typeface="Arial" panose="020B0604020202020204" pitchFamily="34" charset="0"/>
              </a:rPr>
              <a:t>e-h </a:t>
            </a:r>
            <a:r>
              <a:rPr sz="2400" spc="-5" dirty="0">
                <a:latin typeface="Arial" panose="020B0604020202020204" pitchFamily="34" charset="0"/>
                <a:cs typeface="Arial" panose="020B0604020202020204" pitchFamily="34" charset="0"/>
              </a:rPr>
              <a:t>pair is being</a:t>
            </a:r>
            <a:r>
              <a:rPr sz="2400" spc="-4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created</a:t>
            </a:r>
            <a:endParaRPr sz="2400" dirty="0">
              <a:latin typeface="Arial" panose="020B0604020202020204" pitchFamily="34" charset="0"/>
              <a:cs typeface="Arial" panose="020B0604020202020204" pitchFamily="34" charset="0"/>
            </a:endParaRPr>
          </a:p>
          <a:p>
            <a:pPr marL="457200" indent="-457200" algn="just">
              <a:lnSpc>
                <a:spcPct val="100000"/>
              </a:lnSpc>
              <a:buFont typeface="Wingdings" panose="05000000000000000000" pitchFamily="2" charset="2"/>
              <a:buChar char="Ø"/>
            </a:pPr>
            <a:endParaRPr sz="2600" dirty="0">
              <a:latin typeface="Arial" panose="020B0604020202020204" pitchFamily="34" charset="0"/>
              <a:cs typeface="Arial" panose="020B0604020202020204" pitchFamily="34" charset="0"/>
            </a:endParaRPr>
          </a:p>
        </p:txBody>
      </p:sp>
      <p:sp>
        <p:nvSpPr>
          <p:cNvPr id="21" name="Rectangle 20"/>
          <p:cNvSpPr/>
          <p:nvPr/>
        </p:nvSpPr>
        <p:spPr>
          <a:xfrm>
            <a:off x="1992785" y="-54122"/>
            <a:ext cx="7666604" cy="1015663"/>
          </a:xfrm>
          <a:prstGeom prst="rect">
            <a:avLst/>
          </a:prstGeom>
        </p:spPr>
        <p:txBody>
          <a:bodyPr wrap="square">
            <a:spAutoFit/>
          </a:bodyPr>
          <a:lstStyle/>
          <a:p>
            <a:pPr marL="320040" marR="310515" indent="1076325" algn="ctr">
              <a:lnSpc>
                <a:spcPct val="149800"/>
              </a:lnSpc>
              <a:spcBef>
                <a:spcPts val="100"/>
              </a:spcBef>
            </a:pPr>
            <a:r>
              <a:rPr lang="en-US" sz="2400" b="1" dirty="0">
                <a:solidFill>
                  <a:srgbClr val="C00000"/>
                </a:solidFill>
                <a:latin typeface="Arial" panose="020B0604020202020204" pitchFamily="34" charset="0"/>
                <a:cs typeface="Arial" panose="020B0604020202020204" pitchFamily="34" charset="0"/>
              </a:rPr>
              <a:t>Absorption  </a:t>
            </a:r>
            <a:r>
              <a:rPr lang="en-US" sz="2400" b="1" spc="-5" dirty="0">
                <a:solidFill>
                  <a:srgbClr val="C00000"/>
                </a:solidFill>
                <a:latin typeface="Arial" panose="020B0604020202020204" pitchFamily="34" charset="0"/>
                <a:cs typeface="Arial" panose="020B0604020202020204" pitchFamily="34" charset="0"/>
              </a:rPr>
              <a:t>Related electrical</a:t>
            </a:r>
            <a:r>
              <a:rPr lang="en-US" sz="2400" b="1" spc="-75" dirty="0">
                <a:solidFill>
                  <a:srgbClr val="C00000"/>
                </a:solidFill>
                <a:latin typeface="Arial" panose="020B0604020202020204" pitchFamily="34" charset="0"/>
                <a:cs typeface="Arial" panose="020B0604020202020204" pitchFamily="34" charset="0"/>
              </a:rPr>
              <a:t> </a:t>
            </a:r>
            <a:r>
              <a:rPr lang="en-US" sz="2400" b="1" spc="-5" dirty="0">
                <a:solidFill>
                  <a:srgbClr val="C00000"/>
                </a:solidFill>
                <a:latin typeface="Arial" panose="020B0604020202020204" pitchFamily="34" charset="0"/>
                <a:cs typeface="Arial" panose="020B0604020202020204" pitchFamily="34" charset="0"/>
              </a:rPr>
              <a:t>process:</a:t>
            </a:r>
            <a:endParaRPr lang="en-US" sz="2400" b="1" dirty="0">
              <a:solidFill>
                <a:srgbClr val="C00000"/>
              </a:solidFill>
              <a:latin typeface="Arial" panose="020B0604020202020204" pitchFamily="34" charset="0"/>
              <a:cs typeface="Arial" panose="020B0604020202020204" pitchFamily="34" charset="0"/>
            </a:endParaRPr>
          </a:p>
          <a:p>
            <a:pPr marL="12700" algn="ctr">
              <a:lnSpc>
                <a:spcPct val="100000"/>
              </a:lnSpc>
              <a:spcBef>
                <a:spcPts val="5"/>
              </a:spcBef>
            </a:pPr>
            <a:r>
              <a:rPr lang="en-US" sz="2400" b="1" spc="-5" dirty="0">
                <a:solidFill>
                  <a:srgbClr val="C00000"/>
                </a:solidFill>
                <a:latin typeface="Arial" panose="020B0604020202020204" pitchFamily="34" charset="0"/>
                <a:cs typeface="Arial" panose="020B0604020202020204" pitchFamily="34" charset="0"/>
              </a:rPr>
              <a:t>           Electron </a:t>
            </a:r>
            <a:r>
              <a:rPr lang="en-US" sz="2400" b="1" dirty="0">
                <a:solidFill>
                  <a:srgbClr val="C00000"/>
                </a:solidFill>
                <a:latin typeface="Arial" panose="020B0604020202020204" pitchFamily="34" charset="0"/>
                <a:cs typeface="Arial" panose="020B0604020202020204" pitchFamily="34" charset="0"/>
              </a:rPr>
              <a:t>- </a:t>
            </a:r>
            <a:r>
              <a:rPr lang="en-US" sz="2400" b="1" spc="-5" dirty="0">
                <a:solidFill>
                  <a:srgbClr val="C00000"/>
                </a:solidFill>
                <a:latin typeface="Arial" panose="020B0604020202020204" pitchFamily="34" charset="0"/>
                <a:cs typeface="Arial" panose="020B0604020202020204" pitchFamily="34" charset="0"/>
              </a:rPr>
              <a:t>Hole pair</a:t>
            </a:r>
            <a:r>
              <a:rPr lang="en-US" sz="2400" b="1" spc="-60" dirty="0">
                <a:solidFill>
                  <a:srgbClr val="C00000"/>
                </a:solidFill>
                <a:latin typeface="Arial" panose="020B0604020202020204" pitchFamily="34" charset="0"/>
                <a:cs typeface="Arial" panose="020B0604020202020204" pitchFamily="34" charset="0"/>
              </a:rPr>
              <a:t> </a:t>
            </a:r>
            <a:r>
              <a:rPr lang="en-US" sz="2400" b="1" spc="-5" dirty="0">
                <a:solidFill>
                  <a:srgbClr val="C00000"/>
                </a:solidFill>
                <a:latin typeface="Arial" panose="020B0604020202020204" pitchFamily="34" charset="0"/>
                <a:cs typeface="Arial" panose="020B0604020202020204" pitchFamily="34" charset="0"/>
              </a:rPr>
              <a:t>generation</a:t>
            </a:r>
            <a:endParaRPr lang="en-US" sz="2400" b="1" dirty="0">
              <a:solidFill>
                <a:srgbClr val="C00000"/>
              </a:solidFill>
            </a:endParaRPr>
          </a:p>
        </p:txBody>
      </p:sp>
      <p:grpSp>
        <p:nvGrpSpPr>
          <p:cNvPr id="22" name="Group 21"/>
          <p:cNvGrpSpPr/>
          <p:nvPr/>
        </p:nvGrpSpPr>
        <p:grpSpPr>
          <a:xfrm>
            <a:off x="2485505" y="3544071"/>
            <a:ext cx="7539643" cy="2081702"/>
            <a:chOff x="2277687" y="4383656"/>
            <a:chExt cx="7539643" cy="2081702"/>
          </a:xfrm>
        </p:grpSpPr>
        <p:grpSp>
          <p:nvGrpSpPr>
            <p:cNvPr id="4" name="Group 3"/>
            <p:cNvGrpSpPr/>
            <p:nvPr/>
          </p:nvGrpSpPr>
          <p:grpSpPr>
            <a:xfrm>
              <a:off x="2982924" y="4383656"/>
              <a:ext cx="4767834" cy="2081702"/>
              <a:chOff x="2982924" y="4383656"/>
              <a:chExt cx="4767834" cy="2081702"/>
            </a:xfrm>
          </p:grpSpPr>
          <p:grpSp>
            <p:nvGrpSpPr>
              <p:cNvPr id="5" name="object 3"/>
              <p:cNvGrpSpPr/>
              <p:nvPr/>
            </p:nvGrpSpPr>
            <p:grpSpPr>
              <a:xfrm>
                <a:off x="3286708" y="4522531"/>
                <a:ext cx="4464050" cy="1686560"/>
                <a:chOff x="2876804" y="4406917"/>
                <a:chExt cx="4464050" cy="1686560"/>
              </a:xfrm>
            </p:grpSpPr>
            <p:sp>
              <p:nvSpPr>
                <p:cNvPr id="6" name="object 4"/>
                <p:cNvSpPr/>
                <p:nvPr/>
              </p:nvSpPr>
              <p:spPr>
                <a:xfrm>
                  <a:off x="3126740" y="4605781"/>
                  <a:ext cx="2979420" cy="38100"/>
                </a:xfrm>
                <a:custGeom>
                  <a:avLst/>
                  <a:gdLst/>
                  <a:ahLst/>
                  <a:cxnLst/>
                  <a:rect l="l" t="t" r="r" b="b"/>
                  <a:pathLst>
                    <a:path w="2979420" h="38100">
                      <a:moveTo>
                        <a:pt x="2979419" y="38100"/>
                      </a:moveTo>
                      <a:lnTo>
                        <a:pt x="2979419" y="0"/>
                      </a:lnTo>
                      <a:lnTo>
                        <a:pt x="0" y="0"/>
                      </a:lnTo>
                      <a:lnTo>
                        <a:pt x="0" y="38100"/>
                      </a:lnTo>
                      <a:lnTo>
                        <a:pt x="2979419" y="38100"/>
                      </a:lnTo>
                      <a:close/>
                    </a:path>
                  </a:pathLst>
                </a:custGeom>
                <a:solidFill>
                  <a:srgbClr val="000000"/>
                </a:solidFill>
              </p:spPr>
              <p:txBody>
                <a:bodyPr wrap="square" lIns="0" tIns="0" rIns="0" bIns="0" rtlCol="0"/>
                <a:lstStyle/>
                <a:p>
                  <a:endParaRPr/>
                </a:p>
              </p:txBody>
            </p:sp>
            <p:sp>
              <p:nvSpPr>
                <p:cNvPr id="7" name="object 5"/>
                <p:cNvSpPr/>
                <p:nvPr/>
              </p:nvSpPr>
              <p:spPr>
                <a:xfrm>
                  <a:off x="4112768" y="4633975"/>
                  <a:ext cx="138684" cy="171450"/>
                </a:xfrm>
                <a:prstGeom prst="rect">
                  <a:avLst/>
                </a:prstGeom>
                <a:blipFill>
                  <a:blip r:embed="rId2" cstate="print"/>
                  <a:stretch>
                    <a:fillRect/>
                  </a:stretch>
                </a:blipFill>
              </p:spPr>
              <p:txBody>
                <a:bodyPr wrap="square" lIns="0" tIns="0" rIns="0" bIns="0" rtlCol="0"/>
                <a:lstStyle/>
                <a:p>
                  <a:endParaRPr/>
                </a:p>
              </p:txBody>
            </p:sp>
            <p:sp>
              <p:nvSpPr>
                <p:cNvPr id="8" name="object 6"/>
                <p:cNvSpPr/>
                <p:nvPr/>
              </p:nvSpPr>
              <p:spPr>
                <a:xfrm>
                  <a:off x="3126740" y="4644643"/>
                  <a:ext cx="2979420" cy="1084580"/>
                </a:xfrm>
                <a:custGeom>
                  <a:avLst/>
                  <a:gdLst/>
                  <a:ahLst/>
                  <a:cxnLst/>
                  <a:rect l="l" t="t" r="r" b="b"/>
                  <a:pathLst>
                    <a:path w="2979420" h="1084579">
                      <a:moveTo>
                        <a:pt x="665480" y="588264"/>
                      </a:moveTo>
                      <a:lnTo>
                        <a:pt x="660400" y="588264"/>
                      </a:lnTo>
                      <a:lnTo>
                        <a:pt x="647700" y="588264"/>
                      </a:lnTo>
                      <a:lnTo>
                        <a:pt x="482600" y="588264"/>
                      </a:lnTo>
                      <a:lnTo>
                        <a:pt x="482600" y="483870"/>
                      </a:lnTo>
                      <a:lnTo>
                        <a:pt x="647700" y="483870"/>
                      </a:lnTo>
                      <a:lnTo>
                        <a:pt x="647700" y="448056"/>
                      </a:lnTo>
                      <a:lnTo>
                        <a:pt x="482600" y="448056"/>
                      </a:lnTo>
                      <a:lnTo>
                        <a:pt x="482600" y="354330"/>
                      </a:lnTo>
                      <a:lnTo>
                        <a:pt x="647700" y="354330"/>
                      </a:lnTo>
                      <a:lnTo>
                        <a:pt x="660400" y="354330"/>
                      </a:lnTo>
                      <a:lnTo>
                        <a:pt x="660400" y="318516"/>
                      </a:lnTo>
                      <a:lnTo>
                        <a:pt x="647700" y="318516"/>
                      </a:lnTo>
                      <a:lnTo>
                        <a:pt x="482600" y="318516"/>
                      </a:lnTo>
                      <a:lnTo>
                        <a:pt x="443230" y="318516"/>
                      </a:lnTo>
                      <a:lnTo>
                        <a:pt x="443230" y="623316"/>
                      </a:lnTo>
                      <a:lnTo>
                        <a:pt x="482600" y="623316"/>
                      </a:lnTo>
                      <a:lnTo>
                        <a:pt x="647700" y="623316"/>
                      </a:lnTo>
                      <a:lnTo>
                        <a:pt x="660400" y="623316"/>
                      </a:lnTo>
                      <a:lnTo>
                        <a:pt x="665480" y="623316"/>
                      </a:lnTo>
                      <a:lnTo>
                        <a:pt x="665480" y="588264"/>
                      </a:lnTo>
                      <a:close/>
                    </a:path>
                    <a:path w="2979420" h="1084579">
                      <a:moveTo>
                        <a:pt x="1947672" y="864870"/>
                      </a:moveTo>
                      <a:lnTo>
                        <a:pt x="1937004" y="862584"/>
                      </a:lnTo>
                      <a:lnTo>
                        <a:pt x="1876806" y="1017270"/>
                      </a:lnTo>
                      <a:lnTo>
                        <a:pt x="1819656" y="862584"/>
                      </a:lnTo>
                      <a:lnTo>
                        <a:pt x="1808988" y="864870"/>
                      </a:lnTo>
                      <a:lnTo>
                        <a:pt x="1872996" y="1033272"/>
                      </a:lnTo>
                      <a:lnTo>
                        <a:pt x="1883664" y="1033272"/>
                      </a:lnTo>
                      <a:lnTo>
                        <a:pt x="1947672" y="864870"/>
                      </a:lnTo>
                      <a:close/>
                    </a:path>
                    <a:path w="2979420" h="1084579">
                      <a:moveTo>
                        <a:pt x="2979420" y="1046988"/>
                      </a:moveTo>
                      <a:lnTo>
                        <a:pt x="1061466" y="1046988"/>
                      </a:lnTo>
                      <a:lnTo>
                        <a:pt x="1061466" y="0"/>
                      </a:lnTo>
                      <a:lnTo>
                        <a:pt x="1048512" y="0"/>
                      </a:lnTo>
                      <a:lnTo>
                        <a:pt x="1048512" y="1046988"/>
                      </a:lnTo>
                      <a:lnTo>
                        <a:pt x="0" y="1046988"/>
                      </a:lnTo>
                      <a:lnTo>
                        <a:pt x="0" y="1084326"/>
                      </a:lnTo>
                      <a:lnTo>
                        <a:pt x="2979420" y="1084326"/>
                      </a:lnTo>
                      <a:lnTo>
                        <a:pt x="2979420" y="1046988"/>
                      </a:lnTo>
                      <a:close/>
                    </a:path>
                  </a:pathLst>
                </a:custGeom>
                <a:solidFill>
                  <a:srgbClr val="000000"/>
                </a:solidFill>
              </p:spPr>
              <p:txBody>
                <a:bodyPr wrap="square" lIns="0" tIns="0" rIns="0" bIns="0" rtlCol="0"/>
                <a:lstStyle/>
                <a:p>
                  <a:endParaRPr/>
                </a:p>
              </p:txBody>
            </p:sp>
            <p:sp>
              <p:nvSpPr>
                <p:cNvPr id="9" name="object 7"/>
                <p:cNvSpPr/>
                <p:nvPr/>
              </p:nvSpPr>
              <p:spPr>
                <a:xfrm>
                  <a:off x="2909570" y="4499102"/>
                  <a:ext cx="188213" cy="231648"/>
                </a:xfrm>
                <a:prstGeom prst="rect">
                  <a:avLst/>
                </a:prstGeom>
                <a:blipFill>
                  <a:blip r:embed="rId3" cstate="print"/>
                  <a:stretch>
                    <a:fillRect/>
                  </a:stretch>
                </a:blipFill>
              </p:spPr>
              <p:txBody>
                <a:bodyPr wrap="square" lIns="0" tIns="0" rIns="0" bIns="0" rtlCol="0"/>
                <a:lstStyle/>
                <a:p>
                  <a:endParaRPr/>
                </a:p>
              </p:txBody>
            </p:sp>
            <p:sp>
              <p:nvSpPr>
                <p:cNvPr id="10" name="object 8"/>
                <p:cNvSpPr/>
                <p:nvPr/>
              </p:nvSpPr>
              <p:spPr>
                <a:xfrm>
                  <a:off x="2876804" y="5588761"/>
                  <a:ext cx="200406" cy="220217"/>
                </a:xfrm>
                <a:prstGeom prst="rect">
                  <a:avLst/>
                </a:prstGeom>
                <a:blipFill>
                  <a:blip r:embed="rId4" cstate="print"/>
                  <a:stretch>
                    <a:fillRect/>
                  </a:stretch>
                </a:blipFill>
              </p:spPr>
              <p:txBody>
                <a:bodyPr wrap="square" lIns="0" tIns="0" rIns="0" bIns="0" rtlCol="0"/>
                <a:lstStyle/>
                <a:p>
                  <a:endParaRPr/>
                </a:p>
              </p:txBody>
            </p:sp>
            <p:sp>
              <p:nvSpPr>
                <p:cNvPr id="11" name="object 9"/>
                <p:cNvSpPr/>
                <p:nvPr/>
              </p:nvSpPr>
              <p:spPr>
                <a:xfrm>
                  <a:off x="3884930" y="5101081"/>
                  <a:ext cx="191770" cy="316230"/>
                </a:xfrm>
                <a:custGeom>
                  <a:avLst/>
                  <a:gdLst/>
                  <a:ahLst/>
                  <a:cxnLst/>
                  <a:rect l="l" t="t" r="r" b="b"/>
                  <a:pathLst>
                    <a:path w="191770" h="316229">
                      <a:moveTo>
                        <a:pt x="762" y="122681"/>
                      </a:moveTo>
                      <a:lnTo>
                        <a:pt x="762" y="110489"/>
                      </a:lnTo>
                      <a:lnTo>
                        <a:pt x="0" y="114300"/>
                      </a:lnTo>
                      <a:lnTo>
                        <a:pt x="762" y="122681"/>
                      </a:lnTo>
                      <a:close/>
                    </a:path>
                    <a:path w="191770" h="316229">
                      <a:moveTo>
                        <a:pt x="191262" y="228600"/>
                      </a:moveTo>
                      <a:lnTo>
                        <a:pt x="191262" y="5333"/>
                      </a:lnTo>
                      <a:lnTo>
                        <a:pt x="158496" y="5333"/>
                      </a:lnTo>
                      <a:lnTo>
                        <a:pt x="158496" y="32003"/>
                      </a:lnTo>
                      <a:lnTo>
                        <a:pt x="153924" y="27431"/>
                      </a:lnTo>
                      <a:lnTo>
                        <a:pt x="150114" y="22097"/>
                      </a:lnTo>
                      <a:lnTo>
                        <a:pt x="144780" y="18287"/>
                      </a:lnTo>
                      <a:lnTo>
                        <a:pt x="140970" y="14477"/>
                      </a:lnTo>
                      <a:lnTo>
                        <a:pt x="135636" y="11429"/>
                      </a:lnTo>
                      <a:lnTo>
                        <a:pt x="130302" y="9143"/>
                      </a:lnTo>
                      <a:lnTo>
                        <a:pt x="125730" y="6095"/>
                      </a:lnTo>
                      <a:lnTo>
                        <a:pt x="118872" y="3809"/>
                      </a:lnTo>
                      <a:lnTo>
                        <a:pt x="113537" y="2285"/>
                      </a:lnTo>
                      <a:lnTo>
                        <a:pt x="107442" y="762"/>
                      </a:lnTo>
                      <a:lnTo>
                        <a:pt x="100584" y="762"/>
                      </a:lnTo>
                      <a:lnTo>
                        <a:pt x="93725" y="0"/>
                      </a:lnTo>
                      <a:lnTo>
                        <a:pt x="89916" y="762"/>
                      </a:lnTo>
                      <a:lnTo>
                        <a:pt x="80772" y="762"/>
                      </a:lnTo>
                      <a:lnTo>
                        <a:pt x="76962" y="2285"/>
                      </a:lnTo>
                      <a:lnTo>
                        <a:pt x="71628" y="2285"/>
                      </a:lnTo>
                      <a:lnTo>
                        <a:pt x="64008" y="5333"/>
                      </a:lnTo>
                      <a:lnTo>
                        <a:pt x="60198" y="6095"/>
                      </a:lnTo>
                      <a:lnTo>
                        <a:pt x="56387" y="9143"/>
                      </a:lnTo>
                      <a:lnTo>
                        <a:pt x="51816" y="10667"/>
                      </a:lnTo>
                      <a:lnTo>
                        <a:pt x="48006" y="12953"/>
                      </a:lnTo>
                      <a:lnTo>
                        <a:pt x="44196" y="14477"/>
                      </a:lnTo>
                      <a:lnTo>
                        <a:pt x="41910" y="16763"/>
                      </a:lnTo>
                      <a:lnTo>
                        <a:pt x="38100" y="19812"/>
                      </a:lnTo>
                      <a:lnTo>
                        <a:pt x="35052" y="23621"/>
                      </a:lnTo>
                      <a:lnTo>
                        <a:pt x="32766" y="26669"/>
                      </a:lnTo>
                      <a:lnTo>
                        <a:pt x="28956" y="28955"/>
                      </a:lnTo>
                      <a:lnTo>
                        <a:pt x="25908" y="32765"/>
                      </a:lnTo>
                      <a:lnTo>
                        <a:pt x="23622" y="35813"/>
                      </a:lnTo>
                      <a:lnTo>
                        <a:pt x="20574" y="39623"/>
                      </a:lnTo>
                      <a:lnTo>
                        <a:pt x="18287" y="43433"/>
                      </a:lnTo>
                      <a:lnTo>
                        <a:pt x="16764" y="48005"/>
                      </a:lnTo>
                      <a:lnTo>
                        <a:pt x="14478" y="51815"/>
                      </a:lnTo>
                      <a:lnTo>
                        <a:pt x="11430" y="55625"/>
                      </a:lnTo>
                      <a:lnTo>
                        <a:pt x="9906" y="60959"/>
                      </a:lnTo>
                      <a:lnTo>
                        <a:pt x="9144" y="65531"/>
                      </a:lnTo>
                      <a:lnTo>
                        <a:pt x="7620" y="70865"/>
                      </a:lnTo>
                      <a:lnTo>
                        <a:pt x="6096" y="74675"/>
                      </a:lnTo>
                      <a:lnTo>
                        <a:pt x="5334" y="80009"/>
                      </a:lnTo>
                      <a:lnTo>
                        <a:pt x="3810" y="83819"/>
                      </a:lnTo>
                      <a:lnTo>
                        <a:pt x="2286" y="89153"/>
                      </a:lnTo>
                      <a:lnTo>
                        <a:pt x="2286" y="94487"/>
                      </a:lnTo>
                      <a:lnTo>
                        <a:pt x="762" y="99821"/>
                      </a:lnTo>
                      <a:lnTo>
                        <a:pt x="762" y="131063"/>
                      </a:lnTo>
                      <a:lnTo>
                        <a:pt x="2286" y="137159"/>
                      </a:lnTo>
                      <a:lnTo>
                        <a:pt x="5334" y="150875"/>
                      </a:lnTo>
                      <a:lnTo>
                        <a:pt x="6096" y="157733"/>
                      </a:lnTo>
                      <a:lnTo>
                        <a:pt x="9144" y="163829"/>
                      </a:lnTo>
                      <a:lnTo>
                        <a:pt x="11430" y="170687"/>
                      </a:lnTo>
                      <a:lnTo>
                        <a:pt x="14478" y="176021"/>
                      </a:lnTo>
                      <a:lnTo>
                        <a:pt x="18287" y="182879"/>
                      </a:lnTo>
                      <a:lnTo>
                        <a:pt x="20574" y="188213"/>
                      </a:lnTo>
                      <a:lnTo>
                        <a:pt x="24384" y="193547"/>
                      </a:lnTo>
                      <a:lnTo>
                        <a:pt x="29718" y="198881"/>
                      </a:lnTo>
                      <a:lnTo>
                        <a:pt x="33528" y="204215"/>
                      </a:lnTo>
                      <a:lnTo>
                        <a:pt x="38100" y="207481"/>
                      </a:lnTo>
                      <a:lnTo>
                        <a:pt x="38100" y="112013"/>
                      </a:lnTo>
                      <a:lnTo>
                        <a:pt x="38862" y="106679"/>
                      </a:lnTo>
                      <a:lnTo>
                        <a:pt x="38862" y="92963"/>
                      </a:lnTo>
                      <a:lnTo>
                        <a:pt x="41910" y="82295"/>
                      </a:lnTo>
                      <a:lnTo>
                        <a:pt x="42672" y="76962"/>
                      </a:lnTo>
                      <a:lnTo>
                        <a:pt x="44196" y="73151"/>
                      </a:lnTo>
                      <a:lnTo>
                        <a:pt x="45720" y="67817"/>
                      </a:lnTo>
                      <a:lnTo>
                        <a:pt x="48006" y="64007"/>
                      </a:lnTo>
                      <a:lnTo>
                        <a:pt x="51054" y="60197"/>
                      </a:lnTo>
                      <a:lnTo>
                        <a:pt x="51816" y="55625"/>
                      </a:lnTo>
                      <a:lnTo>
                        <a:pt x="54864" y="51815"/>
                      </a:lnTo>
                      <a:lnTo>
                        <a:pt x="58674" y="48767"/>
                      </a:lnTo>
                      <a:lnTo>
                        <a:pt x="64008" y="43433"/>
                      </a:lnTo>
                      <a:lnTo>
                        <a:pt x="67818" y="41147"/>
                      </a:lnTo>
                      <a:lnTo>
                        <a:pt x="70104" y="39623"/>
                      </a:lnTo>
                      <a:lnTo>
                        <a:pt x="74675" y="37337"/>
                      </a:lnTo>
                      <a:lnTo>
                        <a:pt x="78486" y="35813"/>
                      </a:lnTo>
                      <a:lnTo>
                        <a:pt x="80772" y="34289"/>
                      </a:lnTo>
                      <a:lnTo>
                        <a:pt x="84582" y="32765"/>
                      </a:lnTo>
                      <a:lnTo>
                        <a:pt x="92964" y="32765"/>
                      </a:lnTo>
                      <a:lnTo>
                        <a:pt x="96774" y="32003"/>
                      </a:lnTo>
                      <a:lnTo>
                        <a:pt x="102108" y="32765"/>
                      </a:lnTo>
                      <a:lnTo>
                        <a:pt x="109728" y="32765"/>
                      </a:lnTo>
                      <a:lnTo>
                        <a:pt x="113537" y="34289"/>
                      </a:lnTo>
                      <a:lnTo>
                        <a:pt x="116586" y="35813"/>
                      </a:lnTo>
                      <a:lnTo>
                        <a:pt x="120396" y="37337"/>
                      </a:lnTo>
                      <a:lnTo>
                        <a:pt x="124206" y="39623"/>
                      </a:lnTo>
                      <a:lnTo>
                        <a:pt x="128016" y="41147"/>
                      </a:lnTo>
                      <a:lnTo>
                        <a:pt x="130302" y="43433"/>
                      </a:lnTo>
                      <a:lnTo>
                        <a:pt x="134874" y="46481"/>
                      </a:lnTo>
                      <a:lnTo>
                        <a:pt x="144018" y="55625"/>
                      </a:lnTo>
                      <a:lnTo>
                        <a:pt x="144780" y="60197"/>
                      </a:lnTo>
                      <a:lnTo>
                        <a:pt x="147828" y="64007"/>
                      </a:lnTo>
                      <a:lnTo>
                        <a:pt x="150114" y="67817"/>
                      </a:lnTo>
                      <a:lnTo>
                        <a:pt x="151637" y="73151"/>
                      </a:lnTo>
                      <a:lnTo>
                        <a:pt x="153162" y="76962"/>
                      </a:lnTo>
                      <a:lnTo>
                        <a:pt x="153924" y="82295"/>
                      </a:lnTo>
                      <a:lnTo>
                        <a:pt x="155448" y="89153"/>
                      </a:lnTo>
                      <a:lnTo>
                        <a:pt x="156972" y="94487"/>
                      </a:lnTo>
                      <a:lnTo>
                        <a:pt x="156972" y="298856"/>
                      </a:lnTo>
                      <a:lnTo>
                        <a:pt x="159258" y="297941"/>
                      </a:lnTo>
                      <a:lnTo>
                        <a:pt x="162306" y="294893"/>
                      </a:lnTo>
                      <a:lnTo>
                        <a:pt x="166116" y="292607"/>
                      </a:lnTo>
                      <a:lnTo>
                        <a:pt x="168402" y="289559"/>
                      </a:lnTo>
                      <a:lnTo>
                        <a:pt x="171450" y="287273"/>
                      </a:lnTo>
                      <a:lnTo>
                        <a:pt x="173736" y="283463"/>
                      </a:lnTo>
                      <a:lnTo>
                        <a:pt x="175260" y="280415"/>
                      </a:lnTo>
                      <a:lnTo>
                        <a:pt x="177546" y="277367"/>
                      </a:lnTo>
                      <a:lnTo>
                        <a:pt x="180594" y="269747"/>
                      </a:lnTo>
                      <a:lnTo>
                        <a:pt x="182880" y="266700"/>
                      </a:lnTo>
                      <a:lnTo>
                        <a:pt x="184404" y="262889"/>
                      </a:lnTo>
                      <a:lnTo>
                        <a:pt x="185928" y="257555"/>
                      </a:lnTo>
                      <a:lnTo>
                        <a:pt x="186690" y="252221"/>
                      </a:lnTo>
                      <a:lnTo>
                        <a:pt x="188214" y="246887"/>
                      </a:lnTo>
                      <a:lnTo>
                        <a:pt x="188214" y="241553"/>
                      </a:lnTo>
                      <a:lnTo>
                        <a:pt x="189737" y="234695"/>
                      </a:lnTo>
                      <a:lnTo>
                        <a:pt x="191262" y="228600"/>
                      </a:lnTo>
                      <a:close/>
                    </a:path>
                    <a:path w="191770" h="316229">
                      <a:moveTo>
                        <a:pt x="153924" y="300380"/>
                      </a:moveTo>
                      <a:lnTo>
                        <a:pt x="153924" y="234695"/>
                      </a:lnTo>
                      <a:lnTo>
                        <a:pt x="153162" y="239267"/>
                      </a:lnTo>
                      <a:lnTo>
                        <a:pt x="153162" y="244601"/>
                      </a:lnTo>
                      <a:lnTo>
                        <a:pt x="151637" y="245363"/>
                      </a:lnTo>
                      <a:lnTo>
                        <a:pt x="151637" y="249935"/>
                      </a:lnTo>
                      <a:lnTo>
                        <a:pt x="150114" y="252221"/>
                      </a:lnTo>
                      <a:lnTo>
                        <a:pt x="149352" y="255269"/>
                      </a:lnTo>
                      <a:lnTo>
                        <a:pt x="147828" y="257555"/>
                      </a:lnTo>
                      <a:lnTo>
                        <a:pt x="146304" y="260603"/>
                      </a:lnTo>
                      <a:lnTo>
                        <a:pt x="144780" y="262889"/>
                      </a:lnTo>
                      <a:lnTo>
                        <a:pt x="144018" y="265938"/>
                      </a:lnTo>
                      <a:lnTo>
                        <a:pt x="142494" y="266700"/>
                      </a:lnTo>
                      <a:lnTo>
                        <a:pt x="140208" y="269747"/>
                      </a:lnTo>
                      <a:lnTo>
                        <a:pt x="138684" y="272033"/>
                      </a:lnTo>
                      <a:lnTo>
                        <a:pt x="135636" y="273557"/>
                      </a:lnTo>
                      <a:lnTo>
                        <a:pt x="133350" y="275081"/>
                      </a:lnTo>
                      <a:lnTo>
                        <a:pt x="131825" y="277367"/>
                      </a:lnTo>
                      <a:lnTo>
                        <a:pt x="129540" y="278891"/>
                      </a:lnTo>
                      <a:lnTo>
                        <a:pt x="126492" y="280415"/>
                      </a:lnTo>
                      <a:lnTo>
                        <a:pt x="122682" y="280415"/>
                      </a:lnTo>
                      <a:lnTo>
                        <a:pt x="120396" y="281939"/>
                      </a:lnTo>
                      <a:lnTo>
                        <a:pt x="117348" y="283463"/>
                      </a:lnTo>
                      <a:lnTo>
                        <a:pt x="113537" y="283463"/>
                      </a:lnTo>
                      <a:lnTo>
                        <a:pt x="109728" y="284225"/>
                      </a:lnTo>
                      <a:lnTo>
                        <a:pt x="80010" y="284225"/>
                      </a:lnTo>
                      <a:lnTo>
                        <a:pt x="75437" y="283463"/>
                      </a:lnTo>
                      <a:lnTo>
                        <a:pt x="73152" y="283463"/>
                      </a:lnTo>
                      <a:lnTo>
                        <a:pt x="69342" y="281939"/>
                      </a:lnTo>
                      <a:lnTo>
                        <a:pt x="66294" y="280415"/>
                      </a:lnTo>
                      <a:lnTo>
                        <a:pt x="64008" y="280415"/>
                      </a:lnTo>
                      <a:lnTo>
                        <a:pt x="60960" y="278891"/>
                      </a:lnTo>
                      <a:lnTo>
                        <a:pt x="58674" y="277367"/>
                      </a:lnTo>
                      <a:lnTo>
                        <a:pt x="53340" y="272033"/>
                      </a:lnTo>
                      <a:lnTo>
                        <a:pt x="51816" y="271271"/>
                      </a:lnTo>
                      <a:lnTo>
                        <a:pt x="49530" y="266700"/>
                      </a:lnTo>
                      <a:lnTo>
                        <a:pt x="48006" y="265938"/>
                      </a:lnTo>
                      <a:lnTo>
                        <a:pt x="47244" y="262889"/>
                      </a:lnTo>
                      <a:lnTo>
                        <a:pt x="47244" y="260603"/>
                      </a:lnTo>
                      <a:lnTo>
                        <a:pt x="45720" y="259079"/>
                      </a:lnTo>
                      <a:lnTo>
                        <a:pt x="44196" y="256031"/>
                      </a:lnTo>
                      <a:lnTo>
                        <a:pt x="44196" y="253745"/>
                      </a:lnTo>
                      <a:lnTo>
                        <a:pt x="42672" y="249935"/>
                      </a:lnTo>
                      <a:lnTo>
                        <a:pt x="7620" y="244601"/>
                      </a:lnTo>
                      <a:lnTo>
                        <a:pt x="9144" y="250697"/>
                      </a:lnTo>
                      <a:lnTo>
                        <a:pt x="9144" y="256031"/>
                      </a:lnTo>
                      <a:lnTo>
                        <a:pt x="9906" y="261365"/>
                      </a:lnTo>
                      <a:lnTo>
                        <a:pt x="9906" y="266700"/>
                      </a:lnTo>
                      <a:lnTo>
                        <a:pt x="12954" y="272033"/>
                      </a:lnTo>
                      <a:lnTo>
                        <a:pt x="14478" y="276605"/>
                      </a:lnTo>
                      <a:lnTo>
                        <a:pt x="16764" y="280415"/>
                      </a:lnTo>
                      <a:lnTo>
                        <a:pt x="18287" y="284225"/>
                      </a:lnTo>
                      <a:lnTo>
                        <a:pt x="22098" y="288797"/>
                      </a:lnTo>
                      <a:lnTo>
                        <a:pt x="24384" y="292607"/>
                      </a:lnTo>
                      <a:lnTo>
                        <a:pt x="28956" y="294893"/>
                      </a:lnTo>
                      <a:lnTo>
                        <a:pt x="31242" y="297941"/>
                      </a:lnTo>
                      <a:lnTo>
                        <a:pt x="36575" y="301751"/>
                      </a:lnTo>
                      <a:lnTo>
                        <a:pt x="40386" y="304800"/>
                      </a:lnTo>
                      <a:lnTo>
                        <a:pt x="44196" y="307085"/>
                      </a:lnTo>
                      <a:lnTo>
                        <a:pt x="49530" y="308609"/>
                      </a:lnTo>
                      <a:lnTo>
                        <a:pt x="54864" y="310895"/>
                      </a:lnTo>
                      <a:lnTo>
                        <a:pt x="58674" y="312419"/>
                      </a:lnTo>
                      <a:lnTo>
                        <a:pt x="65532" y="313943"/>
                      </a:lnTo>
                      <a:lnTo>
                        <a:pt x="70104" y="315467"/>
                      </a:lnTo>
                      <a:lnTo>
                        <a:pt x="74675" y="316121"/>
                      </a:lnTo>
                      <a:lnTo>
                        <a:pt x="109728" y="316229"/>
                      </a:lnTo>
                      <a:lnTo>
                        <a:pt x="115062" y="315467"/>
                      </a:lnTo>
                      <a:lnTo>
                        <a:pt x="120396" y="315467"/>
                      </a:lnTo>
                      <a:lnTo>
                        <a:pt x="124206" y="313943"/>
                      </a:lnTo>
                      <a:lnTo>
                        <a:pt x="129540" y="312419"/>
                      </a:lnTo>
                      <a:lnTo>
                        <a:pt x="133350" y="310895"/>
                      </a:lnTo>
                      <a:lnTo>
                        <a:pt x="137160" y="310133"/>
                      </a:lnTo>
                      <a:lnTo>
                        <a:pt x="140970" y="308609"/>
                      </a:lnTo>
                      <a:lnTo>
                        <a:pt x="144780" y="305562"/>
                      </a:lnTo>
                      <a:lnTo>
                        <a:pt x="147828" y="303275"/>
                      </a:lnTo>
                      <a:lnTo>
                        <a:pt x="151637" y="301751"/>
                      </a:lnTo>
                      <a:lnTo>
                        <a:pt x="153924" y="300380"/>
                      </a:lnTo>
                      <a:close/>
                    </a:path>
                    <a:path w="191770" h="316229">
                      <a:moveTo>
                        <a:pt x="156972" y="298856"/>
                      </a:moveTo>
                      <a:lnTo>
                        <a:pt x="156972" y="133350"/>
                      </a:lnTo>
                      <a:lnTo>
                        <a:pt x="155448" y="138683"/>
                      </a:lnTo>
                      <a:lnTo>
                        <a:pt x="153924" y="145541"/>
                      </a:lnTo>
                      <a:lnTo>
                        <a:pt x="153162" y="149351"/>
                      </a:lnTo>
                      <a:lnTo>
                        <a:pt x="150114" y="160019"/>
                      </a:lnTo>
                      <a:lnTo>
                        <a:pt x="147828" y="163829"/>
                      </a:lnTo>
                      <a:lnTo>
                        <a:pt x="144780" y="168401"/>
                      </a:lnTo>
                      <a:lnTo>
                        <a:pt x="144018" y="172212"/>
                      </a:lnTo>
                      <a:lnTo>
                        <a:pt x="140208" y="174497"/>
                      </a:lnTo>
                      <a:lnTo>
                        <a:pt x="137160" y="179069"/>
                      </a:lnTo>
                      <a:lnTo>
                        <a:pt x="131825" y="184403"/>
                      </a:lnTo>
                      <a:lnTo>
                        <a:pt x="128016" y="186689"/>
                      </a:lnTo>
                      <a:lnTo>
                        <a:pt x="125730" y="188213"/>
                      </a:lnTo>
                      <a:lnTo>
                        <a:pt x="121158" y="190500"/>
                      </a:lnTo>
                      <a:lnTo>
                        <a:pt x="117348" y="192023"/>
                      </a:lnTo>
                      <a:lnTo>
                        <a:pt x="115062" y="193547"/>
                      </a:lnTo>
                      <a:lnTo>
                        <a:pt x="111252" y="195071"/>
                      </a:lnTo>
                      <a:lnTo>
                        <a:pt x="86106" y="195071"/>
                      </a:lnTo>
                      <a:lnTo>
                        <a:pt x="74675" y="190500"/>
                      </a:lnTo>
                      <a:lnTo>
                        <a:pt x="71628" y="188213"/>
                      </a:lnTo>
                      <a:lnTo>
                        <a:pt x="67818" y="186689"/>
                      </a:lnTo>
                      <a:lnTo>
                        <a:pt x="64008" y="184403"/>
                      </a:lnTo>
                      <a:lnTo>
                        <a:pt x="58674" y="179069"/>
                      </a:lnTo>
                      <a:lnTo>
                        <a:pt x="54864" y="174497"/>
                      </a:lnTo>
                      <a:lnTo>
                        <a:pt x="51816" y="172212"/>
                      </a:lnTo>
                      <a:lnTo>
                        <a:pt x="51054" y="168401"/>
                      </a:lnTo>
                      <a:lnTo>
                        <a:pt x="48006" y="163829"/>
                      </a:lnTo>
                      <a:lnTo>
                        <a:pt x="45720" y="160019"/>
                      </a:lnTo>
                      <a:lnTo>
                        <a:pt x="42672" y="149351"/>
                      </a:lnTo>
                      <a:lnTo>
                        <a:pt x="41910" y="144017"/>
                      </a:lnTo>
                      <a:lnTo>
                        <a:pt x="40386" y="138683"/>
                      </a:lnTo>
                      <a:lnTo>
                        <a:pt x="38862" y="131825"/>
                      </a:lnTo>
                      <a:lnTo>
                        <a:pt x="38862" y="119633"/>
                      </a:lnTo>
                      <a:lnTo>
                        <a:pt x="38100" y="112013"/>
                      </a:lnTo>
                      <a:lnTo>
                        <a:pt x="38100" y="207481"/>
                      </a:lnTo>
                      <a:lnTo>
                        <a:pt x="38862" y="208025"/>
                      </a:lnTo>
                      <a:lnTo>
                        <a:pt x="44196" y="212597"/>
                      </a:lnTo>
                      <a:lnTo>
                        <a:pt x="49530" y="214883"/>
                      </a:lnTo>
                      <a:lnTo>
                        <a:pt x="54864" y="217931"/>
                      </a:lnTo>
                      <a:lnTo>
                        <a:pt x="60960" y="220217"/>
                      </a:lnTo>
                      <a:lnTo>
                        <a:pt x="66294" y="223265"/>
                      </a:lnTo>
                      <a:lnTo>
                        <a:pt x="73152" y="224027"/>
                      </a:lnTo>
                      <a:lnTo>
                        <a:pt x="80772" y="225551"/>
                      </a:lnTo>
                      <a:lnTo>
                        <a:pt x="107442" y="225551"/>
                      </a:lnTo>
                      <a:lnTo>
                        <a:pt x="112014" y="224027"/>
                      </a:lnTo>
                      <a:lnTo>
                        <a:pt x="117348" y="223265"/>
                      </a:lnTo>
                      <a:lnTo>
                        <a:pt x="122682" y="221741"/>
                      </a:lnTo>
                      <a:lnTo>
                        <a:pt x="128016" y="218693"/>
                      </a:lnTo>
                      <a:lnTo>
                        <a:pt x="133350" y="216407"/>
                      </a:lnTo>
                      <a:lnTo>
                        <a:pt x="137160" y="213359"/>
                      </a:lnTo>
                      <a:lnTo>
                        <a:pt x="142494" y="211073"/>
                      </a:lnTo>
                      <a:lnTo>
                        <a:pt x="146304" y="207263"/>
                      </a:lnTo>
                      <a:lnTo>
                        <a:pt x="150114" y="202691"/>
                      </a:lnTo>
                      <a:lnTo>
                        <a:pt x="153924" y="197357"/>
                      </a:lnTo>
                      <a:lnTo>
                        <a:pt x="153924" y="300380"/>
                      </a:lnTo>
                      <a:lnTo>
                        <a:pt x="155448" y="299465"/>
                      </a:lnTo>
                      <a:lnTo>
                        <a:pt x="156972" y="298856"/>
                      </a:lnTo>
                      <a:close/>
                    </a:path>
                  </a:pathLst>
                </a:custGeom>
                <a:solidFill>
                  <a:srgbClr val="000000"/>
                </a:solidFill>
              </p:spPr>
              <p:txBody>
                <a:bodyPr wrap="square" lIns="0" tIns="0" rIns="0" bIns="0" rtlCol="0"/>
                <a:lstStyle/>
                <a:p>
                  <a:endParaRPr/>
                </a:p>
              </p:txBody>
            </p:sp>
            <p:sp>
              <p:nvSpPr>
                <p:cNvPr id="12" name="object 10"/>
                <p:cNvSpPr/>
                <p:nvPr/>
              </p:nvSpPr>
              <p:spPr>
                <a:xfrm>
                  <a:off x="4711712" y="4406925"/>
                  <a:ext cx="2629535" cy="1686560"/>
                </a:xfrm>
                <a:custGeom>
                  <a:avLst/>
                  <a:gdLst/>
                  <a:ahLst/>
                  <a:cxnLst/>
                  <a:rect l="l" t="t" r="r" b="b"/>
                  <a:pathLst>
                    <a:path w="2629534" h="1686560">
                      <a:moveTo>
                        <a:pt x="2628912" y="0"/>
                      </a:moveTo>
                      <a:lnTo>
                        <a:pt x="457200" y="0"/>
                      </a:lnTo>
                      <a:lnTo>
                        <a:pt x="228600" y="0"/>
                      </a:lnTo>
                      <a:lnTo>
                        <a:pt x="0" y="0"/>
                      </a:lnTo>
                      <a:lnTo>
                        <a:pt x="0" y="1524000"/>
                      </a:lnTo>
                      <a:lnTo>
                        <a:pt x="228600" y="1524000"/>
                      </a:lnTo>
                      <a:lnTo>
                        <a:pt x="228600" y="1686306"/>
                      </a:lnTo>
                      <a:lnTo>
                        <a:pt x="2628912" y="1686306"/>
                      </a:lnTo>
                      <a:lnTo>
                        <a:pt x="2628912" y="0"/>
                      </a:lnTo>
                      <a:close/>
                    </a:path>
                  </a:pathLst>
                </a:custGeom>
                <a:solidFill>
                  <a:srgbClr val="FFFFFF"/>
                </a:solidFill>
              </p:spPr>
              <p:txBody>
                <a:bodyPr wrap="square" lIns="0" tIns="0" rIns="0" bIns="0" rtlCol="0"/>
                <a:lstStyle/>
                <a:p>
                  <a:endParaRPr/>
                </a:p>
              </p:txBody>
            </p:sp>
          </p:grpSp>
          <p:sp>
            <p:nvSpPr>
              <p:cNvPr id="13" name="object 11"/>
              <p:cNvSpPr/>
              <p:nvPr/>
            </p:nvSpPr>
            <p:spPr>
              <a:xfrm>
                <a:off x="3021024" y="4454696"/>
                <a:ext cx="222250" cy="304800"/>
              </a:xfrm>
              <a:custGeom>
                <a:avLst/>
                <a:gdLst/>
                <a:ahLst/>
                <a:cxnLst/>
                <a:rect l="l" t="t" r="r" b="b"/>
                <a:pathLst>
                  <a:path w="222250" h="304800">
                    <a:moveTo>
                      <a:pt x="222250" y="269748"/>
                    </a:moveTo>
                    <a:lnTo>
                      <a:pt x="215900" y="269748"/>
                    </a:lnTo>
                    <a:lnTo>
                      <a:pt x="204470" y="269748"/>
                    </a:lnTo>
                    <a:lnTo>
                      <a:pt x="39370" y="269748"/>
                    </a:lnTo>
                    <a:lnTo>
                      <a:pt x="39370" y="165354"/>
                    </a:lnTo>
                    <a:lnTo>
                      <a:pt x="204470" y="165354"/>
                    </a:lnTo>
                    <a:lnTo>
                      <a:pt x="204470" y="129540"/>
                    </a:lnTo>
                    <a:lnTo>
                      <a:pt x="39370" y="129540"/>
                    </a:lnTo>
                    <a:lnTo>
                      <a:pt x="39370" y="35814"/>
                    </a:lnTo>
                    <a:lnTo>
                      <a:pt x="204470" y="35814"/>
                    </a:lnTo>
                    <a:lnTo>
                      <a:pt x="215900" y="35814"/>
                    </a:lnTo>
                    <a:lnTo>
                      <a:pt x="215900" y="0"/>
                    </a:lnTo>
                    <a:lnTo>
                      <a:pt x="204470" y="0"/>
                    </a:lnTo>
                    <a:lnTo>
                      <a:pt x="39370" y="0"/>
                    </a:lnTo>
                    <a:lnTo>
                      <a:pt x="0" y="0"/>
                    </a:lnTo>
                    <a:lnTo>
                      <a:pt x="0" y="304800"/>
                    </a:lnTo>
                    <a:lnTo>
                      <a:pt x="39370" y="304800"/>
                    </a:lnTo>
                    <a:lnTo>
                      <a:pt x="204470" y="304800"/>
                    </a:lnTo>
                    <a:lnTo>
                      <a:pt x="215900" y="304800"/>
                    </a:lnTo>
                    <a:lnTo>
                      <a:pt x="222250" y="304800"/>
                    </a:lnTo>
                    <a:lnTo>
                      <a:pt x="222250" y="269748"/>
                    </a:lnTo>
                    <a:close/>
                  </a:path>
                </a:pathLst>
              </a:custGeom>
              <a:solidFill>
                <a:srgbClr val="000000"/>
              </a:solidFill>
            </p:spPr>
            <p:txBody>
              <a:bodyPr wrap="square" lIns="0" tIns="0" rIns="0" bIns="0" rtlCol="0"/>
              <a:lstStyle/>
              <a:p>
                <a:endParaRPr/>
              </a:p>
            </p:txBody>
          </p:sp>
          <p:sp>
            <p:nvSpPr>
              <p:cNvPr id="14" name="object 12"/>
              <p:cNvSpPr/>
              <p:nvPr/>
            </p:nvSpPr>
            <p:spPr>
              <a:xfrm>
                <a:off x="2982924" y="5539784"/>
                <a:ext cx="223520" cy="304800"/>
              </a:xfrm>
              <a:custGeom>
                <a:avLst/>
                <a:gdLst/>
                <a:ahLst/>
                <a:cxnLst/>
                <a:rect l="l" t="t" r="r" b="b"/>
                <a:pathLst>
                  <a:path w="223519" h="304800">
                    <a:moveTo>
                      <a:pt x="223520" y="270510"/>
                    </a:moveTo>
                    <a:lnTo>
                      <a:pt x="215900" y="270510"/>
                    </a:lnTo>
                    <a:lnTo>
                      <a:pt x="204470" y="270510"/>
                    </a:lnTo>
                    <a:lnTo>
                      <a:pt x="39370" y="270510"/>
                    </a:lnTo>
                    <a:lnTo>
                      <a:pt x="39370" y="166116"/>
                    </a:lnTo>
                    <a:lnTo>
                      <a:pt x="204470" y="166116"/>
                    </a:lnTo>
                    <a:lnTo>
                      <a:pt x="204470" y="129540"/>
                    </a:lnTo>
                    <a:lnTo>
                      <a:pt x="39370" y="129540"/>
                    </a:lnTo>
                    <a:lnTo>
                      <a:pt x="39370" y="36576"/>
                    </a:lnTo>
                    <a:lnTo>
                      <a:pt x="204470" y="36576"/>
                    </a:lnTo>
                    <a:lnTo>
                      <a:pt x="215900" y="36576"/>
                    </a:lnTo>
                    <a:lnTo>
                      <a:pt x="215900" y="0"/>
                    </a:lnTo>
                    <a:lnTo>
                      <a:pt x="204470" y="0"/>
                    </a:lnTo>
                    <a:lnTo>
                      <a:pt x="39370" y="0"/>
                    </a:lnTo>
                    <a:lnTo>
                      <a:pt x="0" y="0"/>
                    </a:lnTo>
                    <a:lnTo>
                      <a:pt x="0" y="304800"/>
                    </a:lnTo>
                    <a:lnTo>
                      <a:pt x="39370" y="304800"/>
                    </a:lnTo>
                    <a:lnTo>
                      <a:pt x="204470" y="304800"/>
                    </a:lnTo>
                    <a:lnTo>
                      <a:pt x="215900" y="304800"/>
                    </a:lnTo>
                    <a:lnTo>
                      <a:pt x="223520" y="304800"/>
                    </a:lnTo>
                    <a:lnTo>
                      <a:pt x="223520" y="270510"/>
                    </a:lnTo>
                    <a:close/>
                  </a:path>
                </a:pathLst>
              </a:custGeom>
              <a:solidFill>
                <a:srgbClr val="000000"/>
              </a:solidFill>
            </p:spPr>
            <p:txBody>
              <a:bodyPr wrap="square" lIns="0" tIns="0" rIns="0" bIns="0" rtlCol="0"/>
              <a:lstStyle/>
              <a:p>
                <a:endParaRPr/>
              </a:p>
            </p:txBody>
          </p:sp>
          <p:sp>
            <p:nvSpPr>
              <p:cNvPr id="15" name="object 13"/>
              <p:cNvSpPr/>
              <p:nvPr/>
            </p:nvSpPr>
            <p:spPr>
              <a:xfrm>
                <a:off x="4400752" y="6010699"/>
                <a:ext cx="445134" cy="454659"/>
              </a:xfrm>
              <a:custGeom>
                <a:avLst/>
                <a:gdLst/>
                <a:ahLst/>
                <a:cxnLst/>
                <a:rect l="l" t="t" r="r" b="b"/>
                <a:pathLst>
                  <a:path w="445135" h="454660">
                    <a:moveTo>
                      <a:pt x="335280" y="212598"/>
                    </a:moveTo>
                    <a:lnTo>
                      <a:pt x="240792" y="212598"/>
                    </a:lnTo>
                    <a:lnTo>
                      <a:pt x="240792" y="115062"/>
                    </a:lnTo>
                    <a:lnTo>
                      <a:pt x="204216" y="115062"/>
                    </a:lnTo>
                    <a:lnTo>
                      <a:pt x="204216" y="212598"/>
                    </a:lnTo>
                    <a:lnTo>
                      <a:pt x="109728" y="212598"/>
                    </a:lnTo>
                    <a:lnTo>
                      <a:pt x="109728" y="249948"/>
                    </a:lnTo>
                    <a:lnTo>
                      <a:pt x="204216" y="249948"/>
                    </a:lnTo>
                    <a:lnTo>
                      <a:pt x="204216" y="344424"/>
                    </a:lnTo>
                    <a:lnTo>
                      <a:pt x="240792" y="344424"/>
                    </a:lnTo>
                    <a:lnTo>
                      <a:pt x="240792" y="249948"/>
                    </a:lnTo>
                    <a:lnTo>
                      <a:pt x="335280" y="249948"/>
                    </a:lnTo>
                    <a:lnTo>
                      <a:pt x="335280" y="212598"/>
                    </a:lnTo>
                    <a:close/>
                  </a:path>
                  <a:path w="445135" h="454660">
                    <a:moveTo>
                      <a:pt x="445008" y="227076"/>
                    </a:moveTo>
                    <a:lnTo>
                      <a:pt x="443484" y="196596"/>
                    </a:lnTo>
                    <a:lnTo>
                      <a:pt x="438150" y="169164"/>
                    </a:lnTo>
                    <a:lnTo>
                      <a:pt x="438150" y="166890"/>
                    </a:lnTo>
                    <a:lnTo>
                      <a:pt x="429006" y="141744"/>
                    </a:lnTo>
                    <a:lnTo>
                      <a:pt x="428244" y="138684"/>
                    </a:lnTo>
                    <a:lnTo>
                      <a:pt x="416052" y="115062"/>
                    </a:lnTo>
                    <a:lnTo>
                      <a:pt x="414528" y="113538"/>
                    </a:lnTo>
                    <a:lnTo>
                      <a:pt x="410718" y="107530"/>
                    </a:lnTo>
                    <a:lnTo>
                      <a:pt x="410718" y="227076"/>
                    </a:lnTo>
                    <a:lnTo>
                      <a:pt x="404622" y="275094"/>
                    </a:lnTo>
                    <a:lnTo>
                      <a:pt x="383286" y="328422"/>
                    </a:lnTo>
                    <a:lnTo>
                      <a:pt x="355854" y="363474"/>
                    </a:lnTo>
                    <a:lnTo>
                      <a:pt x="320802" y="391668"/>
                    </a:lnTo>
                    <a:lnTo>
                      <a:pt x="269748" y="413004"/>
                    </a:lnTo>
                    <a:lnTo>
                      <a:pt x="222504" y="419862"/>
                    </a:lnTo>
                    <a:lnTo>
                      <a:pt x="197358" y="418338"/>
                    </a:lnTo>
                    <a:lnTo>
                      <a:pt x="147828" y="403860"/>
                    </a:lnTo>
                    <a:lnTo>
                      <a:pt x="109728" y="381762"/>
                    </a:lnTo>
                    <a:lnTo>
                      <a:pt x="71628" y="343662"/>
                    </a:lnTo>
                    <a:lnTo>
                      <a:pt x="51054" y="304800"/>
                    </a:lnTo>
                    <a:lnTo>
                      <a:pt x="36576" y="253746"/>
                    </a:lnTo>
                    <a:lnTo>
                      <a:pt x="34290" y="228600"/>
                    </a:lnTo>
                    <a:lnTo>
                      <a:pt x="36576" y="201942"/>
                    </a:lnTo>
                    <a:lnTo>
                      <a:pt x="51054" y="152400"/>
                    </a:lnTo>
                    <a:lnTo>
                      <a:pt x="71628" y="113538"/>
                    </a:lnTo>
                    <a:lnTo>
                      <a:pt x="109728" y="74676"/>
                    </a:lnTo>
                    <a:lnTo>
                      <a:pt x="147828" y="51816"/>
                    </a:lnTo>
                    <a:lnTo>
                      <a:pt x="197358" y="37338"/>
                    </a:lnTo>
                    <a:lnTo>
                      <a:pt x="222504" y="34290"/>
                    </a:lnTo>
                    <a:lnTo>
                      <a:pt x="248412" y="37338"/>
                    </a:lnTo>
                    <a:lnTo>
                      <a:pt x="297180" y="51816"/>
                    </a:lnTo>
                    <a:lnTo>
                      <a:pt x="335280" y="74676"/>
                    </a:lnTo>
                    <a:lnTo>
                      <a:pt x="372618" y="113538"/>
                    </a:lnTo>
                    <a:lnTo>
                      <a:pt x="395478" y="152400"/>
                    </a:lnTo>
                    <a:lnTo>
                      <a:pt x="409956" y="201942"/>
                    </a:lnTo>
                    <a:lnTo>
                      <a:pt x="410718" y="227076"/>
                    </a:lnTo>
                    <a:lnTo>
                      <a:pt x="410718" y="107530"/>
                    </a:lnTo>
                    <a:lnTo>
                      <a:pt x="400050" y="90678"/>
                    </a:lnTo>
                    <a:lnTo>
                      <a:pt x="399288" y="87630"/>
                    </a:lnTo>
                    <a:lnTo>
                      <a:pt x="379476" y="66294"/>
                    </a:lnTo>
                    <a:lnTo>
                      <a:pt x="359664" y="48006"/>
                    </a:lnTo>
                    <a:lnTo>
                      <a:pt x="335280" y="32004"/>
                    </a:lnTo>
                    <a:lnTo>
                      <a:pt x="333756" y="30480"/>
                    </a:lnTo>
                    <a:lnTo>
                      <a:pt x="310134" y="18288"/>
                    </a:lnTo>
                    <a:lnTo>
                      <a:pt x="307848" y="16764"/>
                    </a:lnTo>
                    <a:lnTo>
                      <a:pt x="282702" y="7620"/>
                    </a:lnTo>
                    <a:lnTo>
                      <a:pt x="279654" y="7620"/>
                    </a:lnTo>
                    <a:lnTo>
                      <a:pt x="253746" y="2286"/>
                    </a:lnTo>
                    <a:lnTo>
                      <a:pt x="224028" y="0"/>
                    </a:lnTo>
                    <a:lnTo>
                      <a:pt x="220980" y="0"/>
                    </a:lnTo>
                    <a:lnTo>
                      <a:pt x="192024" y="2286"/>
                    </a:lnTo>
                    <a:lnTo>
                      <a:pt x="166116" y="7620"/>
                    </a:lnTo>
                    <a:lnTo>
                      <a:pt x="163830" y="7620"/>
                    </a:lnTo>
                    <a:lnTo>
                      <a:pt x="137160" y="16764"/>
                    </a:lnTo>
                    <a:lnTo>
                      <a:pt x="134874" y="18288"/>
                    </a:lnTo>
                    <a:lnTo>
                      <a:pt x="111252" y="30480"/>
                    </a:lnTo>
                    <a:lnTo>
                      <a:pt x="109728" y="32004"/>
                    </a:lnTo>
                    <a:lnTo>
                      <a:pt x="85344" y="48006"/>
                    </a:lnTo>
                    <a:lnTo>
                      <a:pt x="64008" y="67818"/>
                    </a:lnTo>
                    <a:lnTo>
                      <a:pt x="47244" y="87630"/>
                    </a:lnTo>
                    <a:lnTo>
                      <a:pt x="45720" y="90678"/>
                    </a:lnTo>
                    <a:lnTo>
                      <a:pt x="31242" y="113538"/>
                    </a:lnTo>
                    <a:lnTo>
                      <a:pt x="29718" y="115062"/>
                    </a:lnTo>
                    <a:lnTo>
                      <a:pt x="16764" y="141744"/>
                    </a:lnTo>
                    <a:lnTo>
                      <a:pt x="7620" y="166890"/>
                    </a:lnTo>
                    <a:lnTo>
                      <a:pt x="7620" y="169164"/>
                    </a:lnTo>
                    <a:lnTo>
                      <a:pt x="2286" y="196596"/>
                    </a:lnTo>
                    <a:lnTo>
                      <a:pt x="0" y="225564"/>
                    </a:lnTo>
                    <a:lnTo>
                      <a:pt x="0" y="228600"/>
                    </a:lnTo>
                    <a:lnTo>
                      <a:pt x="2286" y="259092"/>
                    </a:lnTo>
                    <a:lnTo>
                      <a:pt x="7620" y="285750"/>
                    </a:lnTo>
                    <a:lnTo>
                      <a:pt x="7620" y="288798"/>
                    </a:lnTo>
                    <a:lnTo>
                      <a:pt x="16764" y="315468"/>
                    </a:lnTo>
                    <a:lnTo>
                      <a:pt x="18288" y="317754"/>
                    </a:lnTo>
                    <a:lnTo>
                      <a:pt x="29718" y="342138"/>
                    </a:lnTo>
                    <a:lnTo>
                      <a:pt x="31242" y="343662"/>
                    </a:lnTo>
                    <a:lnTo>
                      <a:pt x="45720" y="365760"/>
                    </a:lnTo>
                    <a:lnTo>
                      <a:pt x="47244" y="368808"/>
                    </a:lnTo>
                    <a:lnTo>
                      <a:pt x="64008" y="388620"/>
                    </a:lnTo>
                    <a:lnTo>
                      <a:pt x="85344" y="407670"/>
                    </a:lnTo>
                    <a:lnTo>
                      <a:pt x="109728" y="423672"/>
                    </a:lnTo>
                    <a:lnTo>
                      <a:pt x="111252" y="425196"/>
                    </a:lnTo>
                    <a:lnTo>
                      <a:pt x="134874" y="436626"/>
                    </a:lnTo>
                    <a:lnTo>
                      <a:pt x="137160" y="438150"/>
                    </a:lnTo>
                    <a:lnTo>
                      <a:pt x="163830" y="447294"/>
                    </a:lnTo>
                    <a:lnTo>
                      <a:pt x="166116" y="447294"/>
                    </a:lnTo>
                    <a:lnTo>
                      <a:pt x="192024" y="452628"/>
                    </a:lnTo>
                    <a:lnTo>
                      <a:pt x="195072" y="452628"/>
                    </a:lnTo>
                    <a:lnTo>
                      <a:pt x="222504" y="454152"/>
                    </a:lnTo>
                    <a:lnTo>
                      <a:pt x="253746" y="452628"/>
                    </a:lnTo>
                    <a:lnTo>
                      <a:pt x="279654" y="447294"/>
                    </a:lnTo>
                    <a:lnTo>
                      <a:pt x="282702" y="447294"/>
                    </a:lnTo>
                    <a:lnTo>
                      <a:pt x="307848" y="438150"/>
                    </a:lnTo>
                    <a:lnTo>
                      <a:pt x="310134" y="436626"/>
                    </a:lnTo>
                    <a:lnTo>
                      <a:pt x="333756" y="425196"/>
                    </a:lnTo>
                    <a:lnTo>
                      <a:pt x="335280" y="423672"/>
                    </a:lnTo>
                    <a:lnTo>
                      <a:pt x="359664" y="407670"/>
                    </a:lnTo>
                    <a:lnTo>
                      <a:pt x="381000" y="388620"/>
                    </a:lnTo>
                    <a:lnTo>
                      <a:pt x="399288" y="368808"/>
                    </a:lnTo>
                    <a:lnTo>
                      <a:pt x="400050" y="365760"/>
                    </a:lnTo>
                    <a:lnTo>
                      <a:pt x="414528" y="343662"/>
                    </a:lnTo>
                    <a:lnTo>
                      <a:pt x="416052" y="342138"/>
                    </a:lnTo>
                    <a:lnTo>
                      <a:pt x="428244" y="317754"/>
                    </a:lnTo>
                    <a:lnTo>
                      <a:pt x="438150" y="288798"/>
                    </a:lnTo>
                    <a:lnTo>
                      <a:pt x="438150" y="285750"/>
                    </a:lnTo>
                    <a:lnTo>
                      <a:pt x="443484" y="259092"/>
                    </a:lnTo>
                    <a:lnTo>
                      <a:pt x="445008" y="227076"/>
                    </a:lnTo>
                    <a:close/>
                  </a:path>
                </a:pathLst>
              </a:custGeom>
              <a:solidFill>
                <a:srgbClr val="000000"/>
              </a:solidFill>
            </p:spPr>
            <p:txBody>
              <a:bodyPr wrap="square" lIns="0" tIns="0" rIns="0" bIns="0" rtlCol="0"/>
              <a:lstStyle/>
              <a:p>
                <a:endParaRPr/>
              </a:p>
            </p:txBody>
          </p:sp>
          <p:sp>
            <p:nvSpPr>
              <p:cNvPr id="16" name="object 14"/>
              <p:cNvSpPr/>
              <p:nvPr/>
            </p:nvSpPr>
            <p:spPr>
              <a:xfrm>
                <a:off x="4512304" y="4396340"/>
                <a:ext cx="163546" cy="165510"/>
              </a:xfrm>
              <a:prstGeom prst="rect">
                <a:avLst/>
              </a:prstGeom>
              <a:blipFill>
                <a:blip r:embed="rId5" cstate="print"/>
                <a:stretch>
                  <a:fillRect/>
                </a:stretch>
              </a:blipFill>
            </p:spPr>
            <p:txBody>
              <a:bodyPr wrap="square" lIns="0" tIns="0" rIns="0" bIns="0" rtlCol="0"/>
              <a:lstStyle/>
              <a:p>
                <a:endParaRPr/>
              </a:p>
            </p:txBody>
          </p:sp>
          <p:grpSp>
            <p:nvGrpSpPr>
              <p:cNvPr id="18" name="object 16"/>
              <p:cNvGrpSpPr/>
              <p:nvPr/>
            </p:nvGrpSpPr>
            <p:grpSpPr>
              <a:xfrm>
                <a:off x="4722142" y="4383656"/>
                <a:ext cx="534670" cy="851535"/>
                <a:chOff x="4312238" y="4268042"/>
                <a:chExt cx="534670" cy="851535"/>
              </a:xfrm>
            </p:grpSpPr>
            <p:sp>
              <p:nvSpPr>
                <p:cNvPr id="19" name="object 17"/>
                <p:cNvSpPr/>
                <p:nvPr/>
              </p:nvSpPr>
              <p:spPr>
                <a:xfrm>
                  <a:off x="4317001" y="4272805"/>
                  <a:ext cx="525145" cy="842010"/>
                </a:xfrm>
                <a:custGeom>
                  <a:avLst/>
                  <a:gdLst/>
                  <a:ahLst/>
                  <a:cxnLst/>
                  <a:rect l="l" t="t" r="r" b="b"/>
                  <a:pathLst>
                    <a:path w="525145" h="842010">
                      <a:moveTo>
                        <a:pt x="525019" y="71628"/>
                      </a:moveTo>
                      <a:lnTo>
                        <a:pt x="403861" y="136398"/>
                      </a:lnTo>
                      <a:lnTo>
                        <a:pt x="390907" y="0"/>
                      </a:lnTo>
                      <a:lnTo>
                        <a:pt x="67056" y="604268"/>
                      </a:lnTo>
                      <a:lnTo>
                        <a:pt x="0" y="568454"/>
                      </a:lnTo>
                      <a:lnTo>
                        <a:pt x="26670" y="842013"/>
                      </a:lnTo>
                      <a:lnTo>
                        <a:pt x="268986" y="712472"/>
                      </a:lnTo>
                      <a:lnTo>
                        <a:pt x="201168" y="676658"/>
                      </a:lnTo>
                      <a:lnTo>
                        <a:pt x="525019" y="71628"/>
                      </a:lnTo>
                      <a:close/>
                    </a:path>
                  </a:pathLst>
                </a:custGeom>
                <a:solidFill>
                  <a:srgbClr val="FF99CC"/>
                </a:solidFill>
              </p:spPr>
              <p:txBody>
                <a:bodyPr wrap="square" lIns="0" tIns="0" rIns="0" bIns="0" rtlCol="0"/>
                <a:lstStyle/>
                <a:p>
                  <a:endParaRPr/>
                </a:p>
              </p:txBody>
            </p:sp>
            <p:sp>
              <p:nvSpPr>
                <p:cNvPr id="20" name="object 18"/>
                <p:cNvSpPr/>
                <p:nvPr/>
              </p:nvSpPr>
              <p:spPr>
                <a:xfrm>
                  <a:off x="4317001" y="4272805"/>
                  <a:ext cx="525145" cy="842010"/>
                </a:xfrm>
                <a:custGeom>
                  <a:avLst/>
                  <a:gdLst/>
                  <a:ahLst/>
                  <a:cxnLst/>
                  <a:rect l="l" t="t" r="r" b="b"/>
                  <a:pathLst>
                    <a:path w="525145" h="842010">
                      <a:moveTo>
                        <a:pt x="268986" y="712472"/>
                      </a:moveTo>
                      <a:lnTo>
                        <a:pt x="201168" y="676658"/>
                      </a:lnTo>
                      <a:lnTo>
                        <a:pt x="525019" y="71628"/>
                      </a:lnTo>
                      <a:lnTo>
                        <a:pt x="403861" y="136398"/>
                      </a:lnTo>
                      <a:lnTo>
                        <a:pt x="390907" y="0"/>
                      </a:lnTo>
                      <a:lnTo>
                        <a:pt x="67056" y="604268"/>
                      </a:lnTo>
                      <a:lnTo>
                        <a:pt x="0" y="568454"/>
                      </a:lnTo>
                      <a:lnTo>
                        <a:pt x="26670" y="842013"/>
                      </a:lnTo>
                      <a:lnTo>
                        <a:pt x="268986" y="712472"/>
                      </a:lnTo>
                      <a:close/>
                    </a:path>
                  </a:pathLst>
                </a:custGeom>
                <a:ln w="9525">
                  <a:solidFill>
                    <a:srgbClr val="000000"/>
                  </a:solidFill>
                </a:ln>
              </p:spPr>
              <p:txBody>
                <a:bodyPr wrap="square" lIns="0" tIns="0" rIns="0" bIns="0" rtlCol="0"/>
                <a:lstStyle/>
                <a:p>
                  <a:endParaRPr/>
                </a:p>
              </p:txBody>
            </p:sp>
          </p:grpSp>
        </p:grpSp>
        <p:sp>
          <p:nvSpPr>
            <p:cNvPr id="3" name="Rectangle 2"/>
            <p:cNvSpPr/>
            <p:nvPr/>
          </p:nvSpPr>
          <p:spPr>
            <a:xfrm>
              <a:off x="2277687" y="4843629"/>
              <a:ext cx="7539643" cy="1043876"/>
            </a:xfrm>
            <a:prstGeom prst="rect">
              <a:avLst/>
            </a:prstGeom>
          </p:spPr>
          <p:txBody>
            <a:bodyPr wrap="square">
              <a:spAutoFit/>
            </a:bodyPr>
            <a:lstStyle/>
            <a:p>
              <a:pPr marL="4140200" marR="2159635">
                <a:lnSpc>
                  <a:spcPct val="100000"/>
                </a:lnSpc>
                <a:spcBef>
                  <a:spcPts val="1835"/>
                </a:spcBef>
              </a:pPr>
              <a:r>
                <a:rPr lang="en-IN" spc="-10" dirty="0">
                  <a:latin typeface="Times New Roman"/>
                  <a:cs typeface="Times New Roman"/>
                </a:rPr>
                <a:t>Photon  </a:t>
              </a:r>
              <a:r>
                <a:rPr lang="en-IN" spc="-5" dirty="0">
                  <a:latin typeface="Times New Roman"/>
                  <a:cs typeface="Times New Roman"/>
                </a:rPr>
                <a:t>absorption</a:t>
              </a:r>
              <a:endParaRPr lang="en-IN" dirty="0">
                <a:latin typeface="Times New Roman"/>
                <a:cs typeface="Times New Roman"/>
              </a:endParaRPr>
            </a:p>
            <a:p>
              <a:pPr marL="4140200">
                <a:lnSpc>
                  <a:spcPct val="100000"/>
                </a:lnSpc>
                <a:spcBef>
                  <a:spcPts val="660"/>
                </a:spcBef>
              </a:pPr>
              <a:r>
                <a:rPr lang="en-IN" i="1" dirty="0">
                  <a:latin typeface="Times New Roman"/>
                  <a:cs typeface="Times New Roman"/>
                </a:rPr>
                <a:t>E = h </a:t>
              </a:r>
              <a:r>
                <a:rPr lang="en-IN" sz="2000" i="1" spc="75" dirty="0">
                  <a:latin typeface="Symbol"/>
                  <a:cs typeface="Symbol"/>
                </a:rPr>
                <a:t></a:t>
              </a:r>
              <a:r>
                <a:rPr lang="en-IN" sz="2000" i="1" spc="75" dirty="0">
                  <a:latin typeface="Times New Roman"/>
                  <a:cs typeface="Times New Roman"/>
                </a:rPr>
                <a:t> </a:t>
              </a:r>
              <a:r>
                <a:rPr lang="en-IN" sz="2000" i="1" spc="-55" dirty="0">
                  <a:latin typeface="Symbol"/>
                  <a:cs typeface="Symbol"/>
                </a:rPr>
                <a:t></a:t>
              </a:r>
              <a:r>
                <a:rPr lang="en-IN" sz="2000" i="1" spc="-155" dirty="0">
                  <a:latin typeface="Times New Roman"/>
                  <a:cs typeface="Times New Roman"/>
                </a:rPr>
                <a:t> </a:t>
              </a:r>
              <a:r>
                <a:rPr lang="en-IN" sz="2000" i="1" spc="-35" dirty="0">
                  <a:latin typeface="Symbol"/>
                  <a:cs typeface="Symbol"/>
                </a:rPr>
                <a:t></a:t>
              </a:r>
              <a:r>
                <a:rPr lang="en-IN" sz="2400" i="1" spc="-52" baseline="-26455" dirty="0">
                  <a:latin typeface="Times New Roman"/>
                  <a:cs typeface="Times New Roman"/>
                </a:rPr>
                <a:t>g</a:t>
              </a:r>
              <a:endParaRPr lang="en-IN" sz="2400" baseline="-26455" dirty="0">
                <a:latin typeface="Times New Roman"/>
                <a:cs typeface="Times New Roman"/>
              </a:endParaRPr>
            </a:p>
          </p:txBody>
        </p:sp>
      </p:grpSp>
    </p:spTree>
    <p:extLst>
      <p:ext uri="{BB962C8B-B14F-4D97-AF65-F5344CB8AC3E}">
        <p14:creationId xmlns:p14="http://schemas.microsoft.com/office/powerpoint/2010/main" val="4184404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138844" y="77220"/>
            <a:ext cx="10681854" cy="874598"/>
          </a:xfrm>
          <a:prstGeom prst="rect">
            <a:avLst/>
          </a:prstGeom>
        </p:spPr>
        <p:txBody>
          <a:bodyPr vert="horz" wrap="square" lIns="0" tIns="12700" rIns="0" bIns="0" rtlCol="0">
            <a:spAutoFit/>
          </a:bodyPr>
          <a:lstStyle/>
          <a:p>
            <a:pPr marL="12700" algn="ctr">
              <a:lnSpc>
                <a:spcPct val="100000"/>
              </a:lnSpc>
              <a:spcBef>
                <a:spcPts val="100"/>
              </a:spcBef>
            </a:pPr>
            <a:r>
              <a:rPr sz="2800" b="1" dirty="0">
                <a:solidFill>
                  <a:srgbClr val="C00000"/>
                </a:solidFill>
                <a:latin typeface="Arial" panose="020B0604020202020204" pitchFamily="34" charset="0"/>
                <a:cs typeface="Arial" panose="020B0604020202020204" pitchFamily="34" charset="0"/>
              </a:rPr>
              <a:t>Radiation</a:t>
            </a:r>
            <a:r>
              <a:rPr lang="en-IN" sz="2800" b="1" dirty="0">
                <a:solidFill>
                  <a:srgbClr val="C00000"/>
                </a:solidFill>
                <a:latin typeface="Arial" panose="020B0604020202020204" pitchFamily="34" charset="0"/>
                <a:cs typeface="Arial" panose="020B0604020202020204" pitchFamily="34" charset="0"/>
              </a:rPr>
              <a:t> </a:t>
            </a:r>
            <a:r>
              <a:rPr lang="en-US" sz="2800" b="1" spc="-5" dirty="0">
                <a:solidFill>
                  <a:srgbClr val="C00000"/>
                </a:solidFill>
                <a:latin typeface="Arial" panose="020B0604020202020204" pitchFamily="34" charset="0"/>
                <a:cs typeface="Arial" panose="020B0604020202020204" pitchFamily="34" charset="0"/>
              </a:rPr>
              <a:t>related electrical process:  </a:t>
            </a:r>
            <a:br>
              <a:rPr lang="en-US" sz="2800" b="1" spc="-5" dirty="0">
                <a:solidFill>
                  <a:srgbClr val="C00000"/>
                </a:solidFill>
                <a:latin typeface="Arial" panose="020B0604020202020204" pitchFamily="34" charset="0"/>
                <a:cs typeface="Arial" panose="020B0604020202020204" pitchFamily="34" charset="0"/>
              </a:rPr>
            </a:br>
            <a:r>
              <a:rPr lang="en-US" sz="2800" b="1" spc="-5" dirty="0">
                <a:solidFill>
                  <a:srgbClr val="C00000"/>
                </a:solidFill>
                <a:latin typeface="Arial" panose="020B0604020202020204" pitchFamily="34" charset="0"/>
                <a:cs typeface="Arial" panose="020B0604020202020204" pitchFamily="34" charset="0"/>
              </a:rPr>
              <a:t>Electron </a:t>
            </a:r>
            <a:r>
              <a:rPr lang="en-US" sz="2800" b="1" dirty="0">
                <a:solidFill>
                  <a:srgbClr val="C00000"/>
                </a:solidFill>
                <a:latin typeface="Arial" panose="020B0604020202020204" pitchFamily="34" charset="0"/>
                <a:cs typeface="Arial" panose="020B0604020202020204" pitchFamily="34" charset="0"/>
              </a:rPr>
              <a:t>- </a:t>
            </a:r>
            <a:r>
              <a:rPr lang="en-US" sz="2800" b="1" spc="-5" dirty="0">
                <a:solidFill>
                  <a:srgbClr val="C00000"/>
                </a:solidFill>
                <a:latin typeface="Arial" panose="020B0604020202020204" pitchFamily="34" charset="0"/>
                <a:cs typeface="Arial" panose="020B0604020202020204" pitchFamily="34" charset="0"/>
              </a:rPr>
              <a:t>Hole Pair</a:t>
            </a:r>
            <a:r>
              <a:rPr lang="en-US" sz="2800" b="1" spc="-60" dirty="0">
                <a:solidFill>
                  <a:srgbClr val="C00000"/>
                </a:solidFill>
                <a:latin typeface="Arial" panose="020B0604020202020204" pitchFamily="34" charset="0"/>
                <a:cs typeface="Arial" panose="020B0604020202020204" pitchFamily="34" charset="0"/>
              </a:rPr>
              <a:t> </a:t>
            </a:r>
            <a:r>
              <a:rPr lang="en-US" sz="2800" b="1" spc="-5" dirty="0">
                <a:solidFill>
                  <a:srgbClr val="C00000"/>
                </a:solidFill>
                <a:latin typeface="Arial" panose="020B0604020202020204" pitchFamily="34" charset="0"/>
                <a:cs typeface="Arial" panose="020B0604020202020204" pitchFamily="34" charset="0"/>
              </a:rPr>
              <a:t>Recombination</a:t>
            </a:r>
            <a:endParaRPr sz="2800" b="1" dirty="0">
              <a:solidFill>
                <a:srgbClr val="C00000"/>
              </a:solidFill>
              <a:latin typeface="Arial" panose="020B0604020202020204" pitchFamily="34" charset="0"/>
              <a:cs typeface="Arial" panose="020B0604020202020204" pitchFamily="34" charset="0"/>
            </a:endParaRPr>
          </a:p>
        </p:txBody>
      </p:sp>
      <p:sp>
        <p:nvSpPr>
          <p:cNvPr id="19" name="object 17"/>
          <p:cNvSpPr txBox="1"/>
          <p:nvPr/>
        </p:nvSpPr>
        <p:spPr>
          <a:xfrm>
            <a:off x="340822" y="1200392"/>
            <a:ext cx="11355185" cy="2426305"/>
          </a:xfrm>
          <a:prstGeom prst="rect">
            <a:avLst/>
          </a:prstGeom>
        </p:spPr>
        <p:txBody>
          <a:bodyPr vert="horz" wrap="square" lIns="0" tIns="12700" rIns="0" bIns="0" rtlCol="0">
            <a:spAutoFit/>
          </a:bodyPr>
          <a:lstStyle/>
          <a:p>
            <a:pPr marL="368300" marR="17780" indent="-342900" algn="just">
              <a:lnSpc>
                <a:spcPct val="100000"/>
              </a:lnSpc>
              <a:spcBef>
                <a:spcPts val="1445"/>
              </a:spcBef>
              <a:buFont typeface="Wingdings" panose="05000000000000000000" pitchFamily="2" charset="2"/>
              <a:buChar char="Ø"/>
            </a:pPr>
            <a:r>
              <a:rPr sz="2400" spc="-5" dirty="0">
                <a:latin typeface="Arial" panose="020B0604020202020204" pitchFamily="34" charset="0"/>
                <a:cs typeface="Arial" panose="020B0604020202020204" pitchFamily="34" charset="0"/>
              </a:rPr>
              <a:t>When the excited electron meets the hole in the valence band, it  may occupy that place. As </a:t>
            </a:r>
            <a:r>
              <a:rPr sz="2400" dirty="0">
                <a:latin typeface="Arial" panose="020B0604020202020204" pitchFamily="34" charset="0"/>
                <a:cs typeface="Arial" panose="020B0604020202020204" pitchFamily="34" charset="0"/>
              </a:rPr>
              <a:t>a </a:t>
            </a:r>
            <a:r>
              <a:rPr sz="2400" spc="-5" dirty="0">
                <a:latin typeface="Arial" panose="020B0604020202020204" pitchFamily="34" charset="0"/>
                <a:cs typeface="Arial" panose="020B0604020202020204" pitchFamily="34" charset="0"/>
              </a:rPr>
              <a:t>result the </a:t>
            </a:r>
            <a:r>
              <a:rPr sz="2400" i="1" dirty="0">
                <a:latin typeface="Arial" panose="020B0604020202020204" pitchFamily="34" charset="0"/>
                <a:cs typeface="Arial" panose="020B0604020202020204" pitchFamily="34" charset="0"/>
              </a:rPr>
              <a:t>e-h </a:t>
            </a:r>
            <a:r>
              <a:rPr sz="2400" spc="-5" dirty="0">
                <a:latin typeface="Arial" panose="020B0604020202020204" pitchFamily="34" charset="0"/>
                <a:cs typeface="Arial" panose="020B0604020202020204" pitchFamily="34" charset="0"/>
              </a:rPr>
              <a:t>pair disappear; </a:t>
            </a:r>
            <a:r>
              <a:rPr sz="2400" spc="-10" dirty="0">
                <a:latin typeface="Arial" panose="020B0604020202020204" pitchFamily="34" charset="0"/>
                <a:cs typeface="Arial" panose="020B0604020202020204" pitchFamily="34" charset="0"/>
              </a:rPr>
              <a:t>this  </a:t>
            </a:r>
            <a:r>
              <a:rPr sz="2400" spc="-5" dirty="0">
                <a:latin typeface="Arial" panose="020B0604020202020204" pitchFamily="34" charset="0"/>
                <a:cs typeface="Arial" panose="020B0604020202020204" pitchFamily="34" charset="0"/>
              </a:rPr>
              <a:t>process is </a:t>
            </a:r>
            <a:r>
              <a:rPr sz="2400" dirty="0">
                <a:latin typeface="Arial" panose="020B0604020202020204" pitchFamily="34" charset="0"/>
                <a:cs typeface="Arial" panose="020B0604020202020204" pitchFamily="34" charset="0"/>
              </a:rPr>
              <a:t>called</a:t>
            </a:r>
            <a:r>
              <a:rPr sz="2400" spc="-15" dirty="0">
                <a:latin typeface="Arial" panose="020B0604020202020204" pitchFamily="34" charset="0"/>
                <a:cs typeface="Arial" panose="020B0604020202020204" pitchFamily="34" charset="0"/>
              </a:rPr>
              <a:t> </a:t>
            </a:r>
            <a:r>
              <a:rPr sz="2400" i="1" spc="-5" dirty="0">
                <a:latin typeface="Arial" panose="020B0604020202020204" pitchFamily="34" charset="0"/>
                <a:cs typeface="Arial" panose="020B0604020202020204" pitchFamily="34" charset="0"/>
              </a:rPr>
              <a:t>recombination.</a:t>
            </a:r>
            <a:endParaRPr lang="en-IN" sz="2400" i="1" spc="-5" dirty="0">
              <a:latin typeface="Arial" panose="020B0604020202020204" pitchFamily="34" charset="0"/>
              <a:cs typeface="Arial" panose="020B0604020202020204" pitchFamily="34" charset="0"/>
            </a:endParaRPr>
          </a:p>
          <a:p>
            <a:pPr marL="368300" marR="17780" indent="-342900" algn="just">
              <a:lnSpc>
                <a:spcPct val="100000"/>
              </a:lnSpc>
              <a:spcBef>
                <a:spcPts val="1445"/>
              </a:spcBef>
              <a:buFont typeface="Wingdings" panose="05000000000000000000" pitchFamily="2" charset="2"/>
              <a:buChar char="Ø"/>
            </a:pPr>
            <a:endParaRPr sz="2400" dirty="0">
              <a:latin typeface="Arial" panose="020B0604020202020204" pitchFamily="34" charset="0"/>
              <a:cs typeface="Arial" panose="020B0604020202020204" pitchFamily="34" charset="0"/>
            </a:endParaRPr>
          </a:p>
          <a:p>
            <a:pPr marL="368300" marR="568960" indent="-342900" algn="just">
              <a:lnSpc>
                <a:spcPts val="2870"/>
              </a:lnSpc>
              <a:spcBef>
                <a:spcPts val="85"/>
              </a:spcBef>
              <a:buFont typeface="Wingdings" panose="05000000000000000000" pitchFamily="2" charset="2"/>
              <a:buChar char="Ø"/>
            </a:pPr>
            <a:r>
              <a:rPr sz="2400" spc="-5" dirty="0">
                <a:latin typeface="Arial" panose="020B0604020202020204" pitchFamily="34" charset="0"/>
                <a:cs typeface="Arial" panose="020B0604020202020204" pitchFamily="34" charset="0"/>
              </a:rPr>
              <a:t>During recombination, the electron energy is released as </a:t>
            </a:r>
            <a:r>
              <a:rPr sz="2400" dirty="0">
                <a:latin typeface="Arial" panose="020B0604020202020204" pitchFamily="34" charset="0"/>
                <a:cs typeface="Arial" panose="020B0604020202020204" pitchFamily="34" charset="0"/>
              </a:rPr>
              <a:t>a  </a:t>
            </a:r>
            <a:r>
              <a:rPr sz="2400" spc="-5" dirty="0">
                <a:latin typeface="Arial" panose="020B0604020202020204" pitchFamily="34" charset="0"/>
                <a:cs typeface="Arial" panose="020B0604020202020204" pitchFamily="34" charset="0"/>
              </a:rPr>
              <a:t>photon with the energy closed to the bandgap energy of the  semiconductor.</a:t>
            </a:r>
            <a:endParaRPr sz="2400" dirty="0">
              <a:latin typeface="Arial" panose="020B0604020202020204" pitchFamily="34" charset="0"/>
              <a:cs typeface="Arial" panose="020B0604020202020204" pitchFamily="34" charset="0"/>
            </a:endParaRPr>
          </a:p>
        </p:txBody>
      </p:sp>
      <p:grpSp>
        <p:nvGrpSpPr>
          <p:cNvPr id="25" name="Group 24"/>
          <p:cNvGrpSpPr/>
          <p:nvPr/>
        </p:nvGrpSpPr>
        <p:grpSpPr>
          <a:xfrm>
            <a:off x="1490818" y="4402223"/>
            <a:ext cx="7816735" cy="2198288"/>
            <a:chOff x="892302" y="4227656"/>
            <a:chExt cx="7816735" cy="2198288"/>
          </a:xfrm>
        </p:grpSpPr>
        <p:sp>
          <p:nvSpPr>
            <p:cNvPr id="6" name="object 4"/>
            <p:cNvSpPr/>
            <p:nvPr/>
          </p:nvSpPr>
          <p:spPr>
            <a:xfrm>
              <a:off x="2687320" y="4415282"/>
              <a:ext cx="222250" cy="304800"/>
            </a:xfrm>
            <a:custGeom>
              <a:avLst/>
              <a:gdLst/>
              <a:ahLst/>
              <a:cxnLst/>
              <a:rect l="l" t="t" r="r" b="b"/>
              <a:pathLst>
                <a:path w="222250" h="304800">
                  <a:moveTo>
                    <a:pt x="222250" y="269748"/>
                  </a:moveTo>
                  <a:lnTo>
                    <a:pt x="215900" y="269748"/>
                  </a:lnTo>
                  <a:lnTo>
                    <a:pt x="204470" y="269748"/>
                  </a:lnTo>
                  <a:lnTo>
                    <a:pt x="39370" y="269748"/>
                  </a:lnTo>
                  <a:lnTo>
                    <a:pt x="39370" y="165354"/>
                  </a:lnTo>
                  <a:lnTo>
                    <a:pt x="204470" y="165354"/>
                  </a:lnTo>
                  <a:lnTo>
                    <a:pt x="204470" y="129540"/>
                  </a:lnTo>
                  <a:lnTo>
                    <a:pt x="39370" y="129540"/>
                  </a:lnTo>
                  <a:lnTo>
                    <a:pt x="39370" y="35814"/>
                  </a:lnTo>
                  <a:lnTo>
                    <a:pt x="204470" y="35814"/>
                  </a:lnTo>
                  <a:lnTo>
                    <a:pt x="215900" y="35814"/>
                  </a:lnTo>
                  <a:lnTo>
                    <a:pt x="215900" y="0"/>
                  </a:lnTo>
                  <a:lnTo>
                    <a:pt x="204470" y="0"/>
                  </a:lnTo>
                  <a:lnTo>
                    <a:pt x="39370" y="0"/>
                  </a:lnTo>
                  <a:lnTo>
                    <a:pt x="0" y="0"/>
                  </a:lnTo>
                  <a:lnTo>
                    <a:pt x="0" y="304800"/>
                  </a:lnTo>
                  <a:lnTo>
                    <a:pt x="39370" y="304800"/>
                  </a:lnTo>
                  <a:lnTo>
                    <a:pt x="204470" y="304800"/>
                  </a:lnTo>
                  <a:lnTo>
                    <a:pt x="215900" y="304800"/>
                  </a:lnTo>
                  <a:lnTo>
                    <a:pt x="222250" y="304800"/>
                  </a:lnTo>
                  <a:lnTo>
                    <a:pt x="222250" y="269748"/>
                  </a:lnTo>
                  <a:close/>
                </a:path>
              </a:pathLst>
            </a:custGeom>
            <a:solidFill>
              <a:srgbClr val="000000"/>
            </a:solidFill>
          </p:spPr>
          <p:txBody>
            <a:bodyPr wrap="square" lIns="0" tIns="0" rIns="0" bIns="0" rtlCol="0"/>
            <a:lstStyle/>
            <a:p>
              <a:endParaRPr/>
            </a:p>
          </p:txBody>
        </p:sp>
        <p:sp>
          <p:nvSpPr>
            <p:cNvPr id="7" name="object 5"/>
            <p:cNvSpPr/>
            <p:nvPr/>
          </p:nvSpPr>
          <p:spPr>
            <a:xfrm>
              <a:off x="2649220" y="5500370"/>
              <a:ext cx="223520" cy="304800"/>
            </a:xfrm>
            <a:custGeom>
              <a:avLst/>
              <a:gdLst/>
              <a:ahLst/>
              <a:cxnLst/>
              <a:rect l="l" t="t" r="r" b="b"/>
              <a:pathLst>
                <a:path w="223519" h="304800">
                  <a:moveTo>
                    <a:pt x="223520" y="270510"/>
                  </a:moveTo>
                  <a:lnTo>
                    <a:pt x="215900" y="270510"/>
                  </a:lnTo>
                  <a:lnTo>
                    <a:pt x="204470" y="270510"/>
                  </a:lnTo>
                  <a:lnTo>
                    <a:pt x="39370" y="270510"/>
                  </a:lnTo>
                  <a:lnTo>
                    <a:pt x="39370" y="166116"/>
                  </a:lnTo>
                  <a:lnTo>
                    <a:pt x="204470" y="166116"/>
                  </a:lnTo>
                  <a:lnTo>
                    <a:pt x="204470" y="129540"/>
                  </a:lnTo>
                  <a:lnTo>
                    <a:pt x="39370" y="129540"/>
                  </a:lnTo>
                  <a:lnTo>
                    <a:pt x="39370" y="36576"/>
                  </a:lnTo>
                  <a:lnTo>
                    <a:pt x="204470" y="36576"/>
                  </a:lnTo>
                  <a:lnTo>
                    <a:pt x="215900" y="36576"/>
                  </a:lnTo>
                  <a:lnTo>
                    <a:pt x="215900" y="0"/>
                  </a:lnTo>
                  <a:lnTo>
                    <a:pt x="204470" y="0"/>
                  </a:lnTo>
                  <a:lnTo>
                    <a:pt x="39370" y="0"/>
                  </a:lnTo>
                  <a:lnTo>
                    <a:pt x="0" y="0"/>
                  </a:lnTo>
                  <a:lnTo>
                    <a:pt x="0" y="304800"/>
                  </a:lnTo>
                  <a:lnTo>
                    <a:pt x="39370" y="304800"/>
                  </a:lnTo>
                  <a:lnTo>
                    <a:pt x="204470" y="304800"/>
                  </a:lnTo>
                  <a:lnTo>
                    <a:pt x="215900" y="304800"/>
                  </a:lnTo>
                  <a:lnTo>
                    <a:pt x="223520" y="304800"/>
                  </a:lnTo>
                  <a:lnTo>
                    <a:pt x="223520" y="270510"/>
                  </a:lnTo>
                  <a:close/>
                </a:path>
              </a:pathLst>
            </a:custGeom>
            <a:solidFill>
              <a:srgbClr val="000000"/>
            </a:solidFill>
          </p:spPr>
          <p:txBody>
            <a:bodyPr wrap="square" lIns="0" tIns="0" rIns="0" bIns="0" rtlCol="0"/>
            <a:lstStyle/>
            <a:p>
              <a:endParaRPr/>
            </a:p>
          </p:txBody>
        </p:sp>
        <p:sp>
          <p:nvSpPr>
            <p:cNvPr id="8" name="object 6"/>
            <p:cNvSpPr/>
            <p:nvPr/>
          </p:nvSpPr>
          <p:spPr>
            <a:xfrm>
              <a:off x="3646170" y="5039359"/>
              <a:ext cx="222250" cy="304800"/>
            </a:xfrm>
            <a:custGeom>
              <a:avLst/>
              <a:gdLst/>
              <a:ahLst/>
              <a:cxnLst/>
              <a:rect l="l" t="t" r="r" b="b"/>
              <a:pathLst>
                <a:path w="222250" h="304800">
                  <a:moveTo>
                    <a:pt x="222250" y="269748"/>
                  </a:moveTo>
                  <a:lnTo>
                    <a:pt x="217170" y="269748"/>
                  </a:lnTo>
                  <a:lnTo>
                    <a:pt x="204470" y="269748"/>
                  </a:lnTo>
                  <a:lnTo>
                    <a:pt x="39370" y="269748"/>
                  </a:lnTo>
                  <a:lnTo>
                    <a:pt x="39370" y="165354"/>
                  </a:lnTo>
                  <a:lnTo>
                    <a:pt x="204470" y="165354"/>
                  </a:lnTo>
                  <a:lnTo>
                    <a:pt x="204470" y="129540"/>
                  </a:lnTo>
                  <a:lnTo>
                    <a:pt x="39370" y="129540"/>
                  </a:lnTo>
                  <a:lnTo>
                    <a:pt x="39370" y="35814"/>
                  </a:lnTo>
                  <a:lnTo>
                    <a:pt x="204470" y="35814"/>
                  </a:lnTo>
                  <a:lnTo>
                    <a:pt x="217170" y="35814"/>
                  </a:lnTo>
                  <a:lnTo>
                    <a:pt x="217170" y="0"/>
                  </a:lnTo>
                  <a:lnTo>
                    <a:pt x="204470" y="0"/>
                  </a:lnTo>
                  <a:lnTo>
                    <a:pt x="39370" y="0"/>
                  </a:lnTo>
                  <a:lnTo>
                    <a:pt x="0" y="0"/>
                  </a:lnTo>
                  <a:lnTo>
                    <a:pt x="0" y="304800"/>
                  </a:lnTo>
                  <a:lnTo>
                    <a:pt x="39370" y="304800"/>
                  </a:lnTo>
                  <a:lnTo>
                    <a:pt x="204470" y="304800"/>
                  </a:lnTo>
                  <a:lnTo>
                    <a:pt x="217170" y="304800"/>
                  </a:lnTo>
                  <a:lnTo>
                    <a:pt x="222250" y="304800"/>
                  </a:lnTo>
                  <a:lnTo>
                    <a:pt x="222250" y="269748"/>
                  </a:lnTo>
                  <a:close/>
                </a:path>
              </a:pathLst>
            </a:custGeom>
            <a:solidFill>
              <a:srgbClr val="000000"/>
            </a:solidFill>
          </p:spPr>
          <p:txBody>
            <a:bodyPr wrap="square" lIns="0" tIns="0" rIns="0" bIns="0" rtlCol="0"/>
            <a:lstStyle/>
            <a:p>
              <a:endParaRPr/>
            </a:p>
          </p:txBody>
        </p:sp>
        <p:sp>
          <p:nvSpPr>
            <p:cNvPr id="9" name="object 7"/>
            <p:cNvSpPr/>
            <p:nvPr/>
          </p:nvSpPr>
          <p:spPr>
            <a:xfrm>
              <a:off x="2953004" y="5664961"/>
              <a:ext cx="200406" cy="220217"/>
            </a:xfrm>
            <a:prstGeom prst="rect">
              <a:avLst/>
            </a:prstGeom>
            <a:blipFill>
              <a:blip r:embed="rId2" cstate="print"/>
              <a:stretch>
                <a:fillRect/>
              </a:stretch>
            </a:blipFill>
          </p:spPr>
          <p:txBody>
            <a:bodyPr wrap="square" lIns="0" tIns="0" rIns="0" bIns="0" rtlCol="0"/>
            <a:lstStyle/>
            <a:p>
              <a:endParaRPr/>
            </a:p>
          </p:txBody>
        </p:sp>
        <p:sp>
          <p:nvSpPr>
            <p:cNvPr id="10" name="object 8"/>
            <p:cNvSpPr/>
            <p:nvPr/>
          </p:nvSpPr>
          <p:spPr>
            <a:xfrm>
              <a:off x="4067048" y="5971285"/>
              <a:ext cx="445134" cy="454659"/>
            </a:xfrm>
            <a:custGeom>
              <a:avLst/>
              <a:gdLst/>
              <a:ahLst/>
              <a:cxnLst/>
              <a:rect l="l" t="t" r="r" b="b"/>
              <a:pathLst>
                <a:path w="445135" h="454660">
                  <a:moveTo>
                    <a:pt x="335280" y="212598"/>
                  </a:moveTo>
                  <a:lnTo>
                    <a:pt x="240792" y="212598"/>
                  </a:lnTo>
                  <a:lnTo>
                    <a:pt x="240792" y="115062"/>
                  </a:lnTo>
                  <a:lnTo>
                    <a:pt x="204216" y="115062"/>
                  </a:lnTo>
                  <a:lnTo>
                    <a:pt x="204216" y="212598"/>
                  </a:lnTo>
                  <a:lnTo>
                    <a:pt x="109728" y="212598"/>
                  </a:lnTo>
                  <a:lnTo>
                    <a:pt x="109728" y="249948"/>
                  </a:lnTo>
                  <a:lnTo>
                    <a:pt x="204216" y="249948"/>
                  </a:lnTo>
                  <a:lnTo>
                    <a:pt x="204216" y="344424"/>
                  </a:lnTo>
                  <a:lnTo>
                    <a:pt x="240792" y="344424"/>
                  </a:lnTo>
                  <a:lnTo>
                    <a:pt x="240792" y="249948"/>
                  </a:lnTo>
                  <a:lnTo>
                    <a:pt x="335280" y="249948"/>
                  </a:lnTo>
                  <a:lnTo>
                    <a:pt x="335280" y="212598"/>
                  </a:lnTo>
                  <a:close/>
                </a:path>
                <a:path w="445135" h="454660">
                  <a:moveTo>
                    <a:pt x="445008" y="227076"/>
                  </a:moveTo>
                  <a:lnTo>
                    <a:pt x="443484" y="196596"/>
                  </a:lnTo>
                  <a:lnTo>
                    <a:pt x="438150" y="169164"/>
                  </a:lnTo>
                  <a:lnTo>
                    <a:pt x="438150" y="166890"/>
                  </a:lnTo>
                  <a:lnTo>
                    <a:pt x="429006" y="141744"/>
                  </a:lnTo>
                  <a:lnTo>
                    <a:pt x="428244" y="138684"/>
                  </a:lnTo>
                  <a:lnTo>
                    <a:pt x="416052" y="115062"/>
                  </a:lnTo>
                  <a:lnTo>
                    <a:pt x="414528" y="113538"/>
                  </a:lnTo>
                  <a:lnTo>
                    <a:pt x="410718" y="107530"/>
                  </a:lnTo>
                  <a:lnTo>
                    <a:pt x="410718" y="227076"/>
                  </a:lnTo>
                  <a:lnTo>
                    <a:pt x="404622" y="275082"/>
                  </a:lnTo>
                  <a:lnTo>
                    <a:pt x="383286" y="328422"/>
                  </a:lnTo>
                  <a:lnTo>
                    <a:pt x="355854" y="363474"/>
                  </a:lnTo>
                  <a:lnTo>
                    <a:pt x="320802" y="391668"/>
                  </a:lnTo>
                  <a:lnTo>
                    <a:pt x="269748" y="413004"/>
                  </a:lnTo>
                  <a:lnTo>
                    <a:pt x="222504" y="419862"/>
                  </a:lnTo>
                  <a:lnTo>
                    <a:pt x="197358" y="418338"/>
                  </a:lnTo>
                  <a:lnTo>
                    <a:pt x="147828" y="403860"/>
                  </a:lnTo>
                  <a:lnTo>
                    <a:pt x="109728" y="381762"/>
                  </a:lnTo>
                  <a:lnTo>
                    <a:pt x="71628" y="343662"/>
                  </a:lnTo>
                  <a:lnTo>
                    <a:pt x="51054" y="304800"/>
                  </a:lnTo>
                  <a:lnTo>
                    <a:pt x="36576" y="253746"/>
                  </a:lnTo>
                  <a:lnTo>
                    <a:pt x="34290" y="228600"/>
                  </a:lnTo>
                  <a:lnTo>
                    <a:pt x="36576" y="201942"/>
                  </a:lnTo>
                  <a:lnTo>
                    <a:pt x="51054" y="152400"/>
                  </a:lnTo>
                  <a:lnTo>
                    <a:pt x="71628" y="113538"/>
                  </a:lnTo>
                  <a:lnTo>
                    <a:pt x="109728" y="74676"/>
                  </a:lnTo>
                  <a:lnTo>
                    <a:pt x="147828" y="51816"/>
                  </a:lnTo>
                  <a:lnTo>
                    <a:pt x="197358" y="37338"/>
                  </a:lnTo>
                  <a:lnTo>
                    <a:pt x="222504" y="34290"/>
                  </a:lnTo>
                  <a:lnTo>
                    <a:pt x="248412" y="37338"/>
                  </a:lnTo>
                  <a:lnTo>
                    <a:pt x="297180" y="51816"/>
                  </a:lnTo>
                  <a:lnTo>
                    <a:pt x="335280" y="74676"/>
                  </a:lnTo>
                  <a:lnTo>
                    <a:pt x="372618" y="113538"/>
                  </a:lnTo>
                  <a:lnTo>
                    <a:pt x="395478" y="152400"/>
                  </a:lnTo>
                  <a:lnTo>
                    <a:pt x="409956" y="201942"/>
                  </a:lnTo>
                  <a:lnTo>
                    <a:pt x="410718" y="227076"/>
                  </a:lnTo>
                  <a:lnTo>
                    <a:pt x="410718" y="107530"/>
                  </a:lnTo>
                  <a:lnTo>
                    <a:pt x="400050" y="90690"/>
                  </a:lnTo>
                  <a:lnTo>
                    <a:pt x="399288" y="87642"/>
                  </a:lnTo>
                  <a:lnTo>
                    <a:pt x="379476" y="66294"/>
                  </a:lnTo>
                  <a:lnTo>
                    <a:pt x="359664" y="48006"/>
                  </a:lnTo>
                  <a:lnTo>
                    <a:pt x="335280" y="32004"/>
                  </a:lnTo>
                  <a:lnTo>
                    <a:pt x="333756" y="30480"/>
                  </a:lnTo>
                  <a:lnTo>
                    <a:pt x="310134" y="18288"/>
                  </a:lnTo>
                  <a:lnTo>
                    <a:pt x="307848" y="16764"/>
                  </a:lnTo>
                  <a:lnTo>
                    <a:pt x="282702" y="7620"/>
                  </a:lnTo>
                  <a:lnTo>
                    <a:pt x="279654" y="7620"/>
                  </a:lnTo>
                  <a:lnTo>
                    <a:pt x="253746" y="2286"/>
                  </a:lnTo>
                  <a:lnTo>
                    <a:pt x="224028" y="0"/>
                  </a:lnTo>
                  <a:lnTo>
                    <a:pt x="220980" y="0"/>
                  </a:lnTo>
                  <a:lnTo>
                    <a:pt x="192024" y="2286"/>
                  </a:lnTo>
                  <a:lnTo>
                    <a:pt x="166116" y="7620"/>
                  </a:lnTo>
                  <a:lnTo>
                    <a:pt x="163830" y="7620"/>
                  </a:lnTo>
                  <a:lnTo>
                    <a:pt x="137160" y="16764"/>
                  </a:lnTo>
                  <a:lnTo>
                    <a:pt x="134874" y="18288"/>
                  </a:lnTo>
                  <a:lnTo>
                    <a:pt x="111252" y="30480"/>
                  </a:lnTo>
                  <a:lnTo>
                    <a:pt x="109728" y="32004"/>
                  </a:lnTo>
                  <a:lnTo>
                    <a:pt x="85344" y="48006"/>
                  </a:lnTo>
                  <a:lnTo>
                    <a:pt x="64008" y="67818"/>
                  </a:lnTo>
                  <a:lnTo>
                    <a:pt x="47244" y="87642"/>
                  </a:lnTo>
                  <a:lnTo>
                    <a:pt x="45720" y="90690"/>
                  </a:lnTo>
                  <a:lnTo>
                    <a:pt x="31242" y="113538"/>
                  </a:lnTo>
                  <a:lnTo>
                    <a:pt x="29718" y="115062"/>
                  </a:lnTo>
                  <a:lnTo>
                    <a:pt x="16764" y="141744"/>
                  </a:lnTo>
                  <a:lnTo>
                    <a:pt x="7620" y="166890"/>
                  </a:lnTo>
                  <a:lnTo>
                    <a:pt x="7620" y="169164"/>
                  </a:lnTo>
                  <a:lnTo>
                    <a:pt x="2286" y="196596"/>
                  </a:lnTo>
                  <a:lnTo>
                    <a:pt x="0" y="225552"/>
                  </a:lnTo>
                  <a:lnTo>
                    <a:pt x="0" y="228600"/>
                  </a:lnTo>
                  <a:lnTo>
                    <a:pt x="2286" y="259080"/>
                  </a:lnTo>
                  <a:lnTo>
                    <a:pt x="7620" y="285750"/>
                  </a:lnTo>
                  <a:lnTo>
                    <a:pt x="7620" y="288798"/>
                  </a:lnTo>
                  <a:lnTo>
                    <a:pt x="16764" y="315468"/>
                  </a:lnTo>
                  <a:lnTo>
                    <a:pt x="18288" y="317754"/>
                  </a:lnTo>
                  <a:lnTo>
                    <a:pt x="29718" y="342138"/>
                  </a:lnTo>
                  <a:lnTo>
                    <a:pt x="31242" y="343662"/>
                  </a:lnTo>
                  <a:lnTo>
                    <a:pt x="45720" y="365760"/>
                  </a:lnTo>
                  <a:lnTo>
                    <a:pt x="47244" y="368808"/>
                  </a:lnTo>
                  <a:lnTo>
                    <a:pt x="64008" y="388620"/>
                  </a:lnTo>
                  <a:lnTo>
                    <a:pt x="85344" y="407670"/>
                  </a:lnTo>
                  <a:lnTo>
                    <a:pt x="109728" y="423672"/>
                  </a:lnTo>
                  <a:lnTo>
                    <a:pt x="111252" y="425196"/>
                  </a:lnTo>
                  <a:lnTo>
                    <a:pt x="134874" y="436626"/>
                  </a:lnTo>
                  <a:lnTo>
                    <a:pt x="137160" y="438150"/>
                  </a:lnTo>
                  <a:lnTo>
                    <a:pt x="163830" y="447294"/>
                  </a:lnTo>
                  <a:lnTo>
                    <a:pt x="166116" y="447294"/>
                  </a:lnTo>
                  <a:lnTo>
                    <a:pt x="192024" y="452628"/>
                  </a:lnTo>
                  <a:lnTo>
                    <a:pt x="195072" y="452628"/>
                  </a:lnTo>
                  <a:lnTo>
                    <a:pt x="222504" y="454152"/>
                  </a:lnTo>
                  <a:lnTo>
                    <a:pt x="253746" y="452628"/>
                  </a:lnTo>
                  <a:lnTo>
                    <a:pt x="279654" y="447294"/>
                  </a:lnTo>
                  <a:lnTo>
                    <a:pt x="282702" y="447294"/>
                  </a:lnTo>
                  <a:lnTo>
                    <a:pt x="307848" y="438150"/>
                  </a:lnTo>
                  <a:lnTo>
                    <a:pt x="310134" y="436626"/>
                  </a:lnTo>
                  <a:lnTo>
                    <a:pt x="333756" y="425196"/>
                  </a:lnTo>
                  <a:lnTo>
                    <a:pt x="335280" y="423672"/>
                  </a:lnTo>
                  <a:lnTo>
                    <a:pt x="359664" y="407670"/>
                  </a:lnTo>
                  <a:lnTo>
                    <a:pt x="381000" y="388620"/>
                  </a:lnTo>
                  <a:lnTo>
                    <a:pt x="399288" y="368808"/>
                  </a:lnTo>
                  <a:lnTo>
                    <a:pt x="400050" y="365760"/>
                  </a:lnTo>
                  <a:lnTo>
                    <a:pt x="414528" y="343662"/>
                  </a:lnTo>
                  <a:lnTo>
                    <a:pt x="416052" y="342138"/>
                  </a:lnTo>
                  <a:lnTo>
                    <a:pt x="428244" y="317754"/>
                  </a:lnTo>
                  <a:lnTo>
                    <a:pt x="438150" y="288798"/>
                  </a:lnTo>
                  <a:lnTo>
                    <a:pt x="438150" y="285750"/>
                  </a:lnTo>
                  <a:lnTo>
                    <a:pt x="443484" y="259080"/>
                  </a:lnTo>
                  <a:lnTo>
                    <a:pt x="445008" y="227076"/>
                  </a:lnTo>
                  <a:close/>
                </a:path>
              </a:pathLst>
            </a:custGeom>
            <a:solidFill>
              <a:srgbClr val="000000"/>
            </a:solidFill>
          </p:spPr>
          <p:txBody>
            <a:bodyPr wrap="square" lIns="0" tIns="0" rIns="0" bIns="0" rtlCol="0"/>
            <a:lstStyle/>
            <a:p>
              <a:endParaRPr/>
            </a:p>
          </p:txBody>
        </p:sp>
        <p:grpSp>
          <p:nvGrpSpPr>
            <p:cNvPr id="11" name="object 9"/>
            <p:cNvGrpSpPr/>
            <p:nvPr/>
          </p:nvGrpSpPr>
          <p:grpSpPr>
            <a:xfrm>
              <a:off x="2985770" y="4356927"/>
              <a:ext cx="1955165" cy="1448382"/>
              <a:chOff x="2985770" y="4356927"/>
              <a:chExt cx="1955165" cy="1448382"/>
            </a:xfrm>
          </p:grpSpPr>
          <p:sp>
            <p:nvSpPr>
              <p:cNvPr id="12" name="object 10"/>
              <p:cNvSpPr/>
              <p:nvPr/>
            </p:nvSpPr>
            <p:spPr>
              <a:xfrm>
                <a:off x="3202940" y="4681981"/>
                <a:ext cx="1737995" cy="38100"/>
              </a:xfrm>
              <a:custGeom>
                <a:avLst/>
                <a:gdLst/>
                <a:ahLst/>
                <a:cxnLst/>
                <a:rect l="l" t="t" r="r" b="b"/>
                <a:pathLst>
                  <a:path w="1737995" h="38100">
                    <a:moveTo>
                      <a:pt x="0" y="38100"/>
                    </a:moveTo>
                    <a:lnTo>
                      <a:pt x="1737379" y="38100"/>
                    </a:lnTo>
                    <a:lnTo>
                      <a:pt x="1737379" y="0"/>
                    </a:lnTo>
                    <a:lnTo>
                      <a:pt x="0" y="0"/>
                    </a:lnTo>
                    <a:lnTo>
                      <a:pt x="0" y="38100"/>
                    </a:lnTo>
                    <a:close/>
                  </a:path>
                </a:pathLst>
              </a:custGeom>
              <a:solidFill>
                <a:srgbClr val="000000"/>
              </a:solidFill>
            </p:spPr>
            <p:txBody>
              <a:bodyPr wrap="square" lIns="0" tIns="0" rIns="0" bIns="0" rtlCol="0"/>
              <a:lstStyle/>
              <a:p>
                <a:endParaRPr/>
              </a:p>
            </p:txBody>
          </p:sp>
          <p:sp>
            <p:nvSpPr>
              <p:cNvPr id="13" name="object 11"/>
              <p:cNvSpPr/>
              <p:nvPr/>
            </p:nvSpPr>
            <p:spPr>
              <a:xfrm>
                <a:off x="4188968" y="4710175"/>
                <a:ext cx="138684" cy="171450"/>
              </a:xfrm>
              <a:prstGeom prst="rect">
                <a:avLst/>
              </a:prstGeom>
              <a:blipFill>
                <a:blip r:embed="rId3" cstate="print"/>
                <a:stretch>
                  <a:fillRect/>
                </a:stretch>
              </a:blipFill>
            </p:spPr>
            <p:txBody>
              <a:bodyPr wrap="square" lIns="0" tIns="0" rIns="0" bIns="0" rtlCol="0"/>
              <a:lstStyle/>
              <a:p>
                <a:endParaRPr/>
              </a:p>
            </p:txBody>
          </p:sp>
          <p:sp>
            <p:nvSpPr>
              <p:cNvPr id="14" name="object 12"/>
              <p:cNvSpPr/>
              <p:nvPr/>
            </p:nvSpPr>
            <p:spPr>
              <a:xfrm>
                <a:off x="2985770" y="4575302"/>
                <a:ext cx="188213" cy="231648"/>
              </a:xfrm>
              <a:prstGeom prst="rect">
                <a:avLst/>
              </a:prstGeom>
              <a:blipFill>
                <a:blip r:embed="rId4" cstate="print"/>
                <a:stretch>
                  <a:fillRect/>
                </a:stretch>
              </a:blipFill>
            </p:spPr>
            <p:txBody>
              <a:bodyPr wrap="square" lIns="0" tIns="0" rIns="0" bIns="0" rtlCol="0"/>
              <a:lstStyle/>
              <a:p>
                <a:endParaRPr/>
              </a:p>
            </p:txBody>
          </p:sp>
          <p:sp>
            <p:nvSpPr>
              <p:cNvPr id="15" name="object 13"/>
              <p:cNvSpPr/>
              <p:nvPr/>
            </p:nvSpPr>
            <p:spPr>
              <a:xfrm>
                <a:off x="3202940" y="5767844"/>
                <a:ext cx="1737995" cy="37465"/>
              </a:xfrm>
              <a:custGeom>
                <a:avLst/>
                <a:gdLst/>
                <a:ahLst/>
                <a:cxnLst/>
                <a:rect l="l" t="t" r="r" b="b"/>
                <a:pathLst>
                  <a:path w="1737995" h="37464">
                    <a:moveTo>
                      <a:pt x="1737372" y="0"/>
                    </a:moveTo>
                    <a:lnTo>
                      <a:pt x="0" y="0"/>
                    </a:lnTo>
                    <a:lnTo>
                      <a:pt x="0" y="37338"/>
                    </a:lnTo>
                    <a:lnTo>
                      <a:pt x="1737372" y="37338"/>
                    </a:lnTo>
                    <a:lnTo>
                      <a:pt x="1737372" y="0"/>
                    </a:lnTo>
                    <a:close/>
                  </a:path>
                </a:pathLst>
              </a:custGeom>
              <a:solidFill>
                <a:srgbClr val="000000"/>
              </a:solidFill>
            </p:spPr>
            <p:txBody>
              <a:bodyPr wrap="square" lIns="0" tIns="0" rIns="0" bIns="0" rtlCol="0"/>
              <a:lstStyle/>
              <a:p>
                <a:endParaRPr/>
              </a:p>
            </p:txBody>
          </p:sp>
          <p:sp>
            <p:nvSpPr>
              <p:cNvPr id="17" name="object 15"/>
              <p:cNvSpPr/>
              <p:nvPr/>
            </p:nvSpPr>
            <p:spPr>
              <a:xfrm>
                <a:off x="3961130" y="5177281"/>
                <a:ext cx="191770" cy="316230"/>
              </a:xfrm>
              <a:custGeom>
                <a:avLst/>
                <a:gdLst/>
                <a:ahLst/>
                <a:cxnLst/>
                <a:rect l="l" t="t" r="r" b="b"/>
                <a:pathLst>
                  <a:path w="191770" h="316229">
                    <a:moveTo>
                      <a:pt x="762" y="122681"/>
                    </a:moveTo>
                    <a:lnTo>
                      <a:pt x="762" y="110489"/>
                    </a:lnTo>
                    <a:lnTo>
                      <a:pt x="0" y="114300"/>
                    </a:lnTo>
                    <a:lnTo>
                      <a:pt x="762" y="122681"/>
                    </a:lnTo>
                    <a:close/>
                  </a:path>
                  <a:path w="191770" h="316229">
                    <a:moveTo>
                      <a:pt x="191262" y="228600"/>
                    </a:moveTo>
                    <a:lnTo>
                      <a:pt x="191262" y="5333"/>
                    </a:lnTo>
                    <a:lnTo>
                      <a:pt x="158496" y="5333"/>
                    </a:lnTo>
                    <a:lnTo>
                      <a:pt x="158496" y="32003"/>
                    </a:lnTo>
                    <a:lnTo>
                      <a:pt x="153924" y="27431"/>
                    </a:lnTo>
                    <a:lnTo>
                      <a:pt x="150114" y="22097"/>
                    </a:lnTo>
                    <a:lnTo>
                      <a:pt x="144780" y="18287"/>
                    </a:lnTo>
                    <a:lnTo>
                      <a:pt x="140970" y="14477"/>
                    </a:lnTo>
                    <a:lnTo>
                      <a:pt x="135636" y="11429"/>
                    </a:lnTo>
                    <a:lnTo>
                      <a:pt x="130302" y="9143"/>
                    </a:lnTo>
                    <a:lnTo>
                      <a:pt x="125730" y="6095"/>
                    </a:lnTo>
                    <a:lnTo>
                      <a:pt x="118872" y="3809"/>
                    </a:lnTo>
                    <a:lnTo>
                      <a:pt x="113537" y="2285"/>
                    </a:lnTo>
                    <a:lnTo>
                      <a:pt x="107442" y="762"/>
                    </a:lnTo>
                    <a:lnTo>
                      <a:pt x="100584" y="762"/>
                    </a:lnTo>
                    <a:lnTo>
                      <a:pt x="93725" y="0"/>
                    </a:lnTo>
                    <a:lnTo>
                      <a:pt x="89916" y="762"/>
                    </a:lnTo>
                    <a:lnTo>
                      <a:pt x="80772" y="762"/>
                    </a:lnTo>
                    <a:lnTo>
                      <a:pt x="76962" y="2285"/>
                    </a:lnTo>
                    <a:lnTo>
                      <a:pt x="71628" y="2285"/>
                    </a:lnTo>
                    <a:lnTo>
                      <a:pt x="64008" y="5333"/>
                    </a:lnTo>
                    <a:lnTo>
                      <a:pt x="60198" y="6095"/>
                    </a:lnTo>
                    <a:lnTo>
                      <a:pt x="56387" y="9143"/>
                    </a:lnTo>
                    <a:lnTo>
                      <a:pt x="51816" y="10667"/>
                    </a:lnTo>
                    <a:lnTo>
                      <a:pt x="48006" y="12953"/>
                    </a:lnTo>
                    <a:lnTo>
                      <a:pt x="44196" y="14477"/>
                    </a:lnTo>
                    <a:lnTo>
                      <a:pt x="41910" y="16763"/>
                    </a:lnTo>
                    <a:lnTo>
                      <a:pt x="38100" y="19812"/>
                    </a:lnTo>
                    <a:lnTo>
                      <a:pt x="35052" y="23621"/>
                    </a:lnTo>
                    <a:lnTo>
                      <a:pt x="32766" y="26669"/>
                    </a:lnTo>
                    <a:lnTo>
                      <a:pt x="28956" y="28955"/>
                    </a:lnTo>
                    <a:lnTo>
                      <a:pt x="25908" y="32765"/>
                    </a:lnTo>
                    <a:lnTo>
                      <a:pt x="23622" y="35813"/>
                    </a:lnTo>
                    <a:lnTo>
                      <a:pt x="20574" y="39623"/>
                    </a:lnTo>
                    <a:lnTo>
                      <a:pt x="18287" y="43433"/>
                    </a:lnTo>
                    <a:lnTo>
                      <a:pt x="16764" y="48005"/>
                    </a:lnTo>
                    <a:lnTo>
                      <a:pt x="14478" y="51815"/>
                    </a:lnTo>
                    <a:lnTo>
                      <a:pt x="11430" y="55625"/>
                    </a:lnTo>
                    <a:lnTo>
                      <a:pt x="9906" y="60959"/>
                    </a:lnTo>
                    <a:lnTo>
                      <a:pt x="9144" y="65531"/>
                    </a:lnTo>
                    <a:lnTo>
                      <a:pt x="7620" y="70865"/>
                    </a:lnTo>
                    <a:lnTo>
                      <a:pt x="6096" y="74675"/>
                    </a:lnTo>
                    <a:lnTo>
                      <a:pt x="5334" y="80009"/>
                    </a:lnTo>
                    <a:lnTo>
                      <a:pt x="3810" y="83819"/>
                    </a:lnTo>
                    <a:lnTo>
                      <a:pt x="2286" y="89153"/>
                    </a:lnTo>
                    <a:lnTo>
                      <a:pt x="2286" y="94487"/>
                    </a:lnTo>
                    <a:lnTo>
                      <a:pt x="762" y="99821"/>
                    </a:lnTo>
                    <a:lnTo>
                      <a:pt x="762" y="131063"/>
                    </a:lnTo>
                    <a:lnTo>
                      <a:pt x="2286" y="137159"/>
                    </a:lnTo>
                    <a:lnTo>
                      <a:pt x="5334" y="150875"/>
                    </a:lnTo>
                    <a:lnTo>
                      <a:pt x="6096" y="157733"/>
                    </a:lnTo>
                    <a:lnTo>
                      <a:pt x="9144" y="163829"/>
                    </a:lnTo>
                    <a:lnTo>
                      <a:pt x="11430" y="170687"/>
                    </a:lnTo>
                    <a:lnTo>
                      <a:pt x="14478" y="176021"/>
                    </a:lnTo>
                    <a:lnTo>
                      <a:pt x="18287" y="182879"/>
                    </a:lnTo>
                    <a:lnTo>
                      <a:pt x="20574" y="188213"/>
                    </a:lnTo>
                    <a:lnTo>
                      <a:pt x="24384" y="193547"/>
                    </a:lnTo>
                    <a:lnTo>
                      <a:pt x="29718" y="198881"/>
                    </a:lnTo>
                    <a:lnTo>
                      <a:pt x="33528" y="204215"/>
                    </a:lnTo>
                    <a:lnTo>
                      <a:pt x="38100" y="207481"/>
                    </a:lnTo>
                    <a:lnTo>
                      <a:pt x="38100" y="112013"/>
                    </a:lnTo>
                    <a:lnTo>
                      <a:pt x="38862" y="106679"/>
                    </a:lnTo>
                    <a:lnTo>
                      <a:pt x="38862" y="92963"/>
                    </a:lnTo>
                    <a:lnTo>
                      <a:pt x="41910" y="82295"/>
                    </a:lnTo>
                    <a:lnTo>
                      <a:pt x="42672" y="76962"/>
                    </a:lnTo>
                    <a:lnTo>
                      <a:pt x="44196" y="73151"/>
                    </a:lnTo>
                    <a:lnTo>
                      <a:pt x="45720" y="67817"/>
                    </a:lnTo>
                    <a:lnTo>
                      <a:pt x="48006" y="64007"/>
                    </a:lnTo>
                    <a:lnTo>
                      <a:pt x="51054" y="60197"/>
                    </a:lnTo>
                    <a:lnTo>
                      <a:pt x="51816" y="55625"/>
                    </a:lnTo>
                    <a:lnTo>
                      <a:pt x="54864" y="51815"/>
                    </a:lnTo>
                    <a:lnTo>
                      <a:pt x="58674" y="48767"/>
                    </a:lnTo>
                    <a:lnTo>
                      <a:pt x="64008" y="43433"/>
                    </a:lnTo>
                    <a:lnTo>
                      <a:pt x="67818" y="41147"/>
                    </a:lnTo>
                    <a:lnTo>
                      <a:pt x="70104" y="39623"/>
                    </a:lnTo>
                    <a:lnTo>
                      <a:pt x="74675" y="37337"/>
                    </a:lnTo>
                    <a:lnTo>
                      <a:pt x="78486" y="35813"/>
                    </a:lnTo>
                    <a:lnTo>
                      <a:pt x="80772" y="34289"/>
                    </a:lnTo>
                    <a:lnTo>
                      <a:pt x="84582" y="32765"/>
                    </a:lnTo>
                    <a:lnTo>
                      <a:pt x="92964" y="32765"/>
                    </a:lnTo>
                    <a:lnTo>
                      <a:pt x="96774" y="32003"/>
                    </a:lnTo>
                    <a:lnTo>
                      <a:pt x="102108" y="32765"/>
                    </a:lnTo>
                    <a:lnTo>
                      <a:pt x="109728" y="32765"/>
                    </a:lnTo>
                    <a:lnTo>
                      <a:pt x="113537" y="34289"/>
                    </a:lnTo>
                    <a:lnTo>
                      <a:pt x="116586" y="35813"/>
                    </a:lnTo>
                    <a:lnTo>
                      <a:pt x="120396" y="37337"/>
                    </a:lnTo>
                    <a:lnTo>
                      <a:pt x="124206" y="39623"/>
                    </a:lnTo>
                    <a:lnTo>
                      <a:pt x="128016" y="41147"/>
                    </a:lnTo>
                    <a:lnTo>
                      <a:pt x="130302" y="43433"/>
                    </a:lnTo>
                    <a:lnTo>
                      <a:pt x="134874" y="46481"/>
                    </a:lnTo>
                    <a:lnTo>
                      <a:pt x="144018" y="55625"/>
                    </a:lnTo>
                    <a:lnTo>
                      <a:pt x="144780" y="60197"/>
                    </a:lnTo>
                    <a:lnTo>
                      <a:pt x="147828" y="64007"/>
                    </a:lnTo>
                    <a:lnTo>
                      <a:pt x="150114" y="67817"/>
                    </a:lnTo>
                    <a:lnTo>
                      <a:pt x="151637" y="73151"/>
                    </a:lnTo>
                    <a:lnTo>
                      <a:pt x="153162" y="76962"/>
                    </a:lnTo>
                    <a:lnTo>
                      <a:pt x="153924" y="82295"/>
                    </a:lnTo>
                    <a:lnTo>
                      <a:pt x="155448" y="89153"/>
                    </a:lnTo>
                    <a:lnTo>
                      <a:pt x="156972" y="94487"/>
                    </a:lnTo>
                    <a:lnTo>
                      <a:pt x="156972" y="298856"/>
                    </a:lnTo>
                    <a:lnTo>
                      <a:pt x="159258" y="297941"/>
                    </a:lnTo>
                    <a:lnTo>
                      <a:pt x="162306" y="294893"/>
                    </a:lnTo>
                    <a:lnTo>
                      <a:pt x="166116" y="292607"/>
                    </a:lnTo>
                    <a:lnTo>
                      <a:pt x="168402" y="289559"/>
                    </a:lnTo>
                    <a:lnTo>
                      <a:pt x="171450" y="287273"/>
                    </a:lnTo>
                    <a:lnTo>
                      <a:pt x="173736" y="283463"/>
                    </a:lnTo>
                    <a:lnTo>
                      <a:pt x="175260" y="280415"/>
                    </a:lnTo>
                    <a:lnTo>
                      <a:pt x="177546" y="277367"/>
                    </a:lnTo>
                    <a:lnTo>
                      <a:pt x="180594" y="269747"/>
                    </a:lnTo>
                    <a:lnTo>
                      <a:pt x="182880" y="266700"/>
                    </a:lnTo>
                    <a:lnTo>
                      <a:pt x="184404" y="262889"/>
                    </a:lnTo>
                    <a:lnTo>
                      <a:pt x="185928" y="257555"/>
                    </a:lnTo>
                    <a:lnTo>
                      <a:pt x="186690" y="252221"/>
                    </a:lnTo>
                    <a:lnTo>
                      <a:pt x="188214" y="246887"/>
                    </a:lnTo>
                    <a:lnTo>
                      <a:pt x="188214" y="241553"/>
                    </a:lnTo>
                    <a:lnTo>
                      <a:pt x="189737" y="234695"/>
                    </a:lnTo>
                    <a:lnTo>
                      <a:pt x="191262" y="228600"/>
                    </a:lnTo>
                    <a:close/>
                  </a:path>
                  <a:path w="191770" h="316229">
                    <a:moveTo>
                      <a:pt x="153924" y="300380"/>
                    </a:moveTo>
                    <a:lnTo>
                      <a:pt x="153924" y="234695"/>
                    </a:lnTo>
                    <a:lnTo>
                      <a:pt x="153162" y="239267"/>
                    </a:lnTo>
                    <a:lnTo>
                      <a:pt x="153162" y="244601"/>
                    </a:lnTo>
                    <a:lnTo>
                      <a:pt x="151637" y="245363"/>
                    </a:lnTo>
                    <a:lnTo>
                      <a:pt x="151638" y="249935"/>
                    </a:lnTo>
                    <a:lnTo>
                      <a:pt x="150114" y="252221"/>
                    </a:lnTo>
                    <a:lnTo>
                      <a:pt x="149352" y="255269"/>
                    </a:lnTo>
                    <a:lnTo>
                      <a:pt x="147828" y="257555"/>
                    </a:lnTo>
                    <a:lnTo>
                      <a:pt x="146304" y="260603"/>
                    </a:lnTo>
                    <a:lnTo>
                      <a:pt x="144780" y="262889"/>
                    </a:lnTo>
                    <a:lnTo>
                      <a:pt x="144018" y="265938"/>
                    </a:lnTo>
                    <a:lnTo>
                      <a:pt x="142494" y="266700"/>
                    </a:lnTo>
                    <a:lnTo>
                      <a:pt x="140208" y="269747"/>
                    </a:lnTo>
                    <a:lnTo>
                      <a:pt x="138684" y="272033"/>
                    </a:lnTo>
                    <a:lnTo>
                      <a:pt x="135636" y="273557"/>
                    </a:lnTo>
                    <a:lnTo>
                      <a:pt x="133350" y="275081"/>
                    </a:lnTo>
                    <a:lnTo>
                      <a:pt x="131826" y="277367"/>
                    </a:lnTo>
                    <a:lnTo>
                      <a:pt x="129540" y="278891"/>
                    </a:lnTo>
                    <a:lnTo>
                      <a:pt x="126492" y="280415"/>
                    </a:lnTo>
                    <a:lnTo>
                      <a:pt x="122682" y="280415"/>
                    </a:lnTo>
                    <a:lnTo>
                      <a:pt x="120396" y="281939"/>
                    </a:lnTo>
                    <a:lnTo>
                      <a:pt x="117348" y="283463"/>
                    </a:lnTo>
                    <a:lnTo>
                      <a:pt x="113538" y="283463"/>
                    </a:lnTo>
                    <a:lnTo>
                      <a:pt x="109728" y="284225"/>
                    </a:lnTo>
                    <a:lnTo>
                      <a:pt x="80010" y="284225"/>
                    </a:lnTo>
                    <a:lnTo>
                      <a:pt x="75438" y="283463"/>
                    </a:lnTo>
                    <a:lnTo>
                      <a:pt x="73152" y="283463"/>
                    </a:lnTo>
                    <a:lnTo>
                      <a:pt x="69342" y="281939"/>
                    </a:lnTo>
                    <a:lnTo>
                      <a:pt x="66294" y="280415"/>
                    </a:lnTo>
                    <a:lnTo>
                      <a:pt x="64008" y="280415"/>
                    </a:lnTo>
                    <a:lnTo>
                      <a:pt x="60960" y="278891"/>
                    </a:lnTo>
                    <a:lnTo>
                      <a:pt x="58674" y="277367"/>
                    </a:lnTo>
                    <a:lnTo>
                      <a:pt x="53340" y="272033"/>
                    </a:lnTo>
                    <a:lnTo>
                      <a:pt x="51816" y="271271"/>
                    </a:lnTo>
                    <a:lnTo>
                      <a:pt x="49530" y="266700"/>
                    </a:lnTo>
                    <a:lnTo>
                      <a:pt x="48006" y="265938"/>
                    </a:lnTo>
                    <a:lnTo>
                      <a:pt x="47244" y="262889"/>
                    </a:lnTo>
                    <a:lnTo>
                      <a:pt x="47244" y="260603"/>
                    </a:lnTo>
                    <a:lnTo>
                      <a:pt x="45720" y="259079"/>
                    </a:lnTo>
                    <a:lnTo>
                      <a:pt x="44196" y="256031"/>
                    </a:lnTo>
                    <a:lnTo>
                      <a:pt x="44196" y="253745"/>
                    </a:lnTo>
                    <a:lnTo>
                      <a:pt x="42672" y="249935"/>
                    </a:lnTo>
                    <a:lnTo>
                      <a:pt x="7620" y="244601"/>
                    </a:lnTo>
                    <a:lnTo>
                      <a:pt x="9144" y="250697"/>
                    </a:lnTo>
                    <a:lnTo>
                      <a:pt x="9144" y="256031"/>
                    </a:lnTo>
                    <a:lnTo>
                      <a:pt x="9906" y="261365"/>
                    </a:lnTo>
                    <a:lnTo>
                      <a:pt x="9906" y="266700"/>
                    </a:lnTo>
                    <a:lnTo>
                      <a:pt x="12954" y="272033"/>
                    </a:lnTo>
                    <a:lnTo>
                      <a:pt x="14478" y="276605"/>
                    </a:lnTo>
                    <a:lnTo>
                      <a:pt x="16764" y="280415"/>
                    </a:lnTo>
                    <a:lnTo>
                      <a:pt x="18288" y="284225"/>
                    </a:lnTo>
                    <a:lnTo>
                      <a:pt x="22098" y="288797"/>
                    </a:lnTo>
                    <a:lnTo>
                      <a:pt x="24384" y="292607"/>
                    </a:lnTo>
                    <a:lnTo>
                      <a:pt x="28956" y="294893"/>
                    </a:lnTo>
                    <a:lnTo>
                      <a:pt x="31242" y="297941"/>
                    </a:lnTo>
                    <a:lnTo>
                      <a:pt x="36576" y="301751"/>
                    </a:lnTo>
                    <a:lnTo>
                      <a:pt x="40386" y="304800"/>
                    </a:lnTo>
                    <a:lnTo>
                      <a:pt x="44196" y="307085"/>
                    </a:lnTo>
                    <a:lnTo>
                      <a:pt x="49530" y="308609"/>
                    </a:lnTo>
                    <a:lnTo>
                      <a:pt x="54864" y="310895"/>
                    </a:lnTo>
                    <a:lnTo>
                      <a:pt x="58674" y="312419"/>
                    </a:lnTo>
                    <a:lnTo>
                      <a:pt x="65532" y="313943"/>
                    </a:lnTo>
                    <a:lnTo>
                      <a:pt x="70104" y="315467"/>
                    </a:lnTo>
                    <a:lnTo>
                      <a:pt x="74676" y="316121"/>
                    </a:lnTo>
                    <a:lnTo>
                      <a:pt x="109728" y="316229"/>
                    </a:lnTo>
                    <a:lnTo>
                      <a:pt x="115062" y="315467"/>
                    </a:lnTo>
                    <a:lnTo>
                      <a:pt x="120396" y="315467"/>
                    </a:lnTo>
                    <a:lnTo>
                      <a:pt x="124206" y="313943"/>
                    </a:lnTo>
                    <a:lnTo>
                      <a:pt x="129540" y="312419"/>
                    </a:lnTo>
                    <a:lnTo>
                      <a:pt x="133350" y="310895"/>
                    </a:lnTo>
                    <a:lnTo>
                      <a:pt x="137160" y="310133"/>
                    </a:lnTo>
                    <a:lnTo>
                      <a:pt x="140970" y="308609"/>
                    </a:lnTo>
                    <a:lnTo>
                      <a:pt x="144780" y="305562"/>
                    </a:lnTo>
                    <a:lnTo>
                      <a:pt x="147828" y="303275"/>
                    </a:lnTo>
                    <a:lnTo>
                      <a:pt x="151638" y="301751"/>
                    </a:lnTo>
                    <a:lnTo>
                      <a:pt x="153924" y="300380"/>
                    </a:lnTo>
                    <a:close/>
                  </a:path>
                  <a:path w="191770" h="316229">
                    <a:moveTo>
                      <a:pt x="156972" y="298856"/>
                    </a:moveTo>
                    <a:lnTo>
                      <a:pt x="156972" y="133350"/>
                    </a:lnTo>
                    <a:lnTo>
                      <a:pt x="155448" y="138683"/>
                    </a:lnTo>
                    <a:lnTo>
                      <a:pt x="153924" y="145541"/>
                    </a:lnTo>
                    <a:lnTo>
                      <a:pt x="153162" y="149351"/>
                    </a:lnTo>
                    <a:lnTo>
                      <a:pt x="150114" y="160019"/>
                    </a:lnTo>
                    <a:lnTo>
                      <a:pt x="147828" y="163829"/>
                    </a:lnTo>
                    <a:lnTo>
                      <a:pt x="144780" y="168401"/>
                    </a:lnTo>
                    <a:lnTo>
                      <a:pt x="144018" y="172212"/>
                    </a:lnTo>
                    <a:lnTo>
                      <a:pt x="140208" y="174497"/>
                    </a:lnTo>
                    <a:lnTo>
                      <a:pt x="137160" y="179069"/>
                    </a:lnTo>
                    <a:lnTo>
                      <a:pt x="131825" y="184403"/>
                    </a:lnTo>
                    <a:lnTo>
                      <a:pt x="128016" y="186689"/>
                    </a:lnTo>
                    <a:lnTo>
                      <a:pt x="125730" y="188213"/>
                    </a:lnTo>
                    <a:lnTo>
                      <a:pt x="121158" y="190500"/>
                    </a:lnTo>
                    <a:lnTo>
                      <a:pt x="117348" y="192023"/>
                    </a:lnTo>
                    <a:lnTo>
                      <a:pt x="115062" y="193547"/>
                    </a:lnTo>
                    <a:lnTo>
                      <a:pt x="111252" y="195071"/>
                    </a:lnTo>
                    <a:lnTo>
                      <a:pt x="86106" y="195071"/>
                    </a:lnTo>
                    <a:lnTo>
                      <a:pt x="74675" y="190500"/>
                    </a:lnTo>
                    <a:lnTo>
                      <a:pt x="71628" y="188213"/>
                    </a:lnTo>
                    <a:lnTo>
                      <a:pt x="67818" y="186689"/>
                    </a:lnTo>
                    <a:lnTo>
                      <a:pt x="64008" y="184403"/>
                    </a:lnTo>
                    <a:lnTo>
                      <a:pt x="58674" y="179069"/>
                    </a:lnTo>
                    <a:lnTo>
                      <a:pt x="54864" y="174497"/>
                    </a:lnTo>
                    <a:lnTo>
                      <a:pt x="51816" y="172212"/>
                    </a:lnTo>
                    <a:lnTo>
                      <a:pt x="51054" y="168401"/>
                    </a:lnTo>
                    <a:lnTo>
                      <a:pt x="48006" y="163829"/>
                    </a:lnTo>
                    <a:lnTo>
                      <a:pt x="45720" y="160019"/>
                    </a:lnTo>
                    <a:lnTo>
                      <a:pt x="42672" y="149351"/>
                    </a:lnTo>
                    <a:lnTo>
                      <a:pt x="41910" y="144017"/>
                    </a:lnTo>
                    <a:lnTo>
                      <a:pt x="40386" y="138683"/>
                    </a:lnTo>
                    <a:lnTo>
                      <a:pt x="38862" y="131825"/>
                    </a:lnTo>
                    <a:lnTo>
                      <a:pt x="38862" y="119633"/>
                    </a:lnTo>
                    <a:lnTo>
                      <a:pt x="38100" y="112013"/>
                    </a:lnTo>
                    <a:lnTo>
                      <a:pt x="38100" y="207481"/>
                    </a:lnTo>
                    <a:lnTo>
                      <a:pt x="38862" y="208025"/>
                    </a:lnTo>
                    <a:lnTo>
                      <a:pt x="44196" y="212597"/>
                    </a:lnTo>
                    <a:lnTo>
                      <a:pt x="49530" y="214883"/>
                    </a:lnTo>
                    <a:lnTo>
                      <a:pt x="54864" y="217931"/>
                    </a:lnTo>
                    <a:lnTo>
                      <a:pt x="60960" y="220217"/>
                    </a:lnTo>
                    <a:lnTo>
                      <a:pt x="66294" y="223265"/>
                    </a:lnTo>
                    <a:lnTo>
                      <a:pt x="73152" y="224027"/>
                    </a:lnTo>
                    <a:lnTo>
                      <a:pt x="80772" y="225551"/>
                    </a:lnTo>
                    <a:lnTo>
                      <a:pt x="107442" y="225551"/>
                    </a:lnTo>
                    <a:lnTo>
                      <a:pt x="112014" y="224027"/>
                    </a:lnTo>
                    <a:lnTo>
                      <a:pt x="117348" y="223265"/>
                    </a:lnTo>
                    <a:lnTo>
                      <a:pt x="122682" y="221741"/>
                    </a:lnTo>
                    <a:lnTo>
                      <a:pt x="128016" y="218693"/>
                    </a:lnTo>
                    <a:lnTo>
                      <a:pt x="133350" y="216407"/>
                    </a:lnTo>
                    <a:lnTo>
                      <a:pt x="137160" y="213359"/>
                    </a:lnTo>
                    <a:lnTo>
                      <a:pt x="142494" y="211073"/>
                    </a:lnTo>
                    <a:lnTo>
                      <a:pt x="146304" y="207263"/>
                    </a:lnTo>
                    <a:lnTo>
                      <a:pt x="150114" y="202691"/>
                    </a:lnTo>
                    <a:lnTo>
                      <a:pt x="153924" y="197357"/>
                    </a:lnTo>
                    <a:lnTo>
                      <a:pt x="153924" y="300380"/>
                    </a:lnTo>
                    <a:lnTo>
                      <a:pt x="155448" y="299465"/>
                    </a:lnTo>
                    <a:lnTo>
                      <a:pt x="156972" y="298856"/>
                    </a:lnTo>
                    <a:close/>
                  </a:path>
                </a:pathLst>
              </a:custGeom>
              <a:solidFill>
                <a:srgbClr val="000000"/>
              </a:solidFill>
            </p:spPr>
            <p:txBody>
              <a:bodyPr wrap="square" lIns="0" tIns="0" rIns="0" bIns="0" rtlCol="0"/>
              <a:lstStyle/>
              <a:p>
                <a:endParaRPr/>
              </a:p>
            </p:txBody>
          </p:sp>
          <p:sp>
            <p:nvSpPr>
              <p:cNvPr id="18" name="object 16"/>
              <p:cNvSpPr/>
              <p:nvPr/>
            </p:nvSpPr>
            <p:spPr>
              <a:xfrm>
                <a:off x="4178602" y="4356927"/>
                <a:ext cx="163544" cy="165510"/>
              </a:xfrm>
              <a:prstGeom prst="rect">
                <a:avLst/>
              </a:prstGeom>
              <a:blipFill>
                <a:blip r:embed="rId5" cstate="print"/>
                <a:stretch>
                  <a:fillRect/>
                </a:stretch>
              </a:blipFill>
            </p:spPr>
            <p:txBody>
              <a:bodyPr wrap="square" lIns="0" tIns="0" rIns="0" bIns="0" rtlCol="0"/>
              <a:lstStyle/>
              <a:p>
                <a:endParaRPr/>
              </a:p>
            </p:txBody>
          </p:sp>
        </p:grpSp>
        <p:grpSp>
          <p:nvGrpSpPr>
            <p:cNvPr id="20" name="object 18"/>
            <p:cNvGrpSpPr/>
            <p:nvPr/>
          </p:nvGrpSpPr>
          <p:grpSpPr>
            <a:xfrm>
              <a:off x="4178316" y="4227656"/>
              <a:ext cx="628650" cy="1551305"/>
              <a:chOff x="4178316" y="4227656"/>
              <a:chExt cx="628650" cy="1551305"/>
            </a:xfrm>
          </p:grpSpPr>
          <p:sp>
            <p:nvSpPr>
              <p:cNvPr id="21" name="object 19"/>
              <p:cNvSpPr/>
              <p:nvPr/>
            </p:nvSpPr>
            <p:spPr>
              <a:xfrm>
                <a:off x="4178316" y="4711718"/>
                <a:ext cx="152400" cy="1066800"/>
              </a:xfrm>
              <a:custGeom>
                <a:avLst/>
                <a:gdLst/>
                <a:ahLst/>
                <a:cxnLst/>
                <a:rect l="l" t="t" r="r" b="b"/>
                <a:pathLst>
                  <a:path w="152400" h="1066800">
                    <a:moveTo>
                      <a:pt x="152400" y="1066803"/>
                    </a:moveTo>
                    <a:lnTo>
                      <a:pt x="152400" y="0"/>
                    </a:lnTo>
                    <a:lnTo>
                      <a:pt x="0" y="0"/>
                    </a:lnTo>
                    <a:lnTo>
                      <a:pt x="0" y="1066803"/>
                    </a:lnTo>
                    <a:lnTo>
                      <a:pt x="152400" y="1066803"/>
                    </a:lnTo>
                    <a:close/>
                  </a:path>
                </a:pathLst>
              </a:custGeom>
              <a:solidFill>
                <a:srgbClr val="FFFFFF"/>
              </a:solidFill>
            </p:spPr>
            <p:txBody>
              <a:bodyPr wrap="square" lIns="0" tIns="0" rIns="0" bIns="0" rtlCol="0"/>
              <a:lstStyle/>
              <a:p>
                <a:endParaRPr/>
              </a:p>
            </p:txBody>
          </p:sp>
          <p:sp>
            <p:nvSpPr>
              <p:cNvPr id="22" name="object 20"/>
              <p:cNvSpPr/>
              <p:nvPr/>
            </p:nvSpPr>
            <p:spPr>
              <a:xfrm>
                <a:off x="4211844" y="4711718"/>
                <a:ext cx="85725" cy="1066800"/>
              </a:xfrm>
              <a:custGeom>
                <a:avLst/>
                <a:gdLst/>
                <a:ahLst/>
                <a:cxnLst/>
                <a:rect l="l" t="t" r="r" b="b"/>
                <a:pathLst>
                  <a:path w="85725" h="1066800">
                    <a:moveTo>
                      <a:pt x="85344" y="980697"/>
                    </a:moveTo>
                    <a:lnTo>
                      <a:pt x="0" y="980697"/>
                    </a:lnTo>
                    <a:lnTo>
                      <a:pt x="28194" y="1037589"/>
                    </a:lnTo>
                    <a:lnTo>
                      <a:pt x="28194" y="995175"/>
                    </a:lnTo>
                    <a:lnTo>
                      <a:pt x="57150" y="995175"/>
                    </a:lnTo>
                    <a:lnTo>
                      <a:pt x="57150" y="1037589"/>
                    </a:lnTo>
                    <a:lnTo>
                      <a:pt x="85344" y="980697"/>
                    </a:lnTo>
                    <a:close/>
                  </a:path>
                  <a:path w="85725" h="1066800">
                    <a:moveTo>
                      <a:pt x="57150" y="980697"/>
                    </a:moveTo>
                    <a:lnTo>
                      <a:pt x="57150" y="0"/>
                    </a:lnTo>
                    <a:lnTo>
                      <a:pt x="28194" y="0"/>
                    </a:lnTo>
                    <a:lnTo>
                      <a:pt x="28194" y="980697"/>
                    </a:lnTo>
                    <a:lnTo>
                      <a:pt x="57150" y="980697"/>
                    </a:lnTo>
                    <a:close/>
                  </a:path>
                  <a:path w="85725" h="1066800">
                    <a:moveTo>
                      <a:pt x="57150" y="1037589"/>
                    </a:moveTo>
                    <a:lnTo>
                      <a:pt x="57150" y="995175"/>
                    </a:lnTo>
                    <a:lnTo>
                      <a:pt x="28194" y="995175"/>
                    </a:lnTo>
                    <a:lnTo>
                      <a:pt x="28194" y="1037589"/>
                    </a:lnTo>
                    <a:lnTo>
                      <a:pt x="42672" y="1066803"/>
                    </a:lnTo>
                    <a:lnTo>
                      <a:pt x="57150" y="1037589"/>
                    </a:lnTo>
                    <a:close/>
                  </a:path>
                </a:pathLst>
              </a:custGeom>
              <a:solidFill>
                <a:srgbClr val="000000"/>
              </a:solidFill>
            </p:spPr>
            <p:txBody>
              <a:bodyPr wrap="square" lIns="0" tIns="0" rIns="0" bIns="0" rtlCol="0"/>
              <a:lstStyle/>
              <a:p>
                <a:endParaRPr/>
              </a:p>
            </p:txBody>
          </p:sp>
          <p:sp>
            <p:nvSpPr>
              <p:cNvPr id="23" name="object 21"/>
              <p:cNvSpPr/>
              <p:nvPr/>
            </p:nvSpPr>
            <p:spPr>
              <a:xfrm>
                <a:off x="4275853" y="4232418"/>
                <a:ext cx="525780" cy="842010"/>
              </a:xfrm>
              <a:custGeom>
                <a:avLst/>
                <a:gdLst/>
                <a:ahLst/>
                <a:cxnLst/>
                <a:rect l="l" t="t" r="r" b="b"/>
                <a:pathLst>
                  <a:path w="525779" h="842010">
                    <a:moveTo>
                      <a:pt x="525781" y="273558"/>
                    </a:moveTo>
                    <a:lnTo>
                      <a:pt x="499111" y="0"/>
                    </a:lnTo>
                    <a:lnTo>
                      <a:pt x="256794" y="129540"/>
                    </a:lnTo>
                    <a:lnTo>
                      <a:pt x="323851" y="165354"/>
                    </a:lnTo>
                    <a:lnTo>
                      <a:pt x="0" y="770384"/>
                    </a:lnTo>
                    <a:lnTo>
                      <a:pt x="121158" y="705614"/>
                    </a:lnTo>
                    <a:lnTo>
                      <a:pt x="134874" y="842013"/>
                    </a:lnTo>
                    <a:lnTo>
                      <a:pt x="458725" y="237744"/>
                    </a:lnTo>
                    <a:lnTo>
                      <a:pt x="525781" y="273558"/>
                    </a:lnTo>
                    <a:close/>
                  </a:path>
                </a:pathLst>
              </a:custGeom>
              <a:solidFill>
                <a:srgbClr val="FF99CC"/>
              </a:solidFill>
            </p:spPr>
            <p:txBody>
              <a:bodyPr wrap="square" lIns="0" tIns="0" rIns="0" bIns="0" rtlCol="0"/>
              <a:lstStyle/>
              <a:p>
                <a:endParaRPr/>
              </a:p>
            </p:txBody>
          </p:sp>
          <p:sp>
            <p:nvSpPr>
              <p:cNvPr id="24" name="object 22"/>
              <p:cNvSpPr/>
              <p:nvPr/>
            </p:nvSpPr>
            <p:spPr>
              <a:xfrm>
                <a:off x="4275853" y="4232418"/>
                <a:ext cx="525780" cy="842010"/>
              </a:xfrm>
              <a:custGeom>
                <a:avLst/>
                <a:gdLst/>
                <a:ahLst/>
                <a:cxnLst/>
                <a:rect l="l" t="t" r="r" b="b"/>
                <a:pathLst>
                  <a:path w="525779" h="842010">
                    <a:moveTo>
                      <a:pt x="256794" y="129540"/>
                    </a:moveTo>
                    <a:lnTo>
                      <a:pt x="323851" y="165354"/>
                    </a:lnTo>
                    <a:lnTo>
                      <a:pt x="0" y="770384"/>
                    </a:lnTo>
                    <a:lnTo>
                      <a:pt x="121158" y="705614"/>
                    </a:lnTo>
                    <a:lnTo>
                      <a:pt x="134874" y="842013"/>
                    </a:lnTo>
                    <a:lnTo>
                      <a:pt x="458725" y="237744"/>
                    </a:lnTo>
                    <a:lnTo>
                      <a:pt x="525781" y="273558"/>
                    </a:lnTo>
                    <a:lnTo>
                      <a:pt x="499111" y="0"/>
                    </a:lnTo>
                    <a:lnTo>
                      <a:pt x="256794" y="129540"/>
                    </a:lnTo>
                    <a:close/>
                  </a:path>
                </a:pathLst>
              </a:custGeom>
              <a:ln w="9525">
                <a:solidFill>
                  <a:srgbClr val="000000"/>
                </a:solidFill>
              </a:ln>
            </p:spPr>
            <p:txBody>
              <a:bodyPr wrap="square" lIns="0" tIns="0" rIns="0" bIns="0" rtlCol="0"/>
              <a:lstStyle/>
              <a:p>
                <a:endParaRPr/>
              </a:p>
            </p:txBody>
          </p:sp>
        </p:grpSp>
        <p:sp>
          <p:nvSpPr>
            <p:cNvPr id="3" name="Rectangle 2"/>
            <p:cNvSpPr/>
            <p:nvPr/>
          </p:nvSpPr>
          <p:spPr>
            <a:xfrm>
              <a:off x="892302" y="4588293"/>
              <a:ext cx="7816735" cy="923330"/>
            </a:xfrm>
            <a:prstGeom prst="rect">
              <a:avLst/>
            </a:prstGeom>
          </p:spPr>
          <p:txBody>
            <a:bodyPr wrap="square">
              <a:spAutoFit/>
            </a:bodyPr>
            <a:lstStyle/>
            <a:p>
              <a:pPr marL="4140200" marR="2594610">
                <a:lnSpc>
                  <a:spcPct val="100000"/>
                </a:lnSpc>
                <a:spcBef>
                  <a:spcPts val="5"/>
                </a:spcBef>
              </a:pPr>
              <a:r>
                <a:rPr lang="pt-BR" spc="-10" dirty="0">
                  <a:latin typeface="Times New Roman"/>
                  <a:cs typeface="Times New Roman"/>
                </a:rPr>
                <a:t>Photon  emission</a:t>
              </a:r>
              <a:endParaRPr lang="pt-BR" dirty="0">
                <a:latin typeface="Times New Roman"/>
                <a:cs typeface="Times New Roman"/>
              </a:endParaRPr>
            </a:p>
            <a:p>
              <a:pPr marL="4140200">
                <a:lnSpc>
                  <a:spcPct val="100000"/>
                </a:lnSpc>
                <a:spcBef>
                  <a:spcPts val="40"/>
                </a:spcBef>
              </a:pPr>
              <a:r>
                <a:rPr lang="pt-BR" dirty="0">
                  <a:latin typeface="Times New Roman"/>
                  <a:cs typeface="Times New Roman"/>
                </a:rPr>
                <a:t>E = h </a:t>
              </a:r>
              <a:r>
                <a:rPr lang="pt-BR" spc="125" dirty="0">
                  <a:latin typeface="Symbol"/>
                  <a:cs typeface="Symbol"/>
                </a:rPr>
                <a:t></a:t>
              </a:r>
              <a:r>
                <a:rPr lang="pt-BR" spc="125" dirty="0">
                  <a:latin typeface="Times New Roman"/>
                  <a:cs typeface="Times New Roman"/>
                </a:rPr>
                <a:t> </a:t>
              </a:r>
              <a:r>
                <a:rPr lang="pt-BR" dirty="0">
                  <a:latin typeface="Symbol"/>
                  <a:cs typeface="Symbol"/>
                </a:rPr>
                <a:t></a:t>
              </a:r>
              <a:r>
                <a:rPr lang="pt-BR" spc="-160" dirty="0">
                  <a:latin typeface="Times New Roman"/>
                  <a:cs typeface="Times New Roman"/>
                </a:rPr>
                <a:t> </a:t>
              </a:r>
              <a:r>
                <a:rPr lang="pt-BR" dirty="0">
                  <a:latin typeface="Symbol"/>
                  <a:cs typeface="Symbol"/>
                </a:rPr>
                <a:t></a:t>
              </a:r>
              <a:r>
                <a:rPr lang="pt-BR" baseline="-24305" dirty="0">
                  <a:latin typeface="Times New Roman"/>
                  <a:cs typeface="Times New Roman"/>
                </a:rPr>
                <a:t>g</a:t>
              </a:r>
            </a:p>
          </p:txBody>
        </p:sp>
      </p:grpSp>
    </p:spTree>
    <p:extLst>
      <p:ext uri="{BB962C8B-B14F-4D97-AF65-F5344CB8AC3E}">
        <p14:creationId xmlns:p14="http://schemas.microsoft.com/office/powerpoint/2010/main" val="3292669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939338" y="160325"/>
            <a:ext cx="9567949" cy="474489"/>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C00000"/>
                </a:solidFill>
                <a:latin typeface="Arial" panose="020B0604020202020204" pitchFamily="34" charset="0"/>
                <a:cs typeface="Arial" panose="020B0604020202020204" pitchFamily="34" charset="0"/>
              </a:rPr>
              <a:t>Electron and hole concentrations under</a:t>
            </a:r>
            <a:r>
              <a:rPr sz="3000" b="1" spc="-45" dirty="0">
                <a:solidFill>
                  <a:srgbClr val="C00000"/>
                </a:solidFill>
                <a:latin typeface="Arial" panose="020B0604020202020204" pitchFamily="34" charset="0"/>
                <a:cs typeface="Arial" panose="020B0604020202020204" pitchFamily="34" charset="0"/>
              </a:rPr>
              <a:t> </a:t>
            </a:r>
            <a:r>
              <a:rPr sz="3000" b="1" spc="-5" dirty="0">
                <a:solidFill>
                  <a:srgbClr val="C00000"/>
                </a:solidFill>
                <a:latin typeface="Arial" panose="020B0604020202020204" pitchFamily="34" charset="0"/>
                <a:cs typeface="Arial" panose="020B0604020202020204" pitchFamily="34" charset="0"/>
              </a:rPr>
              <a:t>illumination</a:t>
            </a:r>
            <a:endParaRPr sz="3000" b="1" dirty="0">
              <a:solidFill>
                <a:srgbClr val="C00000"/>
              </a:solidFill>
              <a:latin typeface="Arial" panose="020B0604020202020204" pitchFamily="34" charset="0"/>
              <a:cs typeface="Arial" panose="020B0604020202020204" pitchFamily="34" charset="0"/>
            </a:endParaRPr>
          </a:p>
        </p:txBody>
      </p:sp>
      <p:sp>
        <p:nvSpPr>
          <p:cNvPr id="5" name="object 3"/>
          <p:cNvSpPr txBox="1"/>
          <p:nvPr/>
        </p:nvSpPr>
        <p:spPr>
          <a:xfrm>
            <a:off x="232756" y="959622"/>
            <a:ext cx="11812386" cy="1128395"/>
          </a:xfrm>
          <a:prstGeom prst="rect">
            <a:avLst/>
          </a:prstGeom>
        </p:spPr>
        <p:txBody>
          <a:bodyPr vert="horz" wrap="square" lIns="0" tIns="12700" rIns="0" bIns="0" rtlCol="0">
            <a:spAutoFit/>
          </a:bodyPr>
          <a:lstStyle/>
          <a:p>
            <a:pPr marL="668020" marR="278130" indent="-457200" algn="just">
              <a:lnSpc>
                <a:spcPct val="100000"/>
              </a:lnSpc>
              <a:spcBef>
                <a:spcPts val="100"/>
              </a:spcBef>
              <a:buFont typeface="Wingdings" panose="05000000000000000000" pitchFamily="2" charset="2"/>
              <a:buChar char="Ø"/>
            </a:pPr>
            <a:r>
              <a:rPr sz="2400" spc="-5" dirty="0">
                <a:latin typeface="Times New Roman"/>
                <a:cs typeface="Times New Roman"/>
              </a:rPr>
              <a:t>We define </a:t>
            </a:r>
            <a:r>
              <a:rPr sz="2400" dirty="0">
                <a:latin typeface="Times New Roman"/>
                <a:cs typeface="Times New Roman"/>
              </a:rPr>
              <a:t>n</a:t>
            </a:r>
            <a:r>
              <a:rPr sz="2400" baseline="-20833" dirty="0">
                <a:latin typeface="Times New Roman"/>
                <a:cs typeface="Times New Roman"/>
              </a:rPr>
              <a:t>0 </a:t>
            </a:r>
            <a:r>
              <a:rPr sz="2400" spc="-5" dirty="0">
                <a:latin typeface="Times New Roman"/>
                <a:cs typeface="Times New Roman"/>
              </a:rPr>
              <a:t>and </a:t>
            </a:r>
            <a:r>
              <a:rPr sz="2400" dirty="0">
                <a:latin typeface="Times New Roman"/>
                <a:cs typeface="Times New Roman"/>
              </a:rPr>
              <a:t>p</a:t>
            </a:r>
            <a:r>
              <a:rPr sz="2400" baseline="-20833" dirty="0">
                <a:latin typeface="Times New Roman"/>
                <a:cs typeface="Times New Roman"/>
              </a:rPr>
              <a:t>0 </a:t>
            </a:r>
            <a:r>
              <a:rPr sz="2400" spc="-5" dirty="0">
                <a:latin typeface="Times New Roman"/>
                <a:cs typeface="Times New Roman"/>
              </a:rPr>
              <a:t>as the electron and hole concentrations  in the absence of illumination</a:t>
            </a:r>
            <a:r>
              <a:rPr lang="en-IN" sz="2400" spc="-5" dirty="0">
                <a:latin typeface="Times New Roman"/>
                <a:cs typeface="Times New Roman"/>
              </a:rPr>
              <a:t> </a:t>
            </a:r>
            <a:r>
              <a:rPr sz="2400" spc="-5" dirty="0">
                <a:latin typeface="Times New Roman"/>
                <a:cs typeface="Times New Roman"/>
              </a:rPr>
              <a:t>(“dark”</a:t>
            </a:r>
            <a:r>
              <a:rPr sz="2400" spc="-45" dirty="0">
                <a:latin typeface="Times New Roman"/>
                <a:cs typeface="Times New Roman"/>
              </a:rPr>
              <a:t> </a:t>
            </a:r>
            <a:r>
              <a:rPr sz="2400" spc="-5" dirty="0">
                <a:latin typeface="Times New Roman"/>
                <a:cs typeface="Times New Roman"/>
              </a:rPr>
              <a:t>concentrations).</a:t>
            </a:r>
            <a:endParaRPr sz="2400" dirty="0">
              <a:latin typeface="Times New Roman"/>
              <a:cs typeface="Times New Roman"/>
            </a:endParaRPr>
          </a:p>
          <a:p>
            <a:pPr marL="495300" indent="-457200" algn="just">
              <a:lnSpc>
                <a:spcPct val="100000"/>
              </a:lnSpc>
              <a:spcBef>
                <a:spcPts val="40"/>
              </a:spcBef>
              <a:buFont typeface="Wingdings" panose="05000000000000000000" pitchFamily="2" charset="2"/>
              <a:buChar char="Ø"/>
            </a:pPr>
            <a:r>
              <a:rPr sz="2400" dirty="0">
                <a:latin typeface="Symbol"/>
                <a:cs typeface="Symbol"/>
              </a:rPr>
              <a:t></a:t>
            </a:r>
            <a:r>
              <a:rPr sz="2400" dirty="0">
                <a:latin typeface="Times New Roman"/>
                <a:cs typeface="Times New Roman"/>
              </a:rPr>
              <a:t>n </a:t>
            </a:r>
            <a:r>
              <a:rPr sz="2400" spc="-5" dirty="0">
                <a:latin typeface="Times New Roman"/>
                <a:cs typeface="Times New Roman"/>
              </a:rPr>
              <a:t>and </a:t>
            </a:r>
            <a:r>
              <a:rPr sz="2400" dirty="0">
                <a:latin typeface="Symbol"/>
                <a:cs typeface="Symbol"/>
              </a:rPr>
              <a:t></a:t>
            </a:r>
            <a:r>
              <a:rPr sz="2400" dirty="0">
                <a:latin typeface="Times New Roman"/>
                <a:cs typeface="Times New Roman"/>
              </a:rPr>
              <a:t>p </a:t>
            </a:r>
            <a:r>
              <a:rPr sz="2400" spc="-5" dirty="0">
                <a:latin typeface="Times New Roman"/>
                <a:cs typeface="Times New Roman"/>
              </a:rPr>
              <a:t>are the additional </a:t>
            </a:r>
            <a:r>
              <a:rPr sz="2400" spc="-10" dirty="0">
                <a:latin typeface="Times New Roman"/>
                <a:cs typeface="Times New Roman"/>
              </a:rPr>
              <a:t>concentrations </a:t>
            </a:r>
            <a:r>
              <a:rPr sz="2400" spc="-5" dirty="0">
                <a:latin typeface="Times New Roman"/>
                <a:cs typeface="Times New Roman"/>
              </a:rPr>
              <a:t>generated by</a:t>
            </a:r>
            <a:r>
              <a:rPr sz="2400" spc="-30" dirty="0">
                <a:latin typeface="Times New Roman"/>
                <a:cs typeface="Times New Roman"/>
              </a:rPr>
              <a:t> </a:t>
            </a:r>
            <a:r>
              <a:rPr sz="2400" spc="-5" dirty="0">
                <a:latin typeface="Times New Roman"/>
                <a:cs typeface="Times New Roman"/>
              </a:rPr>
              <a:t>light.</a:t>
            </a:r>
            <a:endParaRPr sz="2400" dirty="0">
              <a:latin typeface="Times New Roman"/>
              <a:cs typeface="Times New Roman"/>
            </a:endParaRPr>
          </a:p>
        </p:txBody>
      </p:sp>
      <p:sp>
        <p:nvSpPr>
          <p:cNvPr id="6" name="object 4"/>
          <p:cNvSpPr/>
          <p:nvPr/>
        </p:nvSpPr>
        <p:spPr>
          <a:xfrm>
            <a:off x="3772988" y="2333254"/>
            <a:ext cx="3433665" cy="1403252"/>
          </a:xfrm>
          <a:prstGeom prst="rect">
            <a:avLst/>
          </a:prstGeom>
          <a:blipFill>
            <a:blip r:embed="rId2" cstate="print"/>
            <a:stretch>
              <a:fillRect/>
            </a:stretch>
          </a:blipFill>
        </p:spPr>
        <p:txBody>
          <a:bodyPr wrap="square" lIns="0" tIns="0" rIns="0" bIns="0" rtlCol="0"/>
          <a:lstStyle/>
          <a:p>
            <a:endParaRPr/>
          </a:p>
        </p:txBody>
      </p:sp>
      <p:sp>
        <p:nvSpPr>
          <p:cNvPr id="7" name="object 5"/>
          <p:cNvSpPr txBox="1"/>
          <p:nvPr/>
        </p:nvSpPr>
        <p:spPr>
          <a:xfrm>
            <a:off x="1687440" y="4123168"/>
            <a:ext cx="7604759" cy="452755"/>
          </a:xfrm>
          <a:prstGeom prst="rect">
            <a:avLst/>
          </a:prstGeom>
        </p:spPr>
        <p:txBody>
          <a:bodyPr vert="horz" wrap="square" lIns="0" tIns="12700" rIns="0" bIns="0" rtlCol="0">
            <a:spAutoFit/>
          </a:bodyPr>
          <a:lstStyle/>
          <a:p>
            <a:pPr marL="12700">
              <a:lnSpc>
                <a:spcPct val="100000"/>
              </a:lnSpc>
              <a:spcBef>
                <a:spcPts val="100"/>
              </a:spcBef>
            </a:pPr>
            <a:r>
              <a:rPr sz="2800" spc="-5" dirty="0">
                <a:latin typeface="Times New Roman"/>
                <a:cs typeface="Times New Roman"/>
              </a:rPr>
              <a:t>Note that in the equilibrium for ANY</a:t>
            </a:r>
            <a:r>
              <a:rPr sz="2800" spc="-35" dirty="0">
                <a:latin typeface="Times New Roman"/>
                <a:cs typeface="Times New Roman"/>
              </a:rPr>
              <a:t> </a:t>
            </a:r>
            <a:r>
              <a:rPr sz="2800" spc="-5" dirty="0">
                <a:latin typeface="Times New Roman"/>
                <a:cs typeface="Times New Roman"/>
              </a:rPr>
              <a:t>semiconductor,</a:t>
            </a:r>
            <a:endParaRPr sz="2800" dirty="0">
              <a:latin typeface="Times New Roman"/>
              <a:cs typeface="Times New Roman"/>
            </a:endParaRPr>
          </a:p>
        </p:txBody>
      </p:sp>
      <p:sp>
        <p:nvSpPr>
          <p:cNvPr id="8" name="object 6"/>
          <p:cNvSpPr txBox="1"/>
          <p:nvPr/>
        </p:nvSpPr>
        <p:spPr>
          <a:xfrm>
            <a:off x="4715118" y="4575923"/>
            <a:ext cx="2234321" cy="504625"/>
          </a:xfrm>
          <a:prstGeom prst="rect">
            <a:avLst/>
          </a:prstGeom>
        </p:spPr>
        <p:txBody>
          <a:bodyPr vert="horz" wrap="square" lIns="0" tIns="12065" rIns="0" bIns="0" rtlCol="0">
            <a:spAutoFit/>
          </a:bodyPr>
          <a:lstStyle/>
          <a:p>
            <a:pPr marL="38100">
              <a:lnSpc>
                <a:spcPct val="100000"/>
              </a:lnSpc>
              <a:spcBef>
                <a:spcPts val="95"/>
              </a:spcBef>
            </a:pPr>
            <a:r>
              <a:rPr sz="3200" spc="-5" dirty="0">
                <a:latin typeface="Times New Roman"/>
                <a:cs typeface="Times New Roman"/>
              </a:rPr>
              <a:t>n</a:t>
            </a:r>
            <a:r>
              <a:rPr sz="3200" spc="-5" dirty="0">
                <a:latin typeface="Symbol"/>
                <a:cs typeface="Symbol"/>
              </a:rPr>
              <a:t></a:t>
            </a:r>
            <a:r>
              <a:rPr sz="3200" spc="-5" dirty="0">
                <a:latin typeface="Times New Roman"/>
                <a:cs typeface="Times New Roman"/>
              </a:rPr>
              <a:t>p = n</a:t>
            </a:r>
            <a:r>
              <a:rPr lang="en-IN" sz="3200" spc="-5" baseline="-25000" dirty="0">
                <a:latin typeface="Times New Roman"/>
                <a:cs typeface="Times New Roman"/>
              </a:rPr>
              <a:t>i</a:t>
            </a:r>
            <a:r>
              <a:rPr sz="3200" spc="-285" baseline="30000" dirty="0">
                <a:latin typeface="Times New Roman"/>
                <a:cs typeface="Times New Roman"/>
              </a:rPr>
              <a:t> </a:t>
            </a:r>
            <a:r>
              <a:rPr sz="3150" baseline="30000" dirty="0">
                <a:latin typeface="Times New Roman"/>
                <a:cs typeface="Times New Roman"/>
              </a:rPr>
              <a:t>2</a:t>
            </a:r>
          </a:p>
        </p:txBody>
      </p:sp>
      <p:sp>
        <p:nvSpPr>
          <p:cNvPr id="9" name="object 7"/>
          <p:cNvSpPr txBox="1"/>
          <p:nvPr/>
        </p:nvSpPr>
        <p:spPr>
          <a:xfrm>
            <a:off x="2957529" y="5236504"/>
            <a:ext cx="5363511" cy="1346522"/>
          </a:xfrm>
          <a:prstGeom prst="rect">
            <a:avLst/>
          </a:prstGeom>
        </p:spPr>
        <p:txBody>
          <a:bodyPr vert="horz" wrap="square" lIns="0" tIns="12700" rIns="0" bIns="0" rtlCol="0">
            <a:spAutoFit/>
          </a:bodyPr>
          <a:lstStyle/>
          <a:p>
            <a:pPr marL="1132205" algn="ctr">
              <a:lnSpc>
                <a:spcPts val="2100"/>
              </a:lnSpc>
              <a:spcBef>
                <a:spcPts val="100"/>
              </a:spcBef>
            </a:pPr>
            <a:endParaRPr sz="2100" dirty="0">
              <a:latin typeface="Times New Roman"/>
              <a:cs typeface="Times New Roman"/>
            </a:endParaRPr>
          </a:p>
          <a:p>
            <a:pPr marL="635" algn="ctr">
              <a:lnSpc>
                <a:spcPts val="3420"/>
              </a:lnSpc>
            </a:pPr>
            <a:r>
              <a:rPr sz="3200" spc="-5" dirty="0">
                <a:latin typeface="Times New Roman"/>
                <a:cs typeface="Times New Roman"/>
              </a:rPr>
              <a:t>Under</a:t>
            </a:r>
            <a:r>
              <a:rPr sz="3200" spc="-10" dirty="0">
                <a:latin typeface="Times New Roman"/>
                <a:cs typeface="Times New Roman"/>
              </a:rPr>
              <a:t> </a:t>
            </a:r>
            <a:r>
              <a:rPr sz="3200" spc="-5" dirty="0">
                <a:latin typeface="Times New Roman"/>
                <a:cs typeface="Times New Roman"/>
              </a:rPr>
              <a:t>illumination:</a:t>
            </a:r>
            <a:endParaRPr lang="en-IN" sz="3200" spc="-5" dirty="0">
              <a:latin typeface="Times New Roman"/>
              <a:cs typeface="Times New Roman"/>
            </a:endParaRPr>
          </a:p>
          <a:p>
            <a:pPr marL="635" algn="ctr">
              <a:lnSpc>
                <a:spcPts val="3420"/>
              </a:lnSpc>
            </a:pPr>
            <a:endParaRPr sz="3200" dirty="0">
              <a:latin typeface="Times New Roman"/>
              <a:cs typeface="Times New Roman"/>
            </a:endParaRPr>
          </a:p>
          <a:p>
            <a:pPr marL="38100">
              <a:lnSpc>
                <a:spcPts val="1375"/>
              </a:lnSpc>
              <a:spcBef>
                <a:spcPts val="60"/>
              </a:spcBef>
              <a:tabLst>
                <a:tab pos="4731385" algn="l"/>
              </a:tabLst>
            </a:pPr>
            <a:r>
              <a:rPr sz="3200" spc="-5" dirty="0" err="1">
                <a:latin typeface="Times New Roman"/>
                <a:cs typeface="Times New Roman"/>
              </a:rPr>
              <a:t>n</a:t>
            </a:r>
            <a:r>
              <a:rPr sz="3200" spc="-5" dirty="0" err="1">
                <a:latin typeface="Symbol"/>
                <a:cs typeface="Symbol"/>
              </a:rPr>
              <a:t></a:t>
            </a:r>
            <a:r>
              <a:rPr sz="3200" spc="-5" dirty="0" err="1">
                <a:latin typeface="Times New Roman"/>
                <a:cs typeface="Times New Roman"/>
              </a:rPr>
              <a:t>p</a:t>
            </a:r>
            <a:r>
              <a:rPr sz="3200" spc="-5" dirty="0">
                <a:latin typeface="Times New Roman"/>
                <a:cs typeface="Times New Roman"/>
              </a:rPr>
              <a:t> </a:t>
            </a:r>
            <a:r>
              <a:rPr sz="3200" spc="-5" dirty="0">
                <a:latin typeface="Symbol"/>
                <a:cs typeface="Symbol"/>
              </a:rPr>
              <a:t></a:t>
            </a:r>
            <a:r>
              <a:rPr sz="3200" spc="-5" dirty="0">
                <a:latin typeface="Times New Roman"/>
                <a:cs typeface="Times New Roman"/>
              </a:rPr>
              <a:t> (</a:t>
            </a:r>
            <a:r>
              <a:rPr sz="3200" spc="-5" dirty="0">
                <a:latin typeface="Symbol"/>
                <a:cs typeface="Symbol"/>
              </a:rPr>
              <a:t></a:t>
            </a:r>
            <a:r>
              <a:rPr sz="3200" spc="-5" dirty="0">
                <a:latin typeface="Times New Roman"/>
                <a:cs typeface="Times New Roman"/>
              </a:rPr>
              <a:t>n+n</a:t>
            </a:r>
            <a:r>
              <a:rPr sz="3150" spc="-7" baseline="-26455" dirty="0">
                <a:latin typeface="Times New Roman"/>
                <a:cs typeface="Times New Roman"/>
              </a:rPr>
              <a:t>0</a:t>
            </a:r>
            <a:r>
              <a:rPr sz="3200" spc="-5" dirty="0">
                <a:latin typeface="Times New Roman"/>
                <a:cs typeface="Times New Roman"/>
              </a:rPr>
              <a:t>) </a:t>
            </a:r>
            <a:r>
              <a:rPr sz="3200" spc="-5" dirty="0">
                <a:latin typeface="Symbol"/>
                <a:cs typeface="Symbol"/>
              </a:rPr>
              <a:t></a:t>
            </a:r>
            <a:r>
              <a:rPr sz="3200" spc="-5" dirty="0">
                <a:latin typeface="Times New Roman"/>
                <a:cs typeface="Times New Roman"/>
              </a:rPr>
              <a:t> (</a:t>
            </a:r>
            <a:r>
              <a:rPr sz="3200" spc="-5" dirty="0">
                <a:latin typeface="Symbol"/>
                <a:cs typeface="Symbol"/>
              </a:rPr>
              <a:t></a:t>
            </a:r>
            <a:r>
              <a:rPr sz="3200" spc="-5" dirty="0">
                <a:latin typeface="Times New Roman"/>
                <a:cs typeface="Times New Roman"/>
              </a:rPr>
              <a:t>n+</a:t>
            </a:r>
            <a:r>
              <a:rPr sz="3200" spc="45" dirty="0">
                <a:latin typeface="Times New Roman"/>
                <a:cs typeface="Times New Roman"/>
              </a:rPr>
              <a:t> </a:t>
            </a:r>
            <a:r>
              <a:rPr sz="3200" dirty="0">
                <a:latin typeface="Times New Roman"/>
                <a:cs typeface="Times New Roman"/>
              </a:rPr>
              <a:t>p</a:t>
            </a:r>
            <a:r>
              <a:rPr sz="3150" baseline="-26455" dirty="0">
                <a:latin typeface="Times New Roman"/>
                <a:cs typeface="Times New Roman"/>
              </a:rPr>
              <a:t>0</a:t>
            </a:r>
            <a:r>
              <a:rPr sz="3200" dirty="0">
                <a:latin typeface="Times New Roman"/>
                <a:cs typeface="Times New Roman"/>
              </a:rPr>
              <a:t>) </a:t>
            </a:r>
            <a:r>
              <a:rPr sz="3200" spc="-5" dirty="0">
                <a:latin typeface="Times New Roman"/>
                <a:cs typeface="Times New Roman"/>
              </a:rPr>
              <a:t>&gt;	</a:t>
            </a:r>
            <a:r>
              <a:rPr sz="3200" spc="-5" dirty="0" err="1">
                <a:latin typeface="Times New Roman"/>
                <a:cs typeface="Times New Roman"/>
              </a:rPr>
              <a:t>n</a:t>
            </a:r>
            <a:r>
              <a:rPr sz="3150" spc="-7" baseline="-26455" dirty="0" err="1">
                <a:latin typeface="Times New Roman"/>
                <a:cs typeface="Times New Roman"/>
              </a:rPr>
              <a:t>i</a:t>
            </a:r>
            <a:r>
              <a:rPr lang="en-IN" sz="3150" spc="-7" baseline="30000" dirty="0">
                <a:latin typeface="Times New Roman"/>
                <a:cs typeface="Times New Roman"/>
              </a:rPr>
              <a:t>2</a:t>
            </a:r>
            <a:endParaRPr sz="3150" baseline="30000" dirty="0">
              <a:latin typeface="Times New Roman"/>
              <a:cs typeface="Times New Roman"/>
            </a:endParaRPr>
          </a:p>
        </p:txBody>
      </p:sp>
    </p:spTree>
    <p:extLst>
      <p:ext uri="{BB962C8B-B14F-4D97-AF65-F5344CB8AC3E}">
        <p14:creationId xmlns:p14="http://schemas.microsoft.com/office/powerpoint/2010/main" val="16659534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382385" y="1178213"/>
            <a:ext cx="11538066" cy="4142160"/>
          </a:xfrm>
          <a:prstGeom prst="rect">
            <a:avLst/>
          </a:prstGeom>
        </p:spPr>
        <p:txBody>
          <a:bodyPr vert="horz" wrap="square" lIns="0" tIns="12700" rIns="0" bIns="0" rtlCol="0">
            <a:spAutoFit/>
          </a:bodyPr>
          <a:lstStyle/>
          <a:p>
            <a:pPr marL="672465" marR="69850" indent="-595630" algn="just">
              <a:lnSpc>
                <a:spcPct val="100000"/>
              </a:lnSpc>
              <a:spcBef>
                <a:spcPts val="100"/>
              </a:spcBef>
            </a:pPr>
            <a:r>
              <a:rPr sz="2400" spc="-5" dirty="0">
                <a:latin typeface="Times New Roman"/>
                <a:cs typeface="Times New Roman"/>
              </a:rPr>
              <a:t>When the semiconductor is under CONSTANT illumination,  the photons are being absorbed at </a:t>
            </a:r>
            <a:r>
              <a:rPr sz="2400" dirty="0">
                <a:latin typeface="Times New Roman"/>
                <a:cs typeface="Times New Roman"/>
              </a:rPr>
              <a:t>a </a:t>
            </a:r>
            <a:r>
              <a:rPr sz="2400" spc="-5" dirty="0">
                <a:latin typeface="Times New Roman"/>
                <a:cs typeface="Times New Roman"/>
              </a:rPr>
              <a:t>constant rate;  </a:t>
            </a:r>
            <a:r>
              <a:rPr sz="2400" dirty="0">
                <a:latin typeface="Times New Roman"/>
                <a:cs typeface="Times New Roman"/>
              </a:rPr>
              <a:t>absorbed </a:t>
            </a:r>
            <a:r>
              <a:rPr sz="2400" spc="-5" dirty="0">
                <a:latin typeface="Times New Roman"/>
                <a:cs typeface="Times New Roman"/>
              </a:rPr>
              <a:t>photons </a:t>
            </a:r>
            <a:r>
              <a:rPr sz="2400" i="1" spc="-5" dirty="0">
                <a:solidFill>
                  <a:srgbClr val="A50021"/>
                </a:solidFill>
                <a:latin typeface="Times New Roman"/>
                <a:cs typeface="Times New Roman"/>
              </a:rPr>
              <a:t>GENERATE </a:t>
            </a:r>
            <a:r>
              <a:rPr sz="2400" dirty="0">
                <a:latin typeface="Times New Roman"/>
                <a:cs typeface="Times New Roman"/>
              </a:rPr>
              <a:t>electron- hole</a:t>
            </a:r>
            <a:r>
              <a:rPr sz="2400" spc="-45" dirty="0">
                <a:latin typeface="Times New Roman"/>
                <a:cs typeface="Times New Roman"/>
              </a:rPr>
              <a:t> </a:t>
            </a:r>
            <a:r>
              <a:rPr sz="2400" dirty="0">
                <a:latin typeface="Times New Roman"/>
                <a:cs typeface="Times New Roman"/>
              </a:rPr>
              <a:t>pairs</a:t>
            </a:r>
            <a:endParaRPr lang="en-IN" sz="2400" dirty="0">
              <a:latin typeface="Times New Roman"/>
              <a:cs typeface="Times New Roman"/>
            </a:endParaRPr>
          </a:p>
          <a:p>
            <a:pPr marL="672465" marR="69850" indent="-595630" algn="just">
              <a:lnSpc>
                <a:spcPct val="100000"/>
              </a:lnSpc>
              <a:spcBef>
                <a:spcPts val="100"/>
              </a:spcBef>
            </a:pPr>
            <a:endParaRPr lang="en-IN" sz="2400" spc="-5" dirty="0">
              <a:latin typeface="Times New Roman"/>
              <a:cs typeface="Times New Roman"/>
            </a:endParaRPr>
          </a:p>
          <a:p>
            <a:pPr marL="672465" marR="69850" indent="-595630" algn="just">
              <a:lnSpc>
                <a:spcPct val="100000"/>
              </a:lnSpc>
              <a:spcBef>
                <a:spcPts val="100"/>
              </a:spcBef>
            </a:pPr>
            <a:r>
              <a:rPr sz="2400" spc="-5" dirty="0">
                <a:latin typeface="Times New Roman"/>
                <a:cs typeface="Times New Roman"/>
              </a:rPr>
              <a:t>Therefore the concentration of </a:t>
            </a:r>
            <a:r>
              <a:rPr sz="2400" i="1" dirty="0">
                <a:latin typeface="Times New Roman"/>
                <a:cs typeface="Times New Roman"/>
              </a:rPr>
              <a:t>e-h</a:t>
            </a:r>
            <a:r>
              <a:rPr sz="2400" i="1" spc="-105" dirty="0">
                <a:latin typeface="Times New Roman"/>
                <a:cs typeface="Times New Roman"/>
              </a:rPr>
              <a:t> </a:t>
            </a:r>
            <a:r>
              <a:rPr sz="2400" dirty="0">
                <a:latin typeface="Times New Roman"/>
                <a:cs typeface="Times New Roman"/>
              </a:rPr>
              <a:t>pairs  </a:t>
            </a:r>
            <a:r>
              <a:rPr sz="2400" spc="-5" dirty="0">
                <a:latin typeface="Times New Roman"/>
                <a:cs typeface="Times New Roman"/>
              </a:rPr>
              <a:t>MUST linearly increase with the</a:t>
            </a:r>
            <a:r>
              <a:rPr sz="2400" spc="-70" dirty="0">
                <a:latin typeface="Times New Roman"/>
                <a:cs typeface="Times New Roman"/>
              </a:rPr>
              <a:t> </a:t>
            </a:r>
            <a:r>
              <a:rPr sz="2400" spc="-5" dirty="0">
                <a:latin typeface="Times New Roman"/>
                <a:cs typeface="Times New Roman"/>
              </a:rPr>
              <a:t>time.</a:t>
            </a:r>
            <a:endParaRPr lang="en-IN" sz="2400" spc="-5" dirty="0">
              <a:latin typeface="Times New Roman"/>
              <a:cs typeface="Times New Roman"/>
            </a:endParaRPr>
          </a:p>
          <a:p>
            <a:pPr marL="672465" marR="69850" indent="-595630" algn="just">
              <a:lnSpc>
                <a:spcPct val="100000"/>
              </a:lnSpc>
              <a:spcBef>
                <a:spcPts val="100"/>
              </a:spcBef>
            </a:pPr>
            <a:endParaRPr sz="2400" dirty="0">
              <a:latin typeface="Times New Roman"/>
              <a:cs typeface="Times New Roman"/>
            </a:endParaRPr>
          </a:p>
          <a:p>
            <a:pPr marR="70485" algn="ctr">
              <a:lnSpc>
                <a:spcPts val="2865"/>
              </a:lnSpc>
            </a:pPr>
            <a:r>
              <a:rPr sz="2400" dirty="0">
                <a:solidFill>
                  <a:srgbClr val="A50021"/>
                </a:solidFill>
                <a:latin typeface="Times New Roman"/>
                <a:cs typeface="Times New Roman"/>
              </a:rPr>
              <a:t>The </a:t>
            </a:r>
            <a:r>
              <a:rPr sz="2400" spc="-5" dirty="0">
                <a:solidFill>
                  <a:srgbClr val="A50021"/>
                </a:solidFill>
                <a:latin typeface="Times New Roman"/>
                <a:cs typeface="Times New Roman"/>
              </a:rPr>
              <a:t>GENERATION </a:t>
            </a:r>
            <a:r>
              <a:rPr sz="2400" dirty="0">
                <a:solidFill>
                  <a:srgbClr val="A50021"/>
                </a:solidFill>
                <a:latin typeface="Times New Roman"/>
                <a:cs typeface="Times New Roman"/>
              </a:rPr>
              <a:t>RATE,</a:t>
            </a:r>
            <a:endParaRPr sz="2400" dirty="0">
              <a:latin typeface="Times New Roman"/>
              <a:cs typeface="Times New Roman"/>
            </a:endParaRPr>
          </a:p>
          <a:p>
            <a:pPr algn="ctr">
              <a:lnSpc>
                <a:spcPts val="2875"/>
              </a:lnSpc>
            </a:pPr>
            <a:r>
              <a:rPr sz="2400" spc="-5" dirty="0">
                <a:solidFill>
                  <a:srgbClr val="A50021"/>
                </a:solidFill>
                <a:latin typeface="Times New Roman"/>
                <a:cs typeface="Times New Roman"/>
              </a:rPr>
              <a:t>G, is the number of electron-hole pair generated per unit</a:t>
            </a:r>
            <a:r>
              <a:rPr sz="2400" spc="-50" dirty="0">
                <a:solidFill>
                  <a:srgbClr val="A50021"/>
                </a:solidFill>
                <a:latin typeface="Times New Roman"/>
                <a:cs typeface="Times New Roman"/>
              </a:rPr>
              <a:t> </a:t>
            </a:r>
            <a:r>
              <a:rPr sz="2400" spc="-10" dirty="0">
                <a:solidFill>
                  <a:srgbClr val="A50021"/>
                </a:solidFill>
                <a:latin typeface="Times New Roman"/>
                <a:cs typeface="Times New Roman"/>
              </a:rPr>
              <a:t>time</a:t>
            </a:r>
            <a:r>
              <a:rPr sz="2400" spc="-10" dirty="0">
                <a:latin typeface="Times New Roman"/>
                <a:cs typeface="Times New Roman"/>
              </a:rPr>
              <a:t>:</a:t>
            </a:r>
            <a:endParaRPr sz="2400" dirty="0">
              <a:latin typeface="Times New Roman"/>
              <a:cs typeface="Times New Roman"/>
            </a:endParaRPr>
          </a:p>
          <a:p>
            <a:pPr algn="ctr">
              <a:lnSpc>
                <a:spcPts val="2850"/>
              </a:lnSpc>
              <a:spcBef>
                <a:spcPts val="50"/>
              </a:spcBef>
            </a:pPr>
            <a:r>
              <a:rPr sz="2400" dirty="0">
                <a:latin typeface="Symbol"/>
                <a:cs typeface="Symbol"/>
              </a:rPr>
              <a:t></a:t>
            </a:r>
            <a:r>
              <a:rPr sz="2400" dirty="0">
                <a:latin typeface="Times New Roman"/>
                <a:cs typeface="Times New Roman"/>
              </a:rPr>
              <a:t>n = </a:t>
            </a:r>
            <a:r>
              <a:rPr sz="2400" dirty="0">
                <a:latin typeface="Symbol"/>
                <a:cs typeface="Symbol"/>
              </a:rPr>
              <a:t></a:t>
            </a:r>
            <a:r>
              <a:rPr sz="2400" dirty="0">
                <a:latin typeface="Times New Roman"/>
                <a:cs typeface="Times New Roman"/>
              </a:rPr>
              <a:t>p = </a:t>
            </a:r>
            <a:r>
              <a:rPr sz="2400" spc="-5" dirty="0">
                <a:latin typeface="Times New Roman"/>
                <a:cs typeface="Times New Roman"/>
              </a:rPr>
              <a:t>G </a:t>
            </a:r>
            <a:r>
              <a:rPr sz="2400" dirty="0">
                <a:latin typeface="Symbol"/>
                <a:cs typeface="Symbol"/>
              </a:rPr>
              <a:t></a:t>
            </a:r>
            <a:r>
              <a:rPr sz="2400" spc="-35" dirty="0">
                <a:latin typeface="Times New Roman"/>
                <a:cs typeface="Times New Roman"/>
              </a:rPr>
              <a:t> </a:t>
            </a:r>
            <a:r>
              <a:rPr sz="2400" spc="-10" dirty="0">
                <a:latin typeface="Times New Roman"/>
                <a:cs typeface="Times New Roman"/>
              </a:rPr>
              <a:t>t;</a:t>
            </a:r>
            <a:endParaRPr lang="en-IN" sz="2400" spc="-10" dirty="0">
              <a:latin typeface="Times New Roman"/>
              <a:cs typeface="Times New Roman"/>
            </a:endParaRPr>
          </a:p>
          <a:p>
            <a:pPr algn="just">
              <a:lnSpc>
                <a:spcPts val="2850"/>
              </a:lnSpc>
              <a:spcBef>
                <a:spcPts val="50"/>
              </a:spcBef>
            </a:pPr>
            <a:endParaRPr sz="2400" dirty="0">
              <a:latin typeface="Times New Roman"/>
              <a:cs typeface="Times New Roman"/>
            </a:endParaRPr>
          </a:p>
          <a:p>
            <a:pPr marR="71120" algn="just">
              <a:lnSpc>
                <a:spcPts val="2845"/>
              </a:lnSpc>
            </a:pPr>
            <a:r>
              <a:rPr sz="2400" spc="-5" dirty="0">
                <a:latin typeface="Times New Roman"/>
                <a:cs typeface="Times New Roman"/>
              </a:rPr>
              <a:t>How does the semiconductor</a:t>
            </a:r>
            <a:r>
              <a:rPr sz="2400" dirty="0">
                <a:latin typeface="Times New Roman"/>
                <a:cs typeface="Times New Roman"/>
              </a:rPr>
              <a:t> </a:t>
            </a:r>
            <a:r>
              <a:rPr sz="2400" spc="-5" dirty="0">
                <a:latin typeface="Times New Roman"/>
                <a:cs typeface="Times New Roman"/>
              </a:rPr>
              <a:t>sample</a:t>
            </a:r>
            <a:endParaRPr sz="2400" dirty="0">
              <a:latin typeface="Times New Roman"/>
              <a:cs typeface="Times New Roman"/>
            </a:endParaRPr>
          </a:p>
          <a:p>
            <a:pPr marR="67945" algn="just">
              <a:lnSpc>
                <a:spcPts val="2875"/>
              </a:lnSpc>
            </a:pPr>
            <a:r>
              <a:rPr sz="2400" spc="-5" dirty="0">
                <a:latin typeface="Times New Roman"/>
                <a:cs typeface="Times New Roman"/>
              </a:rPr>
              <a:t>come to </a:t>
            </a:r>
            <a:r>
              <a:rPr sz="2400" dirty="0">
                <a:latin typeface="Times New Roman"/>
                <a:cs typeface="Times New Roman"/>
              </a:rPr>
              <a:t>a </a:t>
            </a:r>
            <a:r>
              <a:rPr sz="2400" spc="-5" dirty="0">
                <a:latin typeface="Times New Roman"/>
                <a:cs typeface="Times New Roman"/>
              </a:rPr>
              <a:t>steady-state condition under</a:t>
            </a:r>
            <a:r>
              <a:rPr sz="2400" spc="-45" dirty="0">
                <a:latin typeface="Times New Roman"/>
                <a:cs typeface="Times New Roman"/>
              </a:rPr>
              <a:t> </a:t>
            </a:r>
            <a:r>
              <a:rPr sz="2400" spc="-5" dirty="0">
                <a:latin typeface="Times New Roman"/>
                <a:cs typeface="Times New Roman"/>
              </a:rPr>
              <a:t>illumination?</a:t>
            </a:r>
            <a:endParaRPr sz="2400" dirty="0">
              <a:latin typeface="Times New Roman"/>
              <a:cs typeface="Times New Roman"/>
            </a:endParaRPr>
          </a:p>
        </p:txBody>
      </p:sp>
      <p:sp>
        <p:nvSpPr>
          <p:cNvPr id="5" name="object 3"/>
          <p:cNvSpPr txBox="1">
            <a:spLocks noGrp="1"/>
          </p:cNvSpPr>
          <p:nvPr>
            <p:ph type="title"/>
          </p:nvPr>
        </p:nvSpPr>
        <p:spPr>
          <a:xfrm>
            <a:off x="3770745" y="97804"/>
            <a:ext cx="3138170" cy="474489"/>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C00000"/>
                </a:solidFill>
                <a:latin typeface="Arial" panose="020B0604020202020204" pitchFamily="34" charset="0"/>
                <a:cs typeface="Arial" panose="020B0604020202020204" pitchFamily="34" charset="0"/>
              </a:rPr>
              <a:t>Generation</a:t>
            </a:r>
            <a:r>
              <a:rPr sz="3000" b="1" spc="-30" dirty="0">
                <a:solidFill>
                  <a:srgbClr val="C00000"/>
                </a:solidFill>
                <a:latin typeface="Arial" panose="020B0604020202020204" pitchFamily="34" charset="0"/>
                <a:cs typeface="Arial" panose="020B0604020202020204" pitchFamily="34" charset="0"/>
              </a:rPr>
              <a:t> </a:t>
            </a:r>
            <a:r>
              <a:rPr sz="3000" b="1" spc="-5" dirty="0">
                <a:solidFill>
                  <a:srgbClr val="C00000"/>
                </a:solidFill>
                <a:latin typeface="Arial" panose="020B0604020202020204" pitchFamily="34" charset="0"/>
                <a:cs typeface="Arial" panose="020B0604020202020204" pitchFamily="34" charset="0"/>
              </a:rPr>
              <a:t>rate</a:t>
            </a:r>
            <a:endParaRPr sz="3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8455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4145203" y="0"/>
            <a:ext cx="3863679" cy="627736"/>
          </a:xfrm>
          <a:prstGeom prst="rect">
            <a:avLst/>
          </a:prstGeom>
        </p:spPr>
        <p:txBody>
          <a:bodyPr vert="horz" wrap="square" lIns="0" tIns="12065" rIns="0" bIns="0" rtlCol="0">
            <a:spAutoFit/>
          </a:bodyPr>
          <a:lstStyle/>
          <a:p>
            <a:pPr marL="12700">
              <a:lnSpc>
                <a:spcPct val="100000"/>
              </a:lnSpc>
              <a:spcBef>
                <a:spcPts val="95"/>
              </a:spcBef>
            </a:pPr>
            <a:r>
              <a:rPr sz="4000" b="1" dirty="0">
                <a:solidFill>
                  <a:srgbClr val="C00000"/>
                </a:solidFill>
                <a:latin typeface="Arial" panose="020B0604020202020204" pitchFamily="34" charset="0"/>
                <a:cs typeface="Arial" panose="020B0604020202020204" pitchFamily="34" charset="0"/>
              </a:rPr>
              <a:t>Spherical</a:t>
            </a:r>
            <a:r>
              <a:rPr sz="4000" b="1" spc="-80" dirty="0">
                <a:solidFill>
                  <a:srgbClr val="C00000"/>
                </a:solidFill>
                <a:latin typeface="Arial" panose="020B0604020202020204" pitchFamily="34" charset="0"/>
                <a:cs typeface="Arial" panose="020B0604020202020204" pitchFamily="34" charset="0"/>
              </a:rPr>
              <a:t> </a:t>
            </a:r>
            <a:r>
              <a:rPr sz="4000" b="1" dirty="0">
                <a:solidFill>
                  <a:srgbClr val="C00000"/>
                </a:solidFill>
                <a:latin typeface="Arial" panose="020B0604020202020204" pitchFamily="34" charset="0"/>
                <a:cs typeface="Arial" panose="020B0604020202020204" pitchFamily="34" charset="0"/>
              </a:rPr>
              <a:t>Wave</a:t>
            </a:r>
            <a:endParaRPr sz="4000" dirty="0">
              <a:solidFill>
                <a:srgbClr val="C00000"/>
              </a:solidFill>
              <a:latin typeface="Arial" panose="020B0604020202020204" pitchFamily="34" charset="0"/>
              <a:cs typeface="Arial" panose="020B0604020202020204" pitchFamily="34" charset="0"/>
            </a:endParaRPr>
          </a:p>
        </p:txBody>
      </p:sp>
      <p:sp>
        <p:nvSpPr>
          <p:cNvPr id="5" name="object 6"/>
          <p:cNvSpPr txBox="1"/>
          <p:nvPr/>
        </p:nvSpPr>
        <p:spPr>
          <a:xfrm>
            <a:off x="4145203" y="854303"/>
            <a:ext cx="3581400" cy="1173480"/>
          </a:xfrm>
          <a:prstGeom prst="rect">
            <a:avLst/>
          </a:prstGeom>
        </p:spPr>
        <p:txBody>
          <a:bodyPr vert="horz" wrap="square" lIns="0" tIns="635" rIns="0" bIns="0" rtlCol="0">
            <a:spAutoFit/>
          </a:bodyPr>
          <a:lstStyle/>
          <a:p>
            <a:pPr>
              <a:lnSpc>
                <a:spcPct val="100000"/>
              </a:lnSpc>
              <a:spcBef>
                <a:spcPts val="5"/>
              </a:spcBef>
            </a:pPr>
            <a:endParaRPr sz="3050" dirty="0">
              <a:latin typeface="Times New Roman"/>
              <a:cs typeface="Times New Roman"/>
            </a:endParaRPr>
          </a:p>
          <a:p>
            <a:pPr marL="975994" marR="49530" indent="-894715">
              <a:lnSpc>
                <a:spcPct val="64700"/>
              </a:lnSpc>
              <a:tabLst>
                <a:tab pos="957580" algn="l"/>
              </a:tabLst>
            </a:pPr>
            <a:r>
              <a:rPr sz="3550" i="1" spc="80" dirty="0">
                <a:latin typeface="Times New Roman"/>
                <a:cs typeface="Times New Roman"/>
              </a:rPr>
              <a:t>E</a:t>
            </a:r>
            <a:r>
              <a:rPr sz="3550" i="1" spc="225" dirty="0">
                <a:latin typeface="Times New Roman"/>
                <a:cs typeface="Times New Roman"/>
              </a:rPr>
              <a:t> </a:t>
            </a:r>
            <a:r>
              <a:rPr sz="3550" spc="70" dirty="0">
                <a:latin typeface="Symbol"/>
                <a:cs typeface="Symbol"/>
              </a:rPr>
              <a:t></a:t>
            </a:r>
            <a:r>
              <a:rPr sz="3550" spc="70" dirty="0">
                <a:latin typeface="Times New Roman"/>
                <a:cs typeface="Times New Roman"/>
              </a:rPr>
              <a:t>	</a:t>
            </a:r>
            <a:r>
              <a:rPr sz="5325" i="1" spc="120" baseline="35211" dirty="0">
                <a:latin typeface="Times New Roman"/>
                <a:cs typeface="Times New Roman"/>
              </a:rPr>
              <a:t>A </a:t>
            </a:r>
            <a:r>
              <a:rPr sz="3550" spc="-35" dirty="0">
                <a:latin typeface="Times New Roman"/>
                <a:cs typeface="Times New Roman"/>
              </a:rPr>
              <a:t>cos(</a:t>
            </a:r>
            <a:r>
              <a:rPr sz="3750" i="1" spc="-35" dirty="0">
                <a:latin typeface="Symbol"/>
                <a:cs typeface="Symbol"/>
              </a:rPr>
              <a:t></a:t>
            </a:r>
            <a:r>
              <a:rPr sz="3550" i="1" spc="-35" dirty="0">
                <a:latin typeface="Times New Roman"/>
                <a:cs typeface="Times New Roman"/>
              </a:rPr>
              <a:t>t </a:t>
            </a:r>
            <a:r>
              <a:rPr sz="3550" spc="70" dirty="0">
                <a:latin typeface="Symbol"/>
                <a:cs typeface="Symbol"/>
              </a:rPr>
              <a:t></a:t>
            </a:r>
            <a:r>
              <a:rPr sz="3550" spc="-570" dirty="0">
                <a:latin typeface="Times New Roman"/>
                <a:cs typeface="Times New Roman"/>
              </a:rPr>
              <a:t> </a:t>
            </a:r>
            <a:r>
              <a:rPr sz="3550" i="1" spc="90" dirty="0">
                <a:latin typeface="Times New Roman"/>
                <a:cs typeface="Times New Roman"/>
              </a:rPr>
              <a:t>kr</a:t>
            </a:r>
            <a:r>
              <a:rPr sz="3550" spc="90" dirty="0">
                <a:latin typeface="Times New Roman"/>
                <a:cs typeface="Times New Roman"/>
              </a:rPr>
              <a:t>)  </a:t>
            </a:r>
            <a:r>
              <a:rPr sz="3550" i="1" spc="50" dirty="0">
                <a:latin typeface="Times New Roman"/>
                <a:cs typeface="Times New Roman"/>
              </a:rPr>
              <a:t>r</a:t>
            </a:r>
            <a:endParaRPr sz="3550" dirty="0">
              <a:latin typeface="Times New Roman"/>
              <a:cs typeface="Times New Roman"/>
            </a:endParaRPr>
          </a:p>
        </p:txBody>
      </p:sp>
      <p:sp>
        <p:nvSpPr>
          <p:cNvPr id="6" name="object 7"/>
          <p:cNvSpPr/>
          <p:nvPr/>
        </p:nvSpPr>
        <p:spPr>
          <a:xfrm>
            <a:off x="3662856" y="2254351"/>
            <a:ext cx="4572000" cy="40401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163116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3977035" y="92931"/>
            <a:ext cx="3898900" cy="474489"/>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C00000"/>
                </a:solidFill>
                <a:latin typeface="Arial" panose="020B0604020202020204" pitchFamily="34" charset="0"/>
                <a:cs typeface="Arial" panose="020B0604020202020204" pitchFamily="34" charset="0"/>
              </a:rPr>
              <a:t>Recombination</a:t>
            </a:r>
            <a:r>
              <a:rPr sz="3000" b="1" spc="-35" dirty="0">
                <a:solidFill>
                  <a:srgbClr val="C00000"/>
                </a:solidFill>
                <a:latin typeface="Arial" panose="020B0604020202020204" pitchFamily="34" charset="0"/>
                <a:cs typeface="Arial" panose="020B0604020202020204" pitchFamily="34" charset="0"/>
              </a:rPr>
              <a:t> </a:t>
            </a:r>
            <a:r>
              <a:rPr sz="3000" b="1" dirty="0">
                <a:solidFill>
                  <a:srgbClr val="C00000"/>
                </a:solidFill>
                <a:latin typeface="Arial" panose="020B0604020202020204" pitchFamily="34" charset="0"/>
                <a:cs typeface="Arial" panose="020B0604020202020204" pitchFamily="34" charset="0"/>
              </a:rPr>
              <a:t>rate</a:t>
            </a:r>
          </a:p>
        </p:txBody>
      </p:sp>
      <p:sp>
        <p:nvSpPr>
          <p:cNvPr id="5" name="object 3"/>
          <p:cNvSpPr txBox="1"/>
          <p:nvPr/>
        </p:nvSpPr>
        <p:spPr>
          <a:xfrm>
            <a:off x="399012" y="879692"/>
            <a:ext cx="11554690" cy="4862870"/>
          </a:xfrm>
          <a:prstGeom prst="rect">
            <a:avLst/>
          </a:prstGeom>
        </p:spPr>
        <p:txBody>
          <a:bodyPr vert="horz" wrap="square" lIns="0" tIns="12700" rIns="0" bIns="0" rtlCol="0">
            <a:spAutoFit/>
          </a:bodyPr>
          <a:lstStyle/>
          <a:p>
            <a:pPr marL="565150" marR="632460" algn="ctr">
              <a:lnSpc>
                <a:spcPct val="100000"/>
              </a:lnSpc>
              <a:spcBef>
                <a:spcPts val="100"/>
              </a:spcBef>
            </a:pPr>
            <a:r>
              <a:rPr sz="2400" spc="-5" dirty="0">
                <a:latin typeface="Times New Roman"/>
                <a:cs typeface="Times New Roman"/>
              </a:rPr>
              <a:t>The probability of electron and hole "annihilation",  </a:t>
            </a:r>
            <a:r>
              <a:rPr sz="2400" dirty="0">
                <a:latin typeface="Times New Roman"/>
                <a:cs typeface="Times New Roman"/>
              </a:rPr>
              <a:t>or the </a:t>
            </a:r>
            <a:r>
              <a:rPr sz="2400" spc="-5" dirty="0">
                <a:latin typeface="Times New Roman"/>
                <a:cs typeface="Times New Roman"/>
              </a:rPr>
              <a:t>RECOMBINATION</a:t>
            </a:r>
            <a:r>
              <a:rPr sz="2400" spc="-25" dirty="0">
                <a:latin typeface="Times New Roman"/>
                <a:cs typeface="Times New Roman"/>
              </a:rPr>
              <a:t> </a:t>
            </a:r>
            <a:r>
              <a:rPr sz="2400" dirty="0">
                <a:latin typeface="Times New Roman"/>
                <a:cs typeface="Times New Roman"/>
              </a:rPr>
              <a:t>rate,</a:t>
            </a:r>
          </a:p>
          <a:p>
            <a:pPr algn="ctr">
              <a:lnSpc>
                <a:spcPts val="2875"/>
              </a:lnSpc>
            </a:pPr>
            <a:r>
              <a:rPr sz="2400" spc="-5" dirty="0">
                <a:latin typeface="Times New Roman"/>
                <a:cs typeface="Times New Roman"/>
              </a:rPr>
              <a:t>is proportional to both electron </a:t>
            </a:r>
            <a:r>
              <a:rPr lang="en-IN" sz="2400" spc="-5" dirty="0">
                <a:latin typeface="Times New Roman"/>
                <a:cs typeface="Times New Roman"/>
              </a:rPr>
              <a:t>and</a:t>
            </a:r>
            <a:r>
              <a:rPr sz="2400" spc="-5" dirty="0">
                <a:latin typeface="Times New Roman"/>
                <a:cs typeface="Times New Roman"/>
              </a:rPr>
              <a:t> hole</a:t>
            </a:r>
            <a:r>
              <a:rPr sz="2400" spc="-55" dirty="0">
                <a:latin typeface="Times New Roman"/>
                <a:cs typeface="Times New Roman"/>
              </a:rPr>
              <a:t> </a:t>
            </a:r>
            <a:r>
              <a:rPr sz="2400" spc="-5" dirty="0">
                <a:latin typeface="Times New Roman"/>
                <a:cs typeface="Times New Roman"/>
              </a:rPr>
              <a:t>concentrations:</a:t>
            </a:r>
            <a:endParaRPr sz="2400" dirty="0">
              <a:latin typeface="Times New Roman"/>
              <a:cs typeface="Times New Roman"/>
            </a:endParaRPr>
          </a:p>
          <a:p>
            <a:pPr marR="83820" algn="ctr">
              <a:lnSpc>
                <a:spcPct val="100000"/>
              </a:lnSpc>
              <a:spcBef>
                <a:spcPts val="869"/>
              </a:spcBef>
            </a:pPr>
            <a:r>
              <a:rPr sz="2800" b="1" dirty="0">
                <a:latin typeface="Times New Roman"/>
                <a:cs typeface="Times New Roman"/>
              </a:rPr>
              <a:t>R ~ n </a:t>
            </a:r>
            <a:r>
              <a:rPr sz="2800" b="1" spc="-5" dirty="0">
                <a:latin typeface="Symbol"/>
                <a:cs typeface="Symbol"/>
              </a:rPr>
              <a:t></a:t>
            </a:r>
            <a:r>
              <a:rPr sz="2800" b="1" spc="-5" dirty="0">
                <a:latin typeface="Times New Roman"/>
                <a:cs typeface="Times New Roman"/>
              </a:rPr>
              <a:t> </a:t>
            </a:r>
            <a:r>
              <a:rPr sz="2800" b="1" dirty="0">
                <a:latin typeface="Times New Roman"/>
                <a:cs typeface="Times New Roman"/>
              </a:rPr>
              <a:t>p = </a:t>
            </a:r>
            <a:r>
              <a:rPr sz="2800" b="1" dirty="0">
                <a:latin typeface="Symbol"/>
                <a:cs typeface="Symbol"/>
              </a:rPr>
              <a:t></a:t>
            </a:r>
            <a:r>
              <a:rPr sz="2850" b="1" baseline="-23391" dirty="0">
                <a:latin typeface="Times New Roman"/>
                <a:cs typeface="Times New Roman"/>
              </a:rPr>
              <a:t>r </a:t>
            </a:r>
            <a:r>
              <a:rPr sz="2800" b="1" spc="-5" dirty="0">
                <a:latin typeface="Symbol"/>
                <a:cs typeface="Symbol"/>
              </a:rPr>
              <a:t></a:t>
            </a:r>
            <a:r>
              <a:rPr sz="2800" b="1" spc="-5" dirty="0">
                <a:latin typeface="Times New Roman"/>
                <a:cs typeface="Times New Roman"/>
              </a:rPr>
              <a:t> </a:t>
            </a:r>
            <a:r>
              <a:rPr sz="2800" b="1" dirty="0">
                <a:latin typeface="Times New Roman"/>
                <a:cs typeface="Times New Roman"/>
              </a:rPr>
              <a:t>n </a:t>
            </a:r>
            <a:r>
              <a:rPr sz="2800" b="1" spc="-5" dirty="0">
                <a:latin typeface="Symbol"/>
                <a:cs typeface="Symbol"/>
              </a:rPr>
              <a:t></a:t>
            </a:r>
            <a:r>
              <a:rPr sz="2800" b="1" spc="-30" dirty="0">
                <a:latin typeface="Times New Roman"/>
                <a:cs typeface="Times New Roman"/>
              </a:rPr>
              <a:t> </a:t>
            </a:r>
            <a:r>
              <a:rPr sz="2800" b="1" dirty="0">
                <a:latin typeface="Times New Roman"/>
                <a:cs typeface="Times New Roman"/>
              </a:rPr>
              <a:t>p</a:t>
            </a:r>
            <a:endParaRPr sz="2800" dirty="0">
              <a:latin typeface="Times New Roman"/>
              <a:cs typeface="Times New Roman"/>
            </a:endParaRPr>
          </a:p>
          <a:p>
            <a:pPr algn="ctr">
              <a:lnSpc>
                <a:spcPct val="100000"/>
              </a:lnSpc>
              <a:spcBef>
                <a:spcPts val="20"/>
              </a:spcBef>
            </a:pPr>
            <a:endParaRPr sz="3350" dirty="0">
              <a:latin typeface="Times New Roman"/>
              <a:cs typeface="Times New Roman"/>
            </a:endParaRPr>
          </a:p>
          <a:p>
            <a:pPr marL="420370" marR="488950" algn="ctr">
              <a:lnSpc>
                <a:spcPct val="100000"/>
              </a:lnSpc>
            </a:pPr>
            <a:r>
              <a:rPr sz="2400" spc="-5" dirty="0">
                <a:latin typeface="Times New Roman"/>
                <a:cs typeface="Times New Roman"/>
              </a:rPr>
              <a:t>Therefore, when </a:t>
            </a:r>
            <a:r>
              <a:rPr sz="2400" dirty="0">
                <a:latin typeface="Times New Roman"/>
                <a:cs typeface="Times New Roman"/>
              </a:rPr>
              <a:t>n </a:t>
            </a:r>
            <a:r>
              <a:rPr sz="2400" spc="-5" dirty="0">
                <a:latin typeface="Times New Roman"/>
                <a:cs typeface="Times New Roman"/>
              </a:rPr>
              <a:t>and </a:t>
            </a:r>
            <a:r>
              <a:rPr sz="2400" dirty="0">
                <a:latin typeface="Times New Roman"/>
                <a:cs typeface="Times New Roman"/>
              </a:rPr>
              <a:t>p </a:t>
            </a:r>
            <a:r>
              <a:rPr sz="2400" spc="-5" dirty="0">
                <a:latin typeface="Times New Roman"/>
                <a:cs typeface="Times New Roman"/>
              </a:rPr>
              <a:t>increase due to illumination,  </a:t>
            </a:r>
            <a:r>
              <a:rPr sz="2400" dirty="0">
                <a:latin typeface="Times New Roman"/>
                <a:cs typeface="Times New Roman"/>
              </a:rPr>
              <a:t>the </a:t>
            </a:r>
            <a:r>
              <a:rPr sz="2400" spc="-5" dirty="0">
                <a:latin typeface="Times New Roman"/>
                <a:cs typeface="Times New Roman"/>
              </a:rPr>
              <a:t>RECOMBINATION </a:t>
            </a:r>
            <a:r>
              <a:rPr sz="2400" dirty="0">
                <a:latin typeface="Times New Roman"/>
                <a:cs typeface="Times New Roman"/>
              </a:rPr>
              <a:t>rate, R, also</a:t>
            </a:r>
            <a:r>
              <a:rPr sz="2400" spc="-40" dirty="0">
                <a:latin typeface="Times New Roman"/>
                <a:cs typeface="Times New Roman"/>
              </a:rPr>
              <a:t> </a:t>
            </a:r>
            <a:r>
              <a:rPr sz="2400" dirty="0">
                <a:latin typeface="Times New Roman"/>
                <a:cs typeface="Times New Roman"/>
              </a:rPr>
              <a:t>increases.</a:t>
            </a:r>
            <a:endParaRPr lang="en-IN" sz="2400" dirty="0">
              <a:latin typeface="Times New Roman"/>
              <a:cs typeface="Times New Roman"/>
            </a:endParaRPr>
          </a:p>
          <a:p>
            <a:pPr marL="420370" marR="488950" algn="ctr">
              <a:lnSpc>
                <a:spcPct val="100000"/>
              </a:lnSpc>
            </a:pPr>
            <a:endParaRPr sz="2400" dirty="0">
              <a:latin typeface="Times New Roman"/>
              <a:cs typeface="Times New Roman"/>
            </a:endParaRPr>
          </a:p>
          <a:p>
            <a:pPr marR="70485" algn="ctr">
              <a:lnSpc>
                <a:spcPts val="2870"/>
              </a:lnSpc>
              <a:tabLst>
                <a:tab pos="625475" algn="l"/>
              </a:tabLst>
            </a:pPr>
            <a:r>
              <a:rPr sz="2400" dirty="0">
                <a:latin typeface="Times New Roman"/>
                <a:cs typeface="Times New Roman"/>
              </a:rPr>
              <a:t>The	</a:t>
            </a:r>
            <a:r>
              <a:rPr sz="2400" i="1" spc="-5" dirty="0">
                <a:latin typeface="Times New Roman"/>
                <a:cs typeface="Times New Roman"/>
              </a:rPr>
              <a:t>e-h </a:t>
            </a:r>
            <a:r>
              <a:rPr sz="2400" spc="-5" dirty="0">
                <a:latin typeface="Times New Roman"/>
                <a:cs typeface="Times New Roman"/>
              </a:rPr>
              <a:t>concentration</a:t>
            </a:r>
            <a:r>
              <a:rPr sz="2400" spc="-20" dirty="0">
                <a:latin typeface="Times New Roman"/>
                <a:cs typeface="Times New Roman"/>
              </a:rPr>
              <a:t> </a:t>
            </a:r>
            <a:r>
              <a:rPr sz="2400" spc="-5" dirty="0">
                <a:latin typeface="Times New Roman"/>
                <a:cs typeface="Times New Roman"/>
              </a:rPr>
              <a:t>increases</a:t>
            </a:r>
            <a:endParaRPr sz="2400" dirty="0">
              <a:latin typeface="Times New Roman"/>
              <a:cs typeface="Times New Roman"/>
            </a:endParaRPr>
          </a:p>
          <a:p>
            <a:pPr algn="ctr">
              <a:lnSpc>
                <a:spcPct val="100000"/>
              </a:lnSpc>
            </a:pPr>
            <a:r>
              <a:rPr sz="2400" spc="-5" dirty="0">
                <a:latin typeface="Times New Roman"/>
                <a:cs typeface="Times New Roman"/>
              </a:rPr>
              <a:t>until the increasing recombination rate would compensate</a:t>
            </a:r>
            <a:r>
              <a:rPr sz="2400" spc="-65" dirty="0">
                <a:latin typeface="Times New Roman"/>
                <a:cs typeface="Times New Roman"/>
              </a:rPr>
              <a:t> </a:t>
            </a:r>
            <a:r>
              <a:rPr sz="2400" spc="-5" dirty="0">
                <a:latin typeface="Times New Roman"/>
                <a:cs typeface="Times New Roman"/>
              </a:rPr>
              <a:t>it.</a:t>
            </a:r>
            <a:endParaRPr sz="2400" dirty="0">
              <a:latin typeface="Times New Roman"/>
              <a:cs typeface="Times New Roman"/>
            </a:endParaRPr>
          </a:p>
          <a:p>
            <a:pPr algn="ctr">
              <a:lnSpc>
                <a:spcPct val="100000"/>
              </a:lnSpc>
              <a:spcBef>
                <a:spcPts val="50"/>
              </a:spcBef>
            </a:pPr>
            <a:endParaRPr sz="2450" dirty="0">
              <a:latin typeface="Times New Roman"/>
              <a:cs typeface="Times New Roman"/>
            </a:endParaRPr>
          </a:p>
          <a:p>
            <a:pPr algn="ctr">
              <a:lnSpc>
                <a:spcPts val="2880"/>
              </a:lnSpc>
              <a:spcBef>
                <a:spcPts val="5"/>
              </a:spcBef>
            </a:pPr>
            <a:r>
              <a:rPr sz="2400" spc="-5" dirty="0">
                <a:latin typeface="Times New Roman"/>
                <a:cs typeface="Times New Roman"/>
              </a:rPr>
              <a:t>Under the steady state condition we</a:t>
            </a:r>
            <a:r>
              <a:rPr sz="2400" spc="-20" dirty="0">
                <a:latin typeface="Times New Roman"/>
                <a:cs typeface="Times New Roman"/>
              </a:rPr>
              <a:t> </a:t>
            </a:r>
            <a:r>
              <a:rPr sz="2400" spc="-10" dirty="0">
                <a:latin typeface="Times New Roman"/>
                <a:cs typeface="Times New Roman"/>
              </a:rPr>
              <a:t>have:</a:t>
            </a:r>
            <a:endParaRPr sz="2400" dirty="0">
              <a:latin typeface="Times New Roman"/>
              <a:cs typeface="Times New Roman"/>
            </a:endParaRPr>
          </a:p>
          <a:p>
            <a:pPr algn="ctr">
              <a:lnSpc>
                <a:spcPts val="3360"/>
              </a:lnSpc>
            </a:pPr>
            <a:r>
              <a:rPr sz="2800" b="1" dirty="0">
                <a:latin typeface="Times New Roman"/>
                <a:cs typeface="Times New Roman"/>
              </a:rPr>
              <a:t>G =</a:t>
            </a:r>
            <a:r>
              <a:rPr sz="2800" b="1" spc="-5" dirty="0">
                <a:latin typeface="Times New Roman"/>
                <a:cs typeface="Times New Roman"/>
              </a:rPr>
              <a:t> R;</a:t>
            </a:r>
            <a:endParaRPr sz="2800" dirty="0">
              <a:latin typeface="Times New Roman"/>
              <a:cs typeface="Times New Roman"/>
            </a:endParaRPr>
          </a:p>
        </p:txBody>
      </p:sp>
    </p:spTree>
    <p:extLst>
      <p:ext uri="{BB962C8B-B14F-4D97-AF65-F5344CB8AC3E}">
        <p14:creationId xmlns:p14="http://schemas.microsoft.com/office/powerpoint/2010/main" val="24542332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814731" y="-31073"/>
            <a:ext cx="6871334" cy="474489"/>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C00000"/>
                </a:solidFill>
                <a:latin typeface="Arial" panose="020B0604020202020204" pitchFamily="34" charset="0"/>
                <a:cs typeface="Arial" panose="020B0604020202020204" pitchFamily="34" charset="0"/>
              </a:rPr>
              <a:t>Steady-state </a:t>
            </a:r>
            <a:r>
              <a:rPr sz="3000" b="1" i="1" spc="-5" dirty="0">
                <a:solidFill>
                  <a:srgbClr val="C00000"/>
                </a:solidFill>
                <a:latin typeface="Arial" panose="020B0604020202020204" pitchFamily="34" charset="0"/>
                <a:cs typeface="Arial" panose="020B0604020202020204" pitchFamily="34" charset="0"/>
              </a:rPr>
              <a:t>e-h </a:t>
            </a:r>
            <a:r>
              <a:rPr sz="3000" b="1" spc="-5" dirty="0">
                <a:solidFill>
                  <a:srgbClr val="C00000"/>
                </a:solidFill>
                <a:latin typeface="Arial" panose="020B0604020202020204" pitchFamily="34" charset="0"/>
                <a:cs typeface="Arial" panose="020B0604020202020204" pitchFamily="34" charset="0"/>
              </a:rPr>
              <a:t>pair</a:t>
            </a:r>
            <a:r>
              <a:rPr sz="3000" b="1" spc="10" dirty="0">
                <a:solidFill>
                  <a:srgbClr val="C00000"/>
                </a:solidFill>
                <a:latin typeface="Arial" panose="020B0604020202020204" pitchFamily="34" charset="0"/>
                <a:cs typeface="Arial" panose="020B0604020202020204" pitchFamily="34" charset="0"/>
              </a:rPr>
              <a:t> </a:t>
            </a:r>
            <a:r>
              <a:rPr sz="3000" b="1" spc="-5" dirty="0">
                <a:solidFill>
                  <a:srgbClr val="C00000"/>
                </a:solidFill>
                <a:latin typeface="Arial" panose="020B0604020202020204" pitchFamily="34" charset="0"/>
                <a:cs typeface="Arial" panose="020B0604020202020204" pitchFamily="34" charset="0"/>
              </a:rPr>
              <a:t>concentration</a:t>
            </a:r>
            <a:endParaRPr sz="3000" b="1" dirty="0">
              <a:solidFill>
                <a:srgbClr val="C00000"/>
              </a:solidFill>
              <a:latin typeface="Arial" panose="020B0604020202020204" pitchFamily="34" charset="0"/>
              <a:cs typeface="Arial" panose="020B0604020202020204" pitchFamily="34" charset="0"/>
            </a:endParaRPr>
          </a:p>
        </p:txBody>
      </p:sp>
      <p:sp>
        <p:nvSpPr>
          <p:cNvPr id="5" name="object 3"/>
          <p:cNvSpPr txBox="1"/>
          <p:nvPr/>
        </p:nvSpPr>
        <p:spPr>
          <a:xfrm>
            <a:off x="1707290" y="840453"/>
            <a:ext cx="9066005" cy="3999865"/>
          </a:xfrm>
          <a:prstGeom prst="rect">
            <a:avLst/>
          </a:prstGeom>
        </p:spPr>
        <p:txBody>
          <a:bodyPr vert="horz" wrap="square" lIns="0" tIns="154305" rIns="0" bIns="0" rtlCol="0">
            <a:spAutoFit/>
          </a:bodyPr>
          <a:lstStyle/>
          <a:p>
            <a:pPr marR="895350" algn="ctr">
              <a:lnSpc>
                <a:spcPct val="100000"/>
              </a:lnSpc>
              <a:spcBef>
                <a:spcPts val="1215"/>
              </a:spcBef>
            </a:pPr>
            <a:r>
              <a:rPr sz="2800" b="1" dirty="0">
                <a:latin typeface="Times New Roman"/>
                <a:cs typeface="Times New Roman"/>
              </a:rPr>
              <a:t>G =</a:t>
            </a:r>
            <a:r>
              <a:rPr sz="2800" b="1" spc="-5" dirty="0">
                <a:latin typeface="Times New Roman"/>
                <a:cs typeface="Times New Roman"/>
              </a:rPr>
              <a:t> R;</a:t>
            </a:r>
            <a:endParaRPr sz="2800" dirty="0">
              <a:latin typeface="Times New Roman"/>
              <a:cs typeface="Times New Roman"/>
            </a:endParaRPr>
          </a:p>
          <a:p>
            <a:pPr marL="2552065">
              <a:lnSpc>
                <a:spcPct val="100000"/>
              </a:lnSpc>
              <a:spcBef>
                <a:spcPts val="1115"/>
              </a:spcBef>
            </a:pPr>
            <a:r>
              <a:rPr sz="2800" b="1" dirty="0">
                <a:latin typeface="Times New Roman"/>
                <a:cs typeface="Times New Roman"/>
              </a:rPr>
              <a:t>R = </a:t>
            </a:r>
            <a:r>
              <a:rPr sz="2800" b="1" dirty="0">
                <a:latin typeface="Symbol"/>
                <a:cs typeface="Symbol"/>
              </a:rPr>
              <a:t></a:t>
            </a:r>
            <a:r>
              <a:rPr sz="2850" b="1" baseline="-23391" dirty="0">
                <a:latin typeface="Times New Roman"/>
                <a:cs typeface="Times New Roman"/>
              </a:rPr>
              <a:t>r </a:t>
            </a:r>
            <a:r>
              <a:rPr sz="2800" b="1" spc="-5" dirty="0">
                <a:latin typeface="Symbol"/>
                <a:cs typeface="Symbol"/>
              </a:rPr>
              <a:t></a:t>
            </a:r>
            <a:r>
              <a:rPr sz="2800" b="1" spc="-5" dirty="0">
                <a:latin typeface="Times New Roman"/>
                <a:cs typeface="Times New Roman"/>
              </a:rPr>
              <a:t> </a:t>
            </a:r>
            <a:r>
              <a:rPr sz="2800" b="1" dirty="0">
                <a:latin typeface="Times New Roman"/>
                <a:cs typeface="Times New Roman"/>
              </a:rPr>
              <a:t>n </a:t>
            </a:r>
            <a:r>
              <a:rPr sz="2800" b="1" spc="-5" dirty="0">
                <a:latin typeface="Symbol"/>
                <a:cs typeface="Symbol"/>
              </a:rPr>
              <a:t></a:t>
            </a:r>
            <a:r>
              <a:rPr sz="2800" b="1" spc="-10" dirty="0">
                <a:latin typeface="Times New Roman"/>
                <a:cs typeface="Times New Roman"/>
              </a:rPr>
              <a:t> </a:t>
            </a:r>
            <a:r>
              <a:rPr sz="2800" b="1" dirty="0">
                <a:latin typeface="Times New Roman"/>
                <a:cs typeface="Times New Roman"/>
              </a:rPr>
              <a:t>p</a:t>
            </a:r>
            <a:endParaRPr sz="2800" dirty="0">
              <a:latin typeface="Times New Roman"/>
              <a:cs typeface="Times New Roman"/>
            </a:endParaRPr>
          </a:p>
          <a:p>
            <a:pPr algn="ctr">
              <a:lnSpc>
                <a:spcPct val="100000"/>
              </a:lnSpc>
              <a:spcBef>
                <a:spcPts val="2920"/>
              </a:spcBef>
            </a:pPr>
            <a:r>
              <a:rPr sz="2400" spc="-5" dirty="0">
                <a:latin typeface="Times New Roman"/>
                <a:cs typeface="Times New Roman"/>
              </a:rPr>
              <a:t>The steady-state concentration of photo-electrons (and</a:t>
            </a:r>
            <a:r>
              <a:rPr sz="2400" spc="-85" dirty="0">
                <a:latin typeface="Times New Roman"/>
                <a:cs typeface="Times New Roman"/>
              </a:rPr>
              <a:t> </a:t>
            </a:r>
            <a:r>
              <a:rPr sz="2400" spc="-5" dirty="0">
                <a:latin typeface="Times New Roman"/>
                <a:cs typeface="Times New Roman"/>
              </a:rPr>
              <a:t>photo-holes):</a:t>
            </a:r>
            <a:endParaRPr sz="2400" dirty="0">
              <a:latin typeface="Times New Roman"/>
              <a:cs typeface="Times New Roman"/>
            </a:endParaRPr>
          </a:p>
          <a:p>
            <a:pPr marL="13970" algn="ctr">
              <a:lnSpc>
                <a:spcPct val="100000"/>
              </a:lnSpc>
              <a:spcBef>
                <a:spcPts val="1710"/>
              </a:spcBef>
              <a:tabLst>
                <a:tab pos="3188335" algn="l"/>
                <a:tab pos="4509770" algn="l"/>
              </a:tabLst>
            </a:pPr>
            <a:r>
              <a:rPr sz="2800" b="1" dirty="0">
                <a:latin typeface="Times New Roman"/>
                <a:cs typeface="Times New Roman"/>
              </a:rPr>
              <a:t>G </a:t>
            </a:r>
            <a:r>
              <a:rPr sz="2800" b="1" spc="-5" dirty="0">
                <a:latin typeface="Symbol"/>
                <a:cs typeface="Symbol"/>
              </a:rPr>
              <a:t></a:t>
            </a:r>
            <a:r>
              <a:rPr sz="2800" b="1" spc="-5" dirty="0">
                <a:latin typeface="Times New Roman"/>
                <a:cs typeface="Times New Roman"/>
              </a:rPr>
              <a:t> </a:t>
            </a:r>
            <a:r>
              <a:rPr sz="2800" b="1" dirty="0">
                <a:latin typeface="Symbol"/>
                <a:cs typeface="Symbol"/>
              </a:rPr>
              <a:t></a:t>
            </a:r>
            <a:r>
              <a:rPr sz="2850" b="1" baseline="-23391" dirty="0">
                <a:latin typeface="Times New Roman"/>
                <a:cs typeface="Times New Roman"/>
              </a:rPr>
              <a:t>r </a:t>
            </a:r>
            <a:r>
              <a:rPr sz="2800" b="1" spc="-5" dirty="0">
                <a:latin typeface="Symbol"/>
                <a:cs typeface="Symbol"/>
              </a:rPr>
              <a:t></a:t>
            </a:r>
            <a:r>
              <a:rPr sz="2800" b="1" spc="-5" dirty="0">
                <a:latin typeface="Times New Roman"/>
                <a:cs typeface="Times New Roman"/>
              </a:rPr>
              <a:t> </a:t>
            </a:r>
            <a:r>
              <a:rPr sz="2800" b="1" dirty="0">
                <a:latin typeface="Times New Roman"/>
                <a:cs typeface="Times New Roman"/>
              </a:rPr>
              <a:t>n</a:t>
            </a:r>
            <a:r>
              <a:rPr sz="2800" b="1" spc="-5" dirty="0">
                <a:latin typeface="Times New Roman"/>
                <a:cs typeface="Times New Roman"/>
              </a:rPr>
              <a:t> </a:t>
            </a:r>
            <a:r>
              <a:rPr sz="2800" b="1" spc="-5" dirty="0">
                <a:latin typeface="Symbol"/>
                <a:cs typeface="Symbol"/>
              </a:rPr>
              <a:t></a:t>
            </a:r>
            <a:r>
              <a:rPr sz="2800" b="1" spc="10" dirty="0">
                <a:latin typeface="Times New Roman"/>
                <a:cs typeface="Times New Roman"/>
              </a:rPr>
              <a:t> </a:t>
            </a:r>
            <a:r>
              <a:rPr sz="2800" b="1" dirty="0">
                <a:latin typeface="Times New Roman"/>
                <a:cs typeface="Times New Roman"/>
              </a:rPr>
              <a:t>p	</a:t>
            </a:r>
            <a:r>
              <a:rPr lang="en-IN" sz="2800" b="1" spc="315" dirty="0">
                <a:latin typeface="Verdana"/>
                <a:cs typeface="Times New Roman"/>
                <a:sym typeface="Wingdings" panose="05000000000000000000" pitchFamily="2" charset="2"/>
              </a:rPr>
              <a:t></a:t>
            </a:r>
            <a:r>
              <a:rPr sz="2800" b="1" spc="315" dirty="0">
                <a:latin typeface="Verdana"/>
                <a:cs typeface="Verdana"/>
              </a:rPr>
              <a:t>	</a:t>
            </a:r>
            <a:r>
              <a:rPr sz="2800" b="1" dirty="0">
                <a:latin typeface="Times New Roman"/>
                <a:cs typeface="Times New Roman"/>
              </a:rPr>
              <a:t>n </a:t>
            </a:r>
            <a:r>
              <a:rPr sz="2800" b="1" spc="-5" dirty="0">
                <a:latin typeface="Symbol"/>
                <a:cs typeface="Symbol"/>
              </a:rPr>
              <a:t></a:t>
            </a:r>
            <a:r>
              <a:rPr sz="2800" b="1" spc="-5" dirty="0">
                <a:latin typeface="Times New Roman"/>
                <a:cs typeface="Times New Roman"/>
              </a:rPr>
              <a:t> </a:t>
            </a:r>
            <a:r>
              <a:rPr sz="2800" b="1" dirty="0">
                <a:latin typeface="Times New Roman"/>
                <a:cs typeface="Times New Roman"/>
              </a:rPr>
              <a:t>p = G</a:t>
            </a:r>
            <a:r>
              <a:rPr sz="2800" b="1" spc="-40" dirty="0">
                <a:latin typeface="Times New Roman"/>
                <a:cs typeface="Times New Roman"/>
              </a:rPr>
              <a:t> </a:t>
            </a:r>
            <a:r>
              <a:rPr sz="2800" b="1" dirty="0">
                <a:latin typeface="Symbol"/>
                <a:cs typeface="Symbol"/>
              </a:rPr>
              <a:t></a:t>
            </a:r>
            <a:r>
              <a:rPr sz="2850" b="1" baseline="-23391" dirty="0">
                <a:latin typeface="Times New Roman"/>
                <a:cs typeface="Times New Roman"/>
              </a:rPr>
              <a:t>r</a:t>
            </a:r>
            <a:endParaRPr sz="2850" baseline="-23391" dirty="0">
              <a:latin typeface="Times New Roman"/>
              <a:cs typeface="Times New Roman"/>
            </a:endParaRPr>
          </a:p>
          <a:p>
            <a:pPr algn="ctr">
              <a:lnSpc>
                <a:spcPct val="100000"/>
              </a:lnSpc>
              <a:spcBef>
                <a:spcPts val="1864"/>
              </a:spcBef>
            </a:pPr>
            <a:r>
              <a:rPr sz="3200" spc="-5" dirty="0">
                <a:latin typeface="Times New Roman"/>
                <a:cs typeface="Times New Roman"/>
              </a:rPr>
              <a:t>n</a:t>
            </a:r>
            <a:r>
              <a:rPr sz="3200" spc="-5" dirty="0">
                <a:latin typeface="Symbol"/>
                <a:cs typeface="Symbol"/>
              </a:rPr>
              <a:t></a:t>
            </a:r>
            <a:r>
              <a:rPr sz="3200" spc="-5" dirty="0">
                <a:latin typeface="Times New Roman"/>
                <a:cs typeface="Times New Roman"/>
              </a:rPr>
              <a:t>p </a:t>
            </a:r>
            <a:r>
              <a:rPr sz="3200" spc="-5" dirty="0">
                <a:latin typeface="Symbol"/>
                <a:cs typeface="Symbol"/>
              </a:rPr>
              <a:t></a:t>
            </a:r>
            <a:r>
              <a:rPr sz="3200" spc="-5" dirty="0">
                <a:latin typeface="Times New Roman"/>
                <a:cs typeface="Times New Roman"/>
              </a:rPr>
              <a:t> (</a:t>
            </a:r>
            <a:r>
              <a:rPr sz="3200" spc="-5" dirty="0">
                <a:latin typeface="Symbol"/>
                <a:cs typeface="Symbol"/>
              </a:rPr>
              <a:t></a:t>
            </a:r>
            <a:r>
              <a:rPr sz="3200" spc="-5" dirty="0">
                <a:latin typeface="Times New Roman"/>
                <a:cs typeface="Times New Roman"/>
              </a:rPr>
              <a:t>n+n</a:t>
            </a:r>
            <a:r>
              <a:rPr sz="3150" spc="-7" baseline="-26455" dirty="0">
                <a:latin typeface="Times New Roman"/>
                <a:cs typeface="Times New Roman"/>
              </a:rPr>
              <a:t>0</a:t>
            </a:r>
            <a:r>
              <a:rPr sz="3200" spc="-5" dirty="0">
                <a:latin typeface="Times New Roman"/>
                <a:cs typeface="Times New Roman"/>
              </a:rPr>
              <a:t>) </a:t>
            </a:r>
            <a:r>
              <a:rPr sz="3200" spc="-5" dirty="0">
                <a:latin typeface="Symbol"/>
                <a:cs typeface="Symbol"/>
              </a:rPr>
              <a:t></a:t>
            </a:r>
            <a:r>
              <a:rPr sz="3200" spc="-5" dirty="0">
                <a:latin typeface="Times New Roman"/>
                <a:cs typeface="Times New Roman"/>
              </a:rPr>
              <a:t> (</a:t>
            </a:r>
            <a:r>
              <a:rPr sz="3200" spc="-5" dirty="0">
                <a:latin typeface="Symbol"/>
                <a:cs typeface="Symbol"/>
              </a:rPr>
              <a:t></a:t>
            </a:r>
            <a:r>
              <a:rPr sz="3200" spc="-5" dirty="0">
                <a:latin typeface="Times New Roman"/>
                <a:cs typeface="Times New Roman"/>
              </a:rPr>
              <a:t>n+</a:t>
            </a:r>
            <a:r>
              <a:rPr sz="3200" spc="5" dirty="0">
                <a:latin typeface="Times New Roman"/>
                <a:cs typeface="Times New Roman"/>
              </a:rPr>
              <a:t> </a:t>
            </a:r>
            <a:r>
              <a:rPr sz="3200" dirty="0">
                <a:latin typeface="Times New Roman"/>
                <a:cs typeface="Times New Roman"/>
              </a:rPr>
              <a:t>p</a:t>
            </a:r>
            <a:r>
              <a:rPr sz="3150" baseline="-26455" dirty="0">
                <a:latin typeface="Times New Roman"/>
                <a:cs typeface="Times New Roman"/>
              </a:rPr>
              <a:t>0</a:t>
            </a:r>
            <a:r>
              <a:rPr sz="3200" dirty="0">
                <a:latin typeface="Times New Roman"/>
                <a:cs typeface="Times New Roman"/>
              </a:rPr>
              <a:t>)</a:t>
            </a:r>
          </a:p>
          <a:p>
            <a:pPr algn="ctr">
              <a:lnSpc>
                <a:spcPct val="100000"/>
              </a:lnSpc>
              <a:spcBef>
                <a:spcPts val="1925"/>
              </a:spcBef>
            </a:pPr>
            <a:r>
              <a:rPr sz="3200" spc="-5" dirty="0">
                <a:latin typeface="Times New Roman"/>
                <a:cs typeface="Times New Roman"/>
              </a:rPr>
              <a:t>Under strong illumination, </a:t>
            </a:r>
            <a:r>
              <a:rPr sz="3200" spc="-5" dirty="0">
                <a:latin typeface="Symbol"/>
                <a:cs typeface="Symbol"/>
              </a:rPr>
              <a:t></a:t>
            </a:r>
            <a:r>
              <a:rPr sz="3200" spc="-5" dirty="0">
                <a:latin typeface="Times New Roman"/>
                <a:cs typeface="Times New Roman"/>
              </a:rPr>
              <a:t>n&gt;&gt;n</a:t>
            </a:r>
            <a:r>
              <a:rPr sz="3150" spc="-7" baseline="-26455" dirty="0">
                <a:latin typeface="Times New Roman"/>
                <a:cs typeface="Times New Roman"/>
              </a:rPr>
              <a:t>0 </a:t>
            </a:r>
            <a:r>
              <a:rPr sz="3200" dirty="0">
                <a:latin typeface="Times New Roman"/>
                <a:cs typeface="Times New Roman"/>
              </a:rPr>
              <a:t>and </a:t>
            </a:r>
            <a:r>
              <a:rPr sz="3200" dirty="0">
                <a:latin typeface="Symbol"/>
                <a:cs typeface="Symbol"/>
              </a:rPr>
              <a:t></a:t>
            </a:r>
            <a:r>
              <a:rPr sz="3200" dirty="0">
                <a:latin typeface="Times New Roman"/>
                <a:cs typeface="Times New Roman"/>
              </a:rPr>
              <a:t>n&gt;&gt;</a:t>
            </a:r>
            <a:r>
              <a:rPr sz="3200" spc="-220" dirty="0">
                <a:latin typeface="Times New Roman"/>
                <a:cs typeface="Times New Roman"/>
              </a:rPr>
              <a:t> </a:t>
            </a:r>
            <a:r>
              <a:rPr sz="3200" spc="-5" dirty="0">
                <a:latin typeface="Times New Roman"/>
                <a:cs typeface="Times New Roman"/>
              </a:rPr>
              <a:t>p</a:t>
            </a:r>
            <a:r>
              <a:rPr sz="3150" spc="-7" baseline="-26455" dirty="0">
                <a:latin typeface="Times New Roman"/>
                <a:cs typeface="Times New Roman"/>
              </a:rPr>
              <a:t>0</a:t>
            </a:r>
            <a:endParaRPr sz="3150" baseline="-26455" dirty="0">
              <a:latin typeface="Times New Roman"/>
              <a:cs typeface="Times New Roman"/>
            </a:endParaRPr>
          </a:p>
        </p:txBody>
      </p:sp>
      <p:sp>
        <p:nvSpPr>
          <p:cNvPr id="6" name="object 4"/>
          <p:cNvSpPr txBox="1"/>
          <p:nvPr/>
        </p:nvSpPr>
        <p:spPr>
          <a:xfrm>
            <a:off x="3572222" y="5080095"/>
            <a:ext cx="2005618" cy="504625"/>
          </a:xfrm>
          <a:prstGeom prst="rect">
            <a:avLst/>
          </a:prstGeom>
        </p:spPr>
        <p:txBody>
          <a:bodyPr vert="horz" wrap="square" lIns="0" tIns="12065" rIns="0" bIns="0" rtlCol="0">
            <a:spAutoFit/>
          </a:bodyPr>
          <a:lstStyle/>
          <a:p>
            <a:pPr marL="50800">
              <a:lnSpc>
                <a:spcPct val="100000"/>
              </a:lnSpc>
              <a:spcBef>
                <a:spcPts val="95"/>
              </a:spcBef>
              <a:tabLst>
                <a:tab pos="1915795" algn="l"/>
              </a:tabLst>
            </a:pPr>
            <a:r>
              <a:rPr sz="3200" spc="-5" dirty="0">
                <a:latin typeface="Times New Roman"/>
                <a:cs typeface="Times New Roman"/>
              </a:rPr>
              <a:t>n</a:t>
            </a:r>
            <a:r>
              <a:rPr sz="3200" spc="-5" dirty="0">
                <a:latin typeface="Symbol"/>
                <a:cs typeface="Symbol"/>
              </a:rPr>
              <a:t></a:t>
            </a:r>
            <a:r>
              <a:rPr sz="3200" spc="-5" dirty="0">
                <a:latin typeface="Times New Roman"/>
                <a:cs typeface="Times New Roman"/>
              </a:rPr>
              <a:t>p</a:t>
            </a:r>
            <a:r>
              <a:rPr sz="3200" dirty="0">
                <a:latin typeface="Times New Roman"/>
                <a:cs typeface="Times New Roman"/>
              </a:rPr>
              <a:t> </a:t>
            </a:r>
            <a:r>
              <a:rPr sz="3200" spc="-5" dirty="0">
                <a:latin typeface="Symbol"/>
                <a:cs typeface="Symbol"/>
              </a:rPr>
              <a:t></a:t>
            </a:r>
            <a:r>
              <a:rPr sz="3200" spc="5" dirty="0">
                <a:latin typeface="Times New Roman"/>
                <a:cs typeface="Times New Roman"/>
              </a:rPr>
              <a:t> </a:t>
            </a:r>
            <a:r>
              <a:rPr sz="3200" dirty="0">
                <a:latin typeface="Symbol"/>
                <a:cs typeface="Symbol"/>
              </a:rPr>
              <a:t></a:t>
            </a:r>
            <a:r>
              <a:rPr sz="3200" dirty="0">
                <a:latin typeface="Times New Roman"/>
                <a:cs typeface="Times New Roman"/>
              </a:rPr>
              <a:t>n</a:t>
            </a:r>
            <a:r>
              <a:rPr sz="3150" baseline="26455" dirty="0">
                <a:latin typeface="Times New Roman"/>
                <a:cs typeface="Times New Roman"/>
              </a:rPr>
              <a:t>2	</a:t>
            </a:r>
            <a:endParaRPr sz="2800" dirty="0">
              <a:latin typeface="Verdana"/>
              <a:cs typeface="Verdana"/>
            </a:endParaRPr>
          </a:p>
        </p:txBody>
      </p:sp>
      <p:sp>
        <p:nvSpPr>
          <p:cNvPr id="7" name="object 5"/>
          <p:cNvSpPr txBox="1"/>
          <p:nvPr/>
        </p:nvSpPr>
        <p:spPr>
          <a:xfrm>
            <a:off x="5744095" y="5159904"/>
            <a:ext cx="2768138" cy="382156"/>
          </a:xfrm>
          <a:prstGeom prst="rect">
            <a:avLst/>
          </a:prstGeom>
        </p:spPr>
        <p:txBody>
          <a:bodyPr vert="horz" wrap="square" lIns="0" tIns="12700" rIns="0" bIns="0" rtlCol="0">
            <a:spAutoFit/>
          </a:bodyPr>
          <a:lstStyle/>
          <a:p>
            <a:pPr marL="38100">
              <a:lnSpc>
                <a:spcPct val="100000"/>
              </a:lnSpc>
              <a:spcBef>
                <a:spcPts val="100"/>
              </a:spcBef>
            </a:pPr>
            <a:r>
              <a:rPr lang="en-IN" sz="2400" spc="-5" dirty="0">
                <a:latin typeface="Times New Roman"/>
                <a:cs typeface="Times New Roman"/>
              </a:rPr>
              <a:t>     </a:t>
            </a:r>
            <a:r>
              <a:rPr lang="en-IN" sz="2400" spc="-5" dirty="0">
                <a:latin typeface="Times New Roman"/>
                <a:cs typeface="Times New Roman"/>
                <a:sym typeface="Wingdings" panose="05000000000000000000" pitchFamily="2" charset="2"/>
              </a:rPr>
              <a:t>   </a:t>
            </a:r>
            <a:r>
              <a:rPr sz="2400" spc="-5" dirty="0">
                <a:latin typeface="Times New Roman"/>
                <a:cs typeface="Times New Roman"/>
              </a:rPr>
              <a:t>G </a:t>
            </a:r>
            <a:r>
              <a:rPr sz="2400" dirty="0">
                <a:latin typeface="Times New Roman"/>
                <a:cs typeface="Times New Roman"/>
              </a:rPr>
              <a:t>= </a:t>
            </a:r>
            <a:r>
              <a:rPr sz="2400" spc="-5" dirty="0">
                <a:latin typeface="Symbol"/>
                <a:cs typeface="Symbol"/>
              </a:rPr>
              <a:t></a:t>
            </a:r>
            <a:r>
              <a:rPr sz="2400" spc="-7" baseline="-24305" dirty="0">
                <a:latin typeface="Times New Roman"/>
                <a:cs typeface="Times New Roman"/>
              </a:rPr>
              <a:t>r </a:t>
            </a:r>
            <a:r>
              <a:rPr sz="2400" dirty="0">
                <a:latin typeface="Symbol"/>
                <a:cs typeface="Symbol"/>
              </a:rPr>
              <a:t></a:t>
            </a:r>
            <a:r>
              <a:rPr sz="2400" spc="-65" dirty="0">
                <a:latin typeface="Times New Roman"/>
                <a:cs typeface="Times New Roman"/>
              </a:rPr>
              <a:t> </a:t>
            </a:r>
            <a:r>
              <a:rPr sz="2400" spc="-5" dirty="0">
                <a:latin typeface="Symbol"/>
                <a:cs typeface="Symbol"/>
              </a:rPr>
              <a:t></a:t>
            </a:r>
            <a:r>
              <a:rPr sz="2400" spc="-5" dirty="0">
                <a:latin typeface="Times New Roman"/>
                <a:cs typeface="Times New Roman"/>
              </a:rPr>
              <a:t>n</a:t>
            </a:r>
            <a:r>
              <a:rPr sz="2400" spc="-7" baseline="24305" dirty="0">
                <a:latin typeface="Times New Roman"/>
                <a:cs typeface="Times New Roman"/>
              </a:rPr>
              <a:t>2</a:t>
            </a:r>
            <a:r>
              <a:rPr sz="2400" spc="-5" dirty="0">
                <a:latin typeface="Times New Roman"/>
                <a:cs typeface="Times New Roman"/>
              </a:rPr>
              <a:t>:</a:t>
            </a:r>
            <a:endParaRPr sz="2400" dirty="0">
              <a:latin typeface="Times New Roman"/>
              <a:cs typeface="Times New Roman"/>
            </a:endParaRPr>
          </a:p>
        </p:txBody>
      </p:sp>
      <p:sp>
        <p:nvSpPr>
          <p:cNvPr id="8" name="object 6"/>
          <p:cNvSpPr txBox="1"/>
          <p:nvPr/>
        </p:nvSpPr>
        <p:spPr>
          <a:xfrm>
            <a:off x="4642515" y="5790841"/>
            <a:ext cx="2439035" cy="513080"/>
          </a:xfrm>
          <a:prstGeom prst="rect">
            <a:avLst/>
          </a:prstGeom>
        </p:spPr>
        <p:txBody>
          <a:bodyPr vert="horz" wrap="square" lIns="0" tIns="12065" rIns="0" bIns="0" rtlCol="0">
            <a:spAutoFit/>
          </a:bodyPr>
          <a:lstStyle/>
          <a:p>
            <a:pPr marL="38100">
              <a:lnSpc>
                <a:spcPct val="100000"/>
              </a:lnSpc>
              <a:spcBef>
                <a:spcPts val="95"/>
              </a:spcBef>
            </a:pPr>
            <a:r>
              <a:rPr sz="3200" spc="-5" dirty="0">
                <a:latin typeface="Symbol"/>
                <a:cs typeface="Symbol"/>
              </a:rPr>
              <a:t></a:t>
            </a:r>
            <a:r>
              <a:rPr sz="3200" spc="-5" dirty="0">
                <a:latin typeface="Times New Roman"/>
                <a:cs typeface="Times New Roman"/>
              </a:rPr>
              <a:t>n = (G/</a:t>
            </a:r>
            <a:r>
              <a:rPr sz="3200" spc="-65" dirty="0">
                <a:latin typeface="Times New Roman"/>
                <a:cs typeface="Times New Roman"/>
              </a:rPr>
              <a:t> </a:t>
            </a:r>
            <a:r>
              <a:rPr sz="3200" spc="-5" dirty="0">
                <a:latin typeface="Symbol"/>
                <a:cs typeface="Symbol"/>
              </a:rPr>
              <a:t></a:t>
            </a:r>
            <a:r>
              <a:rPr sz="3150" spc="-7" baseline="-26455" dirty="0">
                <a:latin typeface="Times New Roman"/>
                <a:cs typeface="Times New Roman"/>
              </a:rPr>
              <a:t>r</a:t>
            </a:r>
            <a:r>
              <a:rPr sz="3200" spc="-5" dirty="0">
                <a:latin typeface="Times New Roman"/>
                <a:cs typeface="Times New Roman"/>
              </a:rPr>
              <a:t>)</a:t>
            </a:r>
            <a:r>
              <a:rPr sz="3150" spc="-7" baseline="26455" dirty="0">
                <a:latin typeface="Times New Roman"/>
                <a:cs typeface="Times New Roman"/>
              </a:rPr>
              <a:t>1/2</a:t>
            </a:r>
            <a:endParaRPr sz="3150" baseline="26455">
              <a:latin typeface="Times New Roman"/>
              <a:cs typeface="Times New Roman"/>
            </a:endParaRPr>
          </a:p>
        </p:txBody>
      </p:sp>
    </p:spTree>
    <p:extLst>
      <p:ext uri="{BB962C8B-B14F-4D97-AF65-F5344CB8AC3E}">
        <p14:creationId xmlns:p14="http://schemas.microsoft.com/office/powerpoint/2010/main" val="3796742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723208" y="150895"/>
            <a:ext cx="10066712" cy="474489"/>
          </a:xfrm>
          <a:prstGeom prst="rect">
            <a:avLst/>
          </a:prstGeom>
        </p:spPr>
        <p:txBody>
          <a:bodyPr vert="horz" wrap="square" lIns="0" tIns="12700" rIns="0" bIns="0" rtlCol="0">
            <a:spAutoFit/>
          </a:bodyPr>
          <a:lstStyle/>
          <a:p>
            <a:pPr marL="723265" marR="5080" indent="-711200">
              <a:lnSpc>
                <a:spcPct val="100000"/>
              </a:lnSpc>
              <a:spcBef>
                <a:spcPts val="100"/>
              </a:spcBef>
            </a:pPr>
            <a:r>
              <a:rPr sz="3000" b="1" spc="-5" dirty="0">
                <a:solidFill>
                  <a:srgbClr val="C00000"/>
                </a:solidFill>
                <a:latin typeface="Arial" panose="020B0604020202020204" pitchFamily="34" charset="0"/>
                <a:cs typeface="Arial" panose="020B0604020202020204" pitchFamily="34" charset="0"/>
              </a:rPr>
              <a:t>Spontaneous and</a:t>
            </a:r>
            <a:r>
              <a:rPr sz="3000" b="1" spc="-40" dirty="0">
                <a:solidFill>
                  <a:srgbClr val="C00000"/>
                </a:solidFill>
                <a:latin typeface="Arial" panose="020B0604020202020204" pitchFamily="34" charset="0"/>
                <a:cs typeface="Arial" panose="020B0604020202020204" pitchFamily="34" charset="0"/>
              </a:rPr>
              <a:t> </a:t>
            </a:r>
            <a:r>
              <a:rPr sz="3000" b="1" dirty="0">
                <a:solidFill>
                  <a:srgbClr val="C00000"/>
                </a:solidFill>
                <a:latin typeface="Arial" panose="020B0604020202020204" pitchFamily="34" charset="0"/>
                <a:cs typeface="Arial" panose="020B0604020202020204" pitchFamily="34" charset="0"/>
              </a:rPr>
              <a:t>Excessive  Recombination</a:t>
            </a:r>
            <a:r>
              <a:rPr sz="3000" b="1" spc="-20" dirty="0">
                <a:solidFill>
                  <a:srgbClr val="C00000"/>
                </a:solidFill>
                <a:latin typeface="Arial" panose="020B0604020202020204" pitchFamily="34" charset="0"/>
                <a:cs typeface="Arial" panose="020B0604020202020204" pitchFamily="34" charset="0"/>
              </a:rPr>
              <a:t> </a:t>
            </a:r>
            <a:r>
              <a:rPr sz="3000" b="1" dirty="0">
                <a:solidFill>
                  <a:srgbClr val="C00000"/>
                </a:solidFill>
                <a:latin typeface="Arial" panose="020B0604020202020204" pitchFamily="34" charset="0"/>
                <a:cs typeface="Arial" panose="020B0604020202020204" pitchFamily="34" charset="0"/>
              </a:rPr>
              <a:t>Rate</a:t>
            </a:r>
          </a:p>
        </p:txBody>
      </p:sp>
      <p:sp>
        <p:nvSpPr>
          <p:cNvPr id="5" name="object 3"/>
          <p:cNvSpPr txBox="1"/>
          <p:nvPr/>
        </p:nvSpPr>
        <p:spPr>
          <a:xfrm>
            <a:off x="2351131" y="894018"/>
            <a:ext cx="564705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In case of direct electron </a:t>
            </a:r>
            <a:r>
              <a:rPr sz="2400" dirty="0">
                <a:latin typeface="Times New Roman"/>
                <a:cs typeface="Times New Roman"/>
              </a:rPr>
              <a:t>- </a:t>
            </a:r>
            <a:r>
              <a:rPr sz="2400" spc="-5" dirty="0">
                <a:latin typeface="Times New Roman"/>
                <a:cs typeface="Times New Roman"/>
              </a:rPr>
              <a:t>hole</a:t>
            </a:r>
            <a:r>
              <a:rPr sz="2400" spc="-80" dirty="0">
                <a:latin typeface="Times New Roman"/>
                <a:cs typeface="Times New Roman"/>
              </a:rPr>
              <a:t> </a:t>
            </a:r>
            <a:r>
              <a:rPr sz="2400" spc="-5" dirty="0">
                <a:latin typeface="Times New Roman"/>
                <a:cs typeface="Times New Roman"/>
              </a:rPr>
              <a:t>recombination</a:t>
            </a:r>
            <a:endParaRPr sz="2400" dirty="0">
              <a:latin typeface="Times New Roman"/>
              <a:cs typeface="Times New Roman"/>
            </a:endParaRPr>
          </a:p>
        </p:txBody>
      </p:sp>
      <p:sp>
        <p:nvSpPr>
          <p:cNvPr id="6" name="object 4"/>
          <p:cNvSpPr/>
          <p:nvPr/>
        </p:nvSpPr>
        <p:spPr>
          <a:xfrm>
            <a:off x="2616016" y="1791557"/>
            <a:ext cx="4856774" cy="422050"/>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2088017" y="2835999"/>
            <a:ext cx="6356164" cy="418383"/>
          </a:xfrm>
          <a:prstGeom prst="rect">
            <a:avLst/>
          </a:prstGeom>
          <a:blipFill>
            <a:blip r:embed="rId3" cstate="print"/>
            <a:stretch>
              <a:fillRect/>
            </a:stretch>
          </a:blipFill>
        </p:spPr>
        <p:txBody>
          <a:bodyPr wrap="square" lIns="0" tIns="0" rIns="0" bIns="0" rtlCol="0"/>
          <a:lstStyle/>
          <a:p>
            <a:endParaRPr/>
          </a:p>
        </p:txBody>
      </p:sp>
      <p:sp>
        <p:nvSpPr>
          <p:cNvPr id="8" name="object 6"/>
          <p:cNvSpPr txBox="1"/>
          <p:nvPr/>
        </p:nvSpPr>
        <p:spPr>
          <a:xfrm>
            <a:off x="1890520" y="3644153"/>
            <a:ext cx="703516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The spontaneous recombination rate in the equilibrium</a:t>
            </a:r>
            <a:r>
              <a:rPr sz="2400" spc="-60" dirty="0">
                <a:latin typeface="Times New Roman"/>
                <a:cs typeface="Times New Roman"/>
              </a:rPr>
              <a:t> </a:t>
            </a:r>
            <a:r>
              <a:rPr sz="2400" spc="-10" dirty="0">
                <a:latin typeface="Times New Roman"/>
                <a:cs typeface="Times New Roman"/>
              </a:rPr>
              <a:t>as</a:t>
            </a:r>
            <a:endParaRPr sz="2400" dirty="0">
              <a:latin typeface="Times New Roman"/>
              <a:cs typeface="Times New Roman"/>
            </a:endParaRPr>
          </a:p>
        </p:txBody>
      </p:sp>
      <p:sp>
        <p:nvSpPr>
          <p:cNvPr id="9" name="object 7"/>
          <p:cNvSpPr/>
          <p:nvPr/>
        </p:nvSpPr>
        <p:spPr>
          <a:xfrm>
            <a:off x="3615875" y="4303947"/>
            <a:ext cx="2647030" cy="484789"/>
          </a:xfrm>
          <a:prstGeom prst="rect">
            <a:avLst/>
          </a:prstGeom>
          <a:blipFill>
            <a:blip r:embed="rId4" cstate="print"/>
            <a:stretch>
              <a:fillRect/>
            </a:stretch>
          </a:blipFill>
        </p:spPr>
        <p:txBody>
          <a:bodyPr wrap="square" lIns="0" tIns="0" rIns="0" bIns="0" rtlCol="0"/>
          <a:lstStyle/>
          <a:p>
            <a:endParaRPr/>
          </a:p>
        </p:txBody>
      </p:sp>
      <p:sp>
        <p:nvSpPr>
          <p:cNvPr id="10" name="object 8"/>
          <p:cNvSpPr/>
          <p:nvPr/>
        </p:nvSpPr>
        <p:spPr>
          <a:xfrm>
            <a:off x="3001116" y="5107990"/>
            <a:ext cx="3876547" cy="366228"/>
          </a:xfrm>
          <a:prstGeom prst="rect">
            <a:avLst/>
          </a:prstGeom>
          <a:blipFill>
            <a:blip r:embed="rId5" cstate="print"/>
            <a:stretch>
              <a:fillRect/>
            </a:stretch>
          </a:blipFill>
        </p:spPr>
        <p:txBody>
          <a:bodyPr wrap="square" lIns="0" tIns="0" rIns="0" bIns="0" rtlCol="0"/>
          <a:lstStyle/>
          <a:p>
            <a:endParaRPr/>
          </a:p>
        </p:txBody>
      </p:sp>
      <p:sp>
        <p:nvSpPr>
          <p:cNvPr id="11" name="object 9"/>
          <p:cNvSpPr/>
          <p:nvPr/>
        </p:nvSpPr>
        <p:spPr>
          <a:xfrm>
            <a:off x="3836829" y="5903855"/>
            <a:ext cx="2415148" cy="369296"/>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75837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710154" y="49775"/>
            <a:ext cx="5878830" cy="474489"/>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C00000"/>
                </a:solidFill>
                <a:latin typeface="Arial" panose="020B0604020202020204" pitchFamily="34" charset="0"/>
                <a:cs typeface="Arial" panose="020B0604020202020204" pitchFamily="34" charset="0"/>
              </a:rPr>
              <a:t>Electron and hole</a:t>
            </a:r>
            <a:r>
              <a:rPr sz="3000" b="1" spc="-90" dirty="0">
                <a:solidFill>
                  <a:srgbClr val="C00000"/>
                </a:solidFill>
                <a:latin typeface="Arial" panose="020B0604020202020204" pitchFamily="34" charset="0"/>
                <a:cs typeface="Arial" panose="020B0604020202020204" pitchFamily="34" charset="0"/>
              </a:rPr>
              <a:t> </a:t>
            </a:r>
            <a:r>
              <a:rPr sz="3000" b="1" spc="-5" dirty="0">
                <a:solidFill>
                  <a:srgbClr val="C00000"/>
                </a:solidFill>
                <a:latin typeface="Arial" panose="020B0604020202020204" pitchFamily="34" charset="0"/>
                <a:cs typeface="Arial" panose="020B0604020202020204" pitchFamily="34" charset="0"/>
              </a:rPr>
              <a:t>LIFETIME</a:t>
            </a:r>
            <a:endParaRPr sz="3000" b="1" dirty="0">
              <a:solidFill>
                <a:srgbClr val="C00000"/>
              </a:solidFill>
              <a:latin typeface="Arial" panose="020B0604020202020204" pitchFamily="34" charset="0"/>
              <a:cs typeface="Arial" panose="020B0604020202020204" pitchFamily="34" charset="0"/>
            </a:endParaRPr>
          </a:p>
        </p:txBody>
      </p:sp>
      <p:sp>
        <p:nvSpPr>
          <p:cNvPr id="5" name="object 3"/>
          <p:cNvSpPr/>
          <p:nvPr/>
        </p:nvSpPr>
        <p:spPr>
          <a:xfrm>
            <a:off x="4872144" y="3598851"/>
            <a:ext cx="1554850" cy="814241"/>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3202152" y="4824985"/>
            <a:ext cx="4502785" cy="391160"/>
          </a:xfrm>
          <a:prstGeom prst="rect">
            <a:avLst/>
          </a:prstGeom>
        </p:spPr>
        <p:txBody>
          <a:bodyPr vert="horz" wrap="square" lIns="0" tIns="12700" rIns="0" bIns="0" rtlCol="0">
            <a:spAutoFit/>
          </a:bodyPr>
          <a:lstStyle/>
          <a:p>
            <a:pPr marL="38100">
              <a:lnSpc>
                <a:spcPct val="100000"/>
              </a:lnSpc>
              <a:spcBef>
                <a:spcPts val="100"/>
              </a:spcBef>
            </a:pPr>
            <a:r>
              <a:rPr sz="2400" spc="-5" dirty="0">
                <a:latin typeface="Times New Roman"/>
                <a:cs typeface="Times New Roman"/>
              </a:rPr>
              <a:t>At low excitation level, </a:t>
            </a:r>
            <a:r>
              <a:rPr sz="2400" dirty="0">
                <a:latin typeface="Symbol"/>
                <a:cs typeface="Symbol"/>
              </a:rPr>
              <a:t></a:t>
            </a:r>
            <a:r>
              <a:rPr sz="2400" dirty="0">
                <a:latin typeface="Times New Roman"/>
                <a:cs typeface="Times New Roman"/>
              </a:rPr>
              <a:t>n </a:t>
            </a:r>
            <a:r>
              <a:rPr sz="2400" spc="-5" dirty="0">
                <a:latin typeface="Times New Roman"/>
                <a:cs typeface="Times New Roman"/>
              </a:rPr>
              <a:t>&lt;&lt; n</a:t>
            </a:r>
            <a:r>
              <a:rPr sz="2400" spc="-7" baseline="-24305" dirty="0">
                <a:latin typeface="Times New Roman"/>
                <a:cs typeface="Times New Roman"/>
              </a:rPr>
              <a:t>0</a:t>
            </a:r>
            <a:r>
              <a:rPr sz="2400" spc="-5" dirty="0">
                <a:latin typeface="Times New Roman"/>
                <a:cs typeface="Times New Roman"/>
              </a:rPr>
              <a:t>,</a:t>
            </a:r>
            <a:r>
              <a:rPr sz="2400" spc="-85" dirty="0">
                <a:latin typeface="Times New Roman"/>
                <a:cs typeface="Times New Roman"/>
              </a:rPr>
              <a:t> </a:t>
            </a:r>
            <a:r>
              <a:rPr sz="2400" dirty="0">
                <a:latin typeface="Times New Roman"/>
                <a:cs typeface="Times New Roman"/>
              </a:rPr>
              <a:t>p</a:t>
            </a:r>
            <a:r>
              <a:rPr sz="2400" baseline="-24305" dirty="0">
                <a:latin typeface="Times New Roman"/>
                <a:cs typeface="Times New Roman"/>
              </a:rPr>
              <a:t>0</a:t>
            </a:r>
            <a:endParaRPr sz="2400" baseline="-24305">
              <a:latin typeface="Times New Roman"/>
              <a:cs typeface="Times New Roman"/>
            </a:endParaRPr>
          </a:p>
        </p:txBody>
      </p:sp>
      <p:sp>
        <p:nvSpPr>
          <p:cNvPr id="7" name="object 5"/>
          <p:cNvSpPr/>
          <p:nvPr/>
        </p:nvSpPr>
        <p:spPr>
          <a:xfrm>
            <a:off x="4169129" y="5220208"/>
            <a:ext cx="3048000" cy="1248155"/>
          </a:xfrm>
          <a:prstGeom prst="rect">
            <a:avLst/>
          </a:prstGeom>
          <a:blipFill>
            <a:blip r:embed="rId3" cstate="print"/>
            <a:stretch>
              <a:fillRect/>
            </a:stretch>
          </a:blipFill>
        </p:spPr>
        <p:txBody>
          <a:bodyPr wrap="square" lIns="0" tIns="0" rIns="0" bIns="0" rtlCol="0"/>
          <a:lstStyle/>
          <a:p>
            <a:endParaRPr/>
          </a:p>
        </p:txBody>
      </p:sp>
      <p:sp>
        <p:nvSpPr>
          <p:cNvPr id="8" name="object 6"/>
          <p:cNvSpPr/>
          <p:nvPr/>
        </p:nvSpPr>
        <p:spPr>
          <a:xfrm>
            <a:off x="4712437" y="2025484"/>
            <a:ext cx="3876547" cy="366228"/>
          </a:xfrm>
          <a:prstGeom prst="rect">
            <a:avLst/>
          </a:prstGeom>
          <a:blipFill>
            <a:blip r:embed="rId4" cstate="print"/>
            <a:stretch>
              <a:fillRect/>
            </a:stretch>
          </a:blipFill>
        </p:spPr>
        <p:txBody>
          <a:bodyPr wrap="square" lIns="0" tIns="0" rIns="0" bIns="0" rtlCol="0"/>
          <a:lstStyle/>
          <a:p>
            <a:endParaRPr/>
          </a:p>
        </p:txBody>
      </p:sp>
      <p:sp>
        <p:nvSpPr>
          <p:cNvPr id="9" name="object 7"/>
          <p:cNvSpPr txBox="1"/>
          <p:nvPr/>
        </p:nvSpPr>
        <p:spPr>
          <a:xfrm>
            <a:off x="1700503" y="695706"/>
            <a:ext cx="57334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The recombination rate </a:t>
            </a:r>
            <a:r>
              <a:rPr sz="2400" dirty="0">
                <a:latin typeface="Times New Roman"/>
                <a:cs typeface="Times New Roman"/>
              </a:rPr>
              <a:t>R </a:t>
            </a:r>
            <a:r>
              <a:rPr sz="2400" spc="-5" dirty="0">
                <a:latin typeface="Times New Roman"/>
                <a:cs typeface="Times New Roman"/>
              </a:rPr>
              <a:t>is often expressed</a:t>
            </a:r>
            <a:r>
              <a:rPr sz="2400" spc="-70" dirty="0">
                <a:latin typeface="Times New Roman"/>
                <a:cs typeface="Times New Roman"/>
              </a:rPr>
              <a:t> </a:t>
            </a:r>
            <a:r>
              <a:rPr sz="2400" spc="-10" dirty="0">
                <a:latin typeface="Times New Roman"/>
                <a:cs typeface="Times New Roman"/>
              </a:rPr>
              <a:t>as</a:t>
            </a:r>
            <a:endParaRPr sz="2400" dirty="0">
              <a:latin typeface="Times New Roman"/>
              <a:cs typeface="Times New Roman"/>
            </a:endParaRPr>
          </a:p>
        </p:txBody>
      </p:sp>
      <p:sp>
        <p:nvSpPr>
          <p:cNvPr id="11" name="object 9"/>
          <p:cNvSpPr txBox="1">
            <a:spLocks/>
          </p:cNvSpPr>
          <p:nvPr/>
        </p:nvSpPr>
        <p:spPr>
          <a:xfrm>
            <a:off x="119446" y="1296739"/>
            <a:ext cx="11662756" cy="2092239"/>
          </a:xfrm>
          <a:prstGeom prst="rect">
            <a:avLst/>
          </a:prstGeom>
        </p:spPr>
        <p:txBody>
          <a:bodyPr vert="horz" wrap="square" lIns="0" tIns="1714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14020" marR="17780" indent="0">
              <a:lnSpc>
                <a:spcPts val="2550"/>
              </a:lnSpc>
              <a:spcBef>
                <a:spcPts val="265"/>
              </a:spcBef>
              <a:buNone/>
            </a:pPr>
            <a:r>
              <a:rPr lang="en-US" sz="2400" spc="-5" dirty="0">
                <a:latin typeface="Times New Roman"/>
                <a:cs typeface="Times New Roman"/>
              </a:rPr>
              <a:t>The lifetime, </a:t>
            </a:r>
            <a:r>
              <a:rPr lang="en-US" sz="2400" dirty="0">
                <a:latin typeface="Symbol"/>
                <a:cs typeface="Symbol"/>
              </a:rPr>
              <a:t></a:t>
            </a:r>
            <a:r>
              <a:rPr lang="en-US" sz="2400" dirty="0">
                <a:latin typeface="Times New Roman"/>
                <a:cs typeface="Times New Roman"/>
              </a:rPr>
              <a:t> </a:t>
            </a:r>
            <a:r>
              <a:rPr lang="en-US" sz="2400" spc="-5" dirty="0">
                <a:latin typeface="Times New Roman"/>
                <a:cs typeface="Times New Roman"/>
              </a:rPr>
              <a:t>determines the mean time an electron  spends before recombining with</a:t>
            </a:r>
            <a:r>
              <a:rPr lang="en-US" sz="2400" spc="-25" dirty="0">
                <a:latin typeface="Times New Roman"/>
                <a:cs typeface="Times New Roman"/>
              </a:rPr>
              <a:t> </a:t>
            </a:r>
            <a:r>
              <a:rPr lang="en-US" sz="2400" spc="-5" dirty="0">
                <a:latin typeface="Times New Roman"/>
                <a:cs typeface="Times New Roman"/>
              </a:rPr>
              <a:t>hole.</a:t>
            </a:r>
            <a:endParaRPr lang="en-US" sz="2400" dirty="0">
              <a:latin typeface="Times New Roman"/>
              <a:cs typeface="Times New Roman"/>
            </a:endParaRPr>
          </a:p>
          <a:p>
            <a:pPr>
              <a:lnSpc>
                <a:spcPct val="100000"/>
              </a:lnSpc>
              <a:spcBef>
                <a:spcPts val="15"/>
              </a:spcBef>
            </a:pPr>
            <a:endParaRPr lang="en-US" sz="2050" dirty="0">
              <a:latin typeface="Times New Roman"/>
              <a:cs typeface="Times New Roman"/>
            </a:endParaRPr>
          </a:p>
          <a:p>
            <a:pPr marL="0" indent="0">
              <a:lnSpc>
                <a:spcPct val="100000"/>
              </a:lnSpc>
              <a:spcBef>
                <a:spcPts val="5"/>
              </a:spcBef>
              <a:buNone/>
            </a:pPr>
            <a:r>
              <a:rPr lang="en-US" sz="2400" spc="-5" dirty="0">
                <a:latin typeface="Times New Roman"/>
                <a:cs typeface="Times New Roman"/>
              </a:rPr>
              <a:t>   		As follows</a:t>
            </a:r>
            <a:r>
              <a:rPr lang="en-US" sz="2400" dirty="0">
                <a:latin typeface="Times New Roman"/>
                <a:cs typeface="Times New Roman"/>
              </a:rPr>
              <a:t> from</a:t>
            </a:r>
          </a:p>
          <a:p>
            <a:pPr>
              <a:lnSpc>
                <a:spcPct val="100000"/>
              </a:lnSpc>
            </a:pPr>
            <a:endParaRPr lang="en-US" dirty="0">
              <a:latin typeface="Times New Roman"/>
              <a:cs typeface="Times New Roman"/>
            </a:endParaRPr>
          </a:p>
          <a:p>
            <a:pPr marL="412750" indent="0">
              <a:lnSpc>
                <a:spcPct val="100000"/>
              </a:lnSpc>
              <a:buNone/>
            </a:pPr>
            <a:r>
              <a:rPr lang="en-US" sz="2400" spc="-5" dirty="0">
                <a:latin typeface="Times New Roman"/>
                <a:cs typeface="Times New Roman"/>
              </a:rPr>
              <a:t>at very high excitation level, </a:t>
            </a:r>
            <a:r>
              <a:rPr lang="en-US" sz="2400" dirty="0">
                <a:latin typeface="Symbol"/>
                <a:cs typeface="Symbol"/>
              </a:rPr>
              <a:t></a:t>
            </a:r>
            <a:r>
              <a:rPr lang="en-US" sz="2400" dirty="0">
                <a:latin typeface="Times New Roman"/>
                <a:cs typeface="Times New Roman"/>
              </a:rPr>
              <a:t>n </a:t>
            </a:r>
            <a:r>
              <a:rPr lang="en-US" sz="2400" spc="-5" dirty="0">
                <a:latin typeface="Times New Roman"/>
                <a:cs typeface="Times New Roman"/>
              </a:rPr>
              <a:t>&gt;&gt; n</a:t>
            </a:r>
            <a:r>
              <a:rPr lang="en-US" sz="2400" spc="-7" baseline="-24305" dirty="0">
                <a:latin typeface="Times New Roman"/>
                <a:cs typeface="Times New Roman"/>
              </a:rPr>
              <a:t>0</a:t>
            </a:r>
            <a:r>
              <a:rPr lang="en-US" sz="2400" spc="-5" dirty="0">
                <a:latin typeface="Times New Roman"/>
                <a:cs typeface="Times New Roman"/>
              </a:rPr>
              <a:t>,</a:t>
            </a:r>
            <a:r>
              <a:rPr lang="en-US" sz="2400" spc="-45" dirty="0">
                <a:latin typeface="Times New Roman"/>
                <a:cs typeface="Times New Roman"/>
              </a:rPr>
              <a:t> </a:t>
            </a:r>
            <a:r>
              <a:rPr lang="en-US" sz="2400" dirty="0">
                <a:latin typeface="Times New Roman"/>
                <a:cs typeface="Times New Roman"/>
              </a:rPr>
              <a:t>p</a:t>
            </a:r>
            <a:r>
              <a:rPr lang="en-US" sz="2400" baseline="-24305" dirty="0">
                <a:latin typeface="Times New Roman"/>
                <a:cs typeface="Times New Roman"/>
              </a:rPr>
              <a:t>0</a:t>
            </a:r>
          </a:p>
        </p:txBody>
      </p:sp>
      <p:sp>
        <p:nvSpPr>
          <p:cNvPr id="12" name="object 10"/>
          <p:cNvSpPr txBox="1"/>
          <p:nvPr/>
        </p:nvSpPr>
        <p:spPr>
          <a:xfrm>
            <a:off x="7682710" y="549305"/>
            <a:ext cx="920750" cy="406400"/>
          </a:xfrm>
          <a:prstGeom prst="rect">
            <a:avLst/>
          </a:prstGeom>
        </p:spPr>
        <p:txBody>
          <a:bodyPr vert="horz" wrap="square" lIns="0" tIns="12065" rIns="0" bIns="0" rtlCol="0">
            <a:spAutoFit/>
          </a:bodyPr>
          <a:lstStyle/>
          <a:p>
            <a:pPr marL="38100">
              <a:lnSpc>
                <a:spcPct val="100000"/>
              </a:lnSpc>
              <a:spcBef>
                <a:spcPts val="95"/>
              </a:spcBef>
            </a:pPr>
            <a:r>
              <a:rPr sz="3750" i="1" spc="-7" baseline="-34444" dirty="0">
                <a:latin typeface="Times New Roman"/>
                <a:cs typeface="Times New Roman"/>
              </a:rPr>
              <a:t>R </a:t>
            </a:r>
            <a:r>
              <a:rPr sz="3750" spc="-7" baseline="-34444" dirty="0">
                <a:latin typeface="Symbol"/>
                <a:cs typeface="Symbol"/>
              </a:rPr>
              <a:t></a:t>
            </a:r>
            <a:r>
              <a:rPr sz="3750" spc="-525" baseline="-34444" dirty="0">
                <a:latin typeface="Times New Roman"/>
                <a:cs typeface="Times New Roman"/>
              </a:rPr>
              <a:t> </a:t>
            </a:r>
            <a:r>
              <a:rPr sz="2500" dirty="0">
                <a:latin typeface="Symbol"/>
                <a:cs typeface="Symbol"/>
              </a:rPr>
              <a:t></a:t>
            </a:r>
            <a:r>
              <a:rPr sz="2500" i="1" dirty="0">
                <a:latin typeface="Times New Roman"/>
                <a:cs typeface="Times New Roman"/>
              </a:rPr>
              <a:t>n</a:t>
            </a:r>
            <a:endParaRPr sz="2500" dirty="0">
              <a:latin typeface="Times New Roman"/>
              <a:cs typeface="Times New Roman"/>
            </a:endParaRPr>
          </a:p>
        </p:txBody>
      </p:sp>
      <p:grpSp>
        <p:nvGrpSpPr>
          <p:cNvPr id="3" name="Group 2"/>
          <p:cNvGrpSpPr/>
          <p:nvPr/>
        </p:nvGrpSpPr>
        <p:grpSpPr>
          <a:xfrm>
            <a:off x="8190204" y="891286"/>
            <a:ext cx="996748" cy="477054"/>
            <a:chOff x="8190204" y="891286"/>
            <a:chExt cx="996748" cy="477054"/>
          </a:xfrm>
        </p:grpSpPr>
        <p:sp>
          <p:nvSpPr>
            <p:cNvPr id="10" name="object 8"/>
            <p:cNvSpPr/>
            <p:nvPr/>
          </p:nvSpPr>
          <p:spPr>
            <a:xfrm>
              <a:off x="8190204" y="999490"/>
              <a:ext cx="392430" cy="0"/>
            </a:xfrm>
            <a:custGeom>
              <a:avLst/>
              <a:gdLst/>
              <a:ahLst/>
              <a:cxnLst/>
              <a:rect l="l" t="t" r="r" b="b"/>
              <a:pathLst>
                <a:path w="392429">
                  <a:moveTo>
                    <a:pt x="0" y="0"/>
                  </a:moveTo>
                  <a:lnTo>
                    <a:pt x="392429" y="0"/>
                  </a:lnTo>
                </a:path>
              </a:pathLst>
            </a:custGeom>
            <a:ln w="13246">
              <a:solidFill>
                <a:srgbClr val="000000"/>
              </a:solidFill>
            </a:ln>
          </p:spPr>
          <p:txBody>
            <a:bodyPr wrap="square" lIns="0" tIns="0" rIns="0" bIns="0" rtlCol="0"/>
            <a:lstStyle/>
            <a:p>
              <a:endParaRPr/>
            </a:p>
          </p:txBody>
        </p:sp>
        <p:sp>
          <p:nvSpPr>
            <p:cNvPr id="2" name="Rectangle 1"/>
            <p:cNvSpPr/>
            <p:nvPr/>
          </p:nvSpPr>
          <p:spPr>
            <a:xfrm>
              <a:off x="8190204" y="891286"/>
              <a:ext cx="996748" cy="477054"/>
            </a:xfrm>
            <a:prstGeom prst="rect">
              <a:avLst/>
            </a:prstGeom>
          </p:spPr>
          <p:txBody>
            <a:bodyPr wrap="none">
              <a:spAutoFit/>
            </a:bodyPr>
            <a:lstStyle/>
            <a:p>
              <a:pPr marR="672465" algn="r">
                <a:lnSpc>
                  <a:spcPts val="3020"/>
                </a:lnSpc>
                <a:spcBef>
                  <a:spcPts val="135"/>
                </a:spcBef>
              </a:pPr>
              <a:r>
                <a:rPr lang="en-US" sz="2800" spc="-50" dirty="0">
                  <a:latin typeface="Calibri" panose="020F0502020204030204" pitchFamily="34" charset="0"/>
                  <a:cs typeface="Calibri" panose="020F0502020204030204" pitchFamily="34" charset="0"/>
                </a:rPr>
                <a:t>τ</a:t>
              </a:r>
              <a:endParaRPr lang="en-US" sz="2800" spc="-50" dirty="0"/>
            </a:p>
          </p:txBody>
        </p:sp>
      </p:grpSp>
    </p:spTree>
    <p:extLst>
      <p:ext uri="{BB962C8B-B14F-4D97-AF65-F5344CB8AC3E}">
        <p14:creationId xmlns:p14="http://schemas.microsoft.com/office/powerpoint/2010/main" val="1718331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5039868" y="70761"/>
            <a:ext cx="1752600" cy="474489"/>
          </a:xfrm>
          <a:prstGeom prst="rect">
            <a:avLst/>
          </a:prstGeom>
        </p:spPr>
        <p:txBody>
          <a:bodyPr vert="horz" wrap="square" lIns="0" tIns="12700" rIns="0" bIns="0" rtlCol="0">
            <a:spAutoFit/>
          </a:bodyPr>
          <a:lstStyle/>
          <a:p>
            <a:pPr marL="12700">
              <a:lnSpc>
                <a:spcPct val="100000"/>
              </a:lnSpc>
              <a:spcBef>
                <a:spcPts val="100"/>
              </a:spcBef>
            </a:pPr>
            <a:r>
              <a:rPr sz="3000" b="1" spc="-10" dirty="0">
                <a:solidFill>
                  <a:srgbClr val="C00000"/>
                </a:solidFill>
                <a:latin typeface="Arial" panose="020B0604020202020204" pitchFamily="34" charset="0"/>
                <a:cs typeface="Arial" panose="020B0604020202020204" pitchFamily="34" charset="0"/>
              </a:rPr>
              <a:t>Example</a:t>
            </a:r>
            <a:endParaRPr sz="3000" b="1">
              <a:solidFill>
                <a:srgbClr val="C00000"/>
              </a:solidFill>
              <a:latin typeface="Arial" panose="020B0604020202020204" pitchFamily="34" charset="0"/>
              <a:cs typeface="Arial" panose="020B0604020202020204" pitchFamily="34" charset="0"/>
            </a:endParaRPr>
          </a:p>
        </p:txBody>
      </p:sp>
      <p:sp>
        <p:nvSpPr>
          <p:cNvPr id="5" name="object 3"/>
          <p:cNvSpPr txBox="1"/>
          <p:nvPr/>
        </p:nvSpPr>
        <p:spPr>
          <a:xfrm>
            <a:off x="91440" y="1091597"/>
            <a:ext cx="12100560" cy="3385286"/>
          </a:xfrm>
          <a:prstGeom prst="rect">
            <a:avLst/>
          </a:prstGeom>
        </p:spPr>
        <p:txBody>
          <a:bodyPr vert="horz" wrap="square" lIns="0" tIns="6350" rIns="0" bIns="0" rtlCol="0">
            <a:spAutoFit/>
          </a:bodyPr>
          <a:lstStyle/>
          <a:p>
            <a:pPr marL="508634" marR="443230" algn="just">
              <a:lnSpc>
                <a:spcPct val="101699"/>
              </a:lnSpc>
              <a:spcBef>
                <a:spcPts val="50"/>
              </a:spcBef>
            </a:pPr>
            <a:r>
              <a:rPr sz="3200" spc="-5" dirty="0">
                <a:latin typeface="Times New Roman"/>
                <a:cs typeface="Times New Roman"/>
              </a:rPr>
              <a:t>Optical beam irradiating an intrinsic semiconductor </a:t>
            </a:r>
            <a:r>
              <a:rPr sz="3200" spc="-10" dirty="0">
                <a:latin typeface="Times New Roman"/>
                <a:cs typeface="Times New Roman"/>
              </a:rPr>
              <a:t>(GaAs)  </a:t>
            </a:r>
            <a:r>
              <a:rPr sz="3200" spc="-5" dirty="0">
                <a:latin typeface="Times New Roman"/>
                <a:cs typeface="Times New Roman"/>
              </a:rPr>
              <a:t>produces 0.5</a:t>
            </a:r>
            <a:r>
              <a:rPr sz="3200" spc="-5" dirty="0">
                <a:latin typeface="Symbol"/>
                <a:cs typeface="Symbol"/>
              </a:rPr>
              <a:t></a:t>
            </a:r>
            <a:r>
              <a:rPr sz="3200" spc="-5" dirty="0">
                <a:latin typeface="Times New Roman"/>
                <a:cs typeface="Times New Roman"/>
              </a:rPr>
              <a:t>10</a:t>
            </a:r>
            <a:r>
              <a:rPr sz="3200" spc="-7" baseline="24305" dirty="0">
                <a:latin typeface="Times New Roman"/>
                <a:cs typeface="Times New Roman"/>
              </a:rPr>
              <a:t>23 </a:t>
            </a:r>
            <a:r>
              <a:rPr sz="3200" spc="-5" dirty="0">
                <a:latin typeface="Times New Roman"/>
                <a:cs typeface="Times New Roman"/>
              </a:rPr>
              <a:t>cm</a:t>
            </a:r>
            <a:r>
              <a:rPr sz="3200" spc="-7" baseline="24305" dirty="0">
                <a:latin typeface="Times New Roman"/>
                <a:cs typeface="Times New Roman"/>
              </a:rPr>
              <a:t>-3</a:t>
            </a:r>
            <a:r>
              <a:rPr sz="3200" spc="-5" dirty="0">
                <a:latin typeface="Times New Roman"/>
                <a:cs typeface="Times New Roman"/>
              </a:rPr>
              <a:t>/s electron-hole</a:t>
            </a:r>
            <a:r>
              <a:rPr sz="3200" spc="-220" dirty="0">
                <a:latin typeface="Times New Roman"/>
                <a:cs typeface="Times New Roman"/>
              </a:rPr>
              <a:t> </a:t>
            </a:r>
            <a:r>
              <a:rPr sz="3200" spc="-5" dirty="0">
                <a:latin typeface="Times New Roman"/>
                <a:cs typeface="Times New Roman"/>
              </a:rPr>
              <a:t>pairs.</a:t>
            </a:r>
            <a:endParaRPr lang="en-IN" sz="3200" spc="-5" dirty="0">
              <a:latin typeface="Times New Roman"/>
              <a:cs typeface="Times New Roman"/>
            </a:endParaRPr>
          </a:p>
          <a:p>
            <a:pPr marL="508634" marR="443230" algn="just">
              <a:lnSpc>
                <a:spcPct val="101699"/>
              </a:lnSpc>
              <a:spcBef>
                <a:spcPts val="50"/>
              </a:spcBef>
            </a:pPr>
            <a:endParaRPr lang="en-IN" sz="3200" dirty="0">
              <a:latin typeface="Times New Roman"/>
              <a:cs typeface="Times New Roman"/>
            </a:endParaRPr>
          </a:p>
          <a:p>
            <a:pPr marL="508634" marR="443230" algn="just">
              <a:lnSpc>
                <a:spcPct val="101699"/>
              </a:lnSpc>
              <a:spcBef>
                <a:spcPts val="50"/>
              </a:spcBef>
            </a:pPr>
            <a:r>
              <a:rPr sz="3200" spc="-5" dirty="0">
                <a:latin typeface="Times New Roman"/>
                <a:cs typeface="Times New Roman"/>
              </a:rPr>
              <a:t>The steady state concentration of photoelectrons is </a:t>
            </a:r>
            <a:r>
              <a:rPr sz="3200" spc="-5" dirty="0">
                <a:latin typeface="Symbol"/>
                <a:cs typeface="Symbol"/>
              </a:rPr>
              <a:t></a:t>
            </a:r>
            <a:r>
              <a:rPr sz="3200" spc="-5" dirty="0">
                <a:latin typeface="Times New Roman"/>
                <a:cs typeface="Times New Roman"/>
              </a:rPr>
              <a:t>n </a:t>
            </a:r>
            <a:r>
              <a:rPr sz="3200" dirty="0">
                <a:latin typeface="Times New Roman"/>
                <a:cs typeface="Times New Roman"/>
              </a:rPr>
              <a:t>= </a:t>
            </a:r>
            <a:r>
              <a:rPr sz="3200" spc="-5" dirty="0">
                <a:latin typeface="Times New Roman"/>
                <a:cs typeface="Times New Roman"/>
              </a:rPr>
              <a:t>10</a:t>
            </a:r>
            <a:r>
              <a:rPr sz="3200" spc="-7" baseline="24305" dirty="0">
                <a:latin typeface="Times New Roman"/>
                <a:cs typeface="Times New Roman"/>
              </a:rPr>
              <a:t>14</a:t>
            </a:r>
            <a:r>
              <a:rPr sz="3200" spc="-67" baseline="24305" dirty="0">
                <a:latin typeface="Times New Roman"/>
                <a:cs typeface="Times New Roman"/>
              </a:rPr>
              <a:t> </a:t>
            </a:r>
            <a:r>
              <a:rPr sz="3200" spc="-5" dirty="0">
                <a:latin typeface="Times New Roman"/>
                <a:cs typeface="Times New Roman"/>
              </a:rPr>
              <a:t>cm</a:t>
            </a:r>
            <a:r>
              <a:rPr sz="3200" spc="-7" baseline="24305" dirty="0">
                <a:latin typeface="Times New Roman"/>
                <a:cs typeface="Times New Roman"/>
              </a:rPr>
              <a:t>-3</a:t>
            </a:r>
            <a:r>
              <a:rPr sz="3200" spc="-5" dirty="0">
                <a:latin typeface="Times New Roman"/>
                <a:cs typeface="Times New Roman"/>
              </a:rPr>
              <a:t>.</a:t>
            </a:r>
            <a:endParaRPr sz="3200" dirty="0">
              <a:latin typeface="Times New Roman"/>
              <a:cs typeface="Times New Roman"/>
            </a:endParaRPr>
          </a:p>
          <a:p>
            <a:pPr marL="367030" indent="-329565" algn="just">
              <a:lnSpc>
                <a:spcPct val="100000"/>
              </a:lnSpc>
              <a:spcBef>
                <a:spcPts val="1425"/>
              </a:spcBef>
              <a:buAutoNum type="arabicParenR"/>
              <a:tabLst>
                <a:tab pos="367665" algn="l"/>
              </a:tabLst>
            </a:pPr>
            <a:r>
              <a:rPr sz="3200" spc="-5" dirty="0">
                <a:latin typeface="Times New Roman"/>
                <a:cs typeface="Times New Roman"/>
              </a:rPr>
              <a:t>Find the electron /hole recombination lifetime</a:t>
            </a:r>
            <a:r>
              <a:rPr sz="3200" spc="-50" dirty="0">
                <a:latin typeface="Times New Roman"/>
                <a:cs typeface="Times New Roman"/>
              </a:rPr>
              <a:t> </a:t>
            </a:r>
            <a:r>
              <a:rPr sz="3200" dirty="0">
                <a:latin typeface="Symbol"/>
                <a:cs typeface="Symbol"/>
              </a:rPr>
              <a:t></a:t>
            </a:r>
            <a:r>
              <a:rPr sz="3200" dirty="0">
                <a:latin typeface="Times New Roman"/>
                <a:cs typeface="Times New Roman"/>
              </a:rPr>
              <a:t>.</a:t>
            </a:r>
          </a:p>
          <a:p>
            <a:pPr marL="367030" indent="-329565" algn="just">
              <a:lnSpc>
                <a:spcPct val="100000"/>
              </a:lnSpc>
              <a:spcBef>
                <a:spcPts val="1380"/>
              </a:spcBef>
              <a:buAutoNum type="arabicParenR"/>
              <a:tabLst>
                <a:tab pos="367665" algn="l"/>
              </a:tabLst>
            </a:pPr>
            <a:r>
              <a:rPr sz="3200" spc="-5" dirty="0">
                <a:latin typeface="Times New Roman"/>
                <a:cs typeface="Times New Roman"/>
              </a:rPr>
              <a:t>Find the radiative recombination coefficient</a:t>
            </a:r>
            <a:r>
              <a:rPr sz="3200" spc="-20" dirty="0">
                <a:latin typeface="Times New Roman"/>
                <a:cs typeface="Times New Roman"/>
              </a:rPr>
              <a:t> </a:t>
            </a:r>
            <a:r>
              <a:rPr sz="3200" spc="-10" dirty="0">
                <a:latin typeface="Times New Roman"/>
                <a:cs typeface="Times New Roman"/>
              </a:rPr>
              <a:t>B</a:t>
            </a:r>
            <a:r>
              <a:rPr sz="3200" spc="-15" baseline="-24305" dirty="0">
                <a:latin typeface="Times New Roman"/>
                <a:cs typeface="Times New Roman"/>
              </a:rPr>
              <a:t>r</a:t>
            </a:r>
            <a:endParaRPr sz="3200" baseline="-24305" dirty="0">
              <a:latin typeface="Times New Roman"/>
              <a:cs typeface="Times New Roman"/>
            </a:endParaRPr>
          </a:p>
        </p:txBody>
      </p:sp>
    </p:spTree>
    <p:extLst>
      <p:ext uri="{BB962C8B-B14F-4D97-AF65-F5344CB8AC3E}">
        <p14:creationId xmlns:p14="http://schemas.microsoft.com/office/powerpoint/2010/main" val="26538600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3792346" y="75143"/>
            <a:ext cx="2154174" cy="474489"/>
          </a:xfrm>
          <a:prstGeom prst="rect">
            <a:avLst/>
          </a:prstGeom>
        </p:spPr>
        <p:txBody>
          <a:bodyPr vert="horz" wrap="square" lIns="0" tIns="12700" rIns="0" bIns="0" rtlCol="0">
            <a:spAutoFit/>
          </a:bodyPr>
          <a:lstStyle/>
          <a:p>
            <a:pPr marL="12700">
              <a:lnSpc>
                <a:spcPct val="100000"/>
              </a:lnSpc>
              <a:spcBef>
                <a:spcPts val="100"/>
              </a:spcBef>
            </a:pPr>
            <a:r>
              <a:rPr sz="3000" b="1" spc="-10" dirty="0">
                <a:solidFill>
                  <a:srgbClr val="C00000"/>
                </a:solidFill>
                <a:latin typeface="Arial" panose="020B0604020202020204" pitchFamily="34" charset="0"/>
                <a:cs typeface="Arial" panose="020B0604020202020204" pitchFamily="34" charset="0"/>
              </a:rPr>
              <a:t>Solution</a:t>
            </a:r>
            <a:endParaRPr sz="3000" b="1" dirty="0">
              <a:solidFill>
                <a:srgbClr val="C00000"/>
              </a:solidFill>
              <a:latin typeface="Arial" panose="020B0604020202020204" pitchFamily="34" charset="0"/>
              <a:cs typeface="Arial" panose="020B0604020202020204" pitchFamily="34" charset="0"/>
            </a:endParaRPr>
          </a:p>
        </p:txBody>
      </p:sp>
      <p:sp>
        <p:nvSpPr>
          <p:cNvPr id="5" name="object 3"/>
          <p:cNvSpPr txBox="1"/>
          <p:nvPr/>
        </p:nvSpPr>
        <p:spPr>
          <a:xfrm>
            <a:off x="4548804" y="745959"/>
            <a:ext cx="1870075" cy="1604645"/>
          </a:xfrm>
          <a:prstGeom prst="rect">
            <a:avLst/>
          </a:prstGeom>
        </p:spPr>
        <p:txBody>
          <a:bodyPr vert="horz" wrap="square" lIns="0" tIns="12700" rIns="0" bIns="0" rtlCol="0">
            <a:spAutoFit/>
          </a:bodyPr>
          <a:lstStyle/>
          <a:p>
            <a:pPr marL="560705" marR="17780" indent="-535940">
              <a:lnSpc>
                <a:spcPct val="149600"/>
              </a:lnSpc>
              <a:spcBef>
                <a:spcPts val="100"/>
              </a:spcBef>
            </a:pPr>
            <a:r>
              <a:rPr sz="2400" spc="-5" dirty="0">
                <a:latin typeface="Times New Roman"/>
                <a:cs typeface="Times New Roman"/>
              </a:rPr>
              <a:t>In steady</a:t>
            </a:r>
            <a:r>
              <a:rPr sz="2400" spc="-90" dirty="0">
                <a:latin typeface="Times New Roman"/>
                <a:cs typeface="Times New Roman"/>
              </a:rPr>
              <a:t> </a:t>
            </a:r>
            <a:r>
              <a:rPr sz="2400" spc="-5" dirty="0">
                <a:latin typeface="Times New Roman"/>
                <a:cs typeface="Times New Roman"/>
              </a:rPr>
              <a:t>state,  G </a:t>
            </a:r>
            <a:r>
              <a:rPr sz="2400" dirty="0">
                <a:latin typeface="Times New Roman"/>
                <a:cs typeface="Times New Roman"/>
              </a:rPr>
              <a:t>=</a:t>
            </a:r>
            <a:r>
              <a:rPr sz="2400" spc="-20" dirty="0">
                <a:latin typeface="Times New Roman"/>
                <a:cs typeface="Times New Roman"/>
              </a:rPr>
              <a:t> </a:t>
            </a:r>
            <a:r>
              <a:rPr sz="2400" dirty="0">
                <a:latin typeface="Times New Roman"/>
                <a:cs typeface="Times New Roman"/>
              </a:rPr>
              <a:t>R</a:t>
            </a:r>
          </a:p>
          <a:p>
            <a:pPr marL="459105">
              <a:lnSpc>
                <a:spcPct val="100000"/>
              </a:lnSpc>
              <a:spcBef>
                <a:spcPts val="815"/>
              </a:spcBef>
            </a:pPr>
            <a:r>
              <a:rPr sz="3750" i="1" spc="-7" baseline="-34444" dirty="0">
                <a:latin typeface="Times New Roman"/>
                <a:cs typeface="Times New Roman"/>
              </a:rPr>
              <a:t>R </a:t>
            </a:r>
            <a:r>
              <a:rPr sz="3750" spc="-7" baseline="-34444" dirty="0">
                <a:latin typeface="Symbol"/>
                <a:cs typeface="Symbol"/>
              </a:rPr>
              <a:t></a:t>
            </a:r>
            <a:r>
              <a:rPr sz="3750" spc="-562" baseline="-34444" dirty="0">
                <a:latin typeface="Times New Roman"/>
                <a:cs typeface="Times New Roman"/>
              </a:rPr>
              <a:t> </a:t>
            </a:r>
            <a:r>
              <a:rPr sz="2500" dirty="0">
                <a:latin typeface="Symbol"/>
                <a:cs typeface="Symbol"/>
              </a:rPr>
              <a:t></a:t>
            </a:r>
            <a:r>
              <a:rPr sz="2500" i="1" dirty="0">
                <a:latin typeface="Times New Roman"/>
                <a:cs typeface="Times New Roman"/>
              </a:rPr>
              <a:t>n</a:t>
            </a:r>
            <a:endParaRPr sz="2500" dirty="0">
              <a:latin typeface="Times New Roman"/>
              <a:cs typeface="Times New Roman"/>
            </a:endParaRPr>
          </a:p>
        </p:txBody>
      </p:sp>
      <p:sp>
        <p:nvSpPr>
          <p:cNvPr id="6" name="object 4"/>
          <p:cNvSpPr/>
          <p:nvPr/>
        </p:nvSpPr>
        <p:spPr>
          <a:xfrm>
            <a:off x="5467586" y="2399723"/>
            <a:ext cx="392430" cy="0"/>
          </a:xfrm>
          <a:custGeom>
            <a:avLst/>
            <a:gdLst/>
            <a:ahLst/>
            <a:cxnLst/>
            <a:rect l="l" t="t" r="r" b="b"/>
            <a:pathLst>
              <a:path w="392429">
                <a:moveTo>
                  <a:pt x="0" y="0"/>
                </a:moveTo>
                <a:lnTo>
                  <a:pt x="392430" y="0"/>
                </a:lnTo>
              </a:path>
            </a:pathLst>
          </a:custGeom>
          <a:ln w="13246">
            <a:solidFill>
              <a:srgbClr val="000000"/>
            </a:solidFill>
          </a:ln>
        </p:spPr>
        <p:txBody>
          <a:bodyPr wrap="square" lIns="0" tIns="0" rIns="0" bIns="0" rtlCol="0"/>
          <a:lstStyle/>
          <a:p>
            <a:endParaRPr/>
          </a:p>
        </p:txBody>
      </p:sp>
      <p:sp>
        <p:nvSpPr>
          <p:cNvPr id="7" name="object 5"/>
          <p:cNvSpPr txBox="1"/>
          <p:nvPr/>
        </p:nvSpPr>
        <p:spPr>
          <a:xfrm>
            <a:off x="5544041" y="2378798"/>
            <a:ext cx="165100" cy="427990"/>
          </a:xfrm>
          <a:prstGeom prst="rect">
            <a:avLst/>
          </a:prstGeom>
        </p:spPr>
        <p:txBody>
          <a:bodyPr vert="horz" wrap="square" lIns="0" tIns="17145" rIns="0" bIns="0" rtlCol="0">
            <a:spAutoFit/>
          </a:bodyPr>
          <a:lstStyle/>
          <a:p>
            <a:pPr marL="12700">
              <a:lnSpc>
                <a:spcPct val="100000"/>
              </a:lnSpc>
              <a:spcBef>
                <a:spcPts val="135"/>
              </a:spcBef>
            </a:pPr>
            <a:r>
              <a:rPr sz="2600" i="1" spc="-50" dirty="0">
                <a:latin typeface="Symbol"/>
                <a:cs typeface="Symbol"/>
              </a:rPr>
              <a:t></a:t>
            </a:r>
            <a:endParaRPr sz="2600">
              <a:latin typeface="Symbol"/>
              <a:cs typeface="Symbol"/>
            </a:endParaRPr>
          </a:p>
        </p:txBody>
      </p:sp>
      <p:sp>
        <p:nvSpPr>
          <p:cNvPr id="8" name="object 6"/>
          <p:cNvSpPr txBox="1"/>
          <p:nvPr/>
        </p:nvSpPr>
        <p:spPr>
          <a:xfrm>
            <a:off x="2505185" y="3143689"/>
            <a:ext cx="1090930" cy="330200"/>
          </a:xfrm>
          <a:prstGeom prst="rect">
            <a:avLst/>
          </a:prstGeom>
        </p:spPr>
        <p:txBody>
          <a:bodyPr vert="horz" wrap="square" lIns="0" tIns="12065" rIns="0" bIns="0" rtlCol="0">
            <a:spAutoFit/>
          </a:bodyPr>
          <a:lstStyle/>
          <a:p>
            <a:pPr marL="12700">
              <a:lnSpc>
                <a:spcPct val="100000"/>
              </a:lnSpc>
              <a:spcBef>
                <a:spcPts val="95"/>
              </a:spcBef>
            </a:pPr>
            <a:r>
              <a:rPr sz="2000" spc="-5" dirty="0">
                <a:latin typeface="Times New Roman"/>
                <a:cs typeface="Times New Roman"/>
              </a:rPr>
              <a:t>Therefore,</a:t>
            </a:r>
            <a:endParaRPr sz="2000">
              <a:latin typeface="Times New Roman"/>
              <a:cs typeface="Times New Roman"/>
            </a:endParaRPr>
          </a:p>
        </p:txBody>
      </p:sp>
      <p:sp>
        <p:nvSpPr>
          <p:cNvPr id="9" name="object 7"/>
          <p:cNvSpPr txBox="1"/>
          <p:nvPr/>
        </p:nvSpPr>
        <p:spPr>
          <a:xfrm>
            <a:off x="1971785" y="2229287"/>
            <a:ext cx="2454910" cy="330200"/>
          </a:xfrm>
          <a:prstGeom prst="rect">
            <a:avLst/>
          </a:prstGeom>
        </p:spPr>
        <p:txBody>
          <a:bodyPr vert="horz" wrap="square" lIns="0" tIns="12065" rIns="0" bIns="0" rtlCol="0">
            <a:spAutoFit/>
          </a:bodyPr>
          <a:lstStyle/>
          <a:p>
            <a:pPr marL="12700">
              <a:lnSpc>
                <a:spcPct val="100000"/>
              </a:lnSpc>
              <a:spcBef>
                <a:spcPts val="95"/>
              </a:spcBef>
            </a:pPr>
            <a:r>
              <a:rPr sz="2000" spc="-5" dirty="0">
                <a:latin typeface="Times New Roman"/>
                <a:cs typeface="Times New Roman"/>
              </a:rPr>
              <a:t>The </a:t>
            </a:r>
            <a:r>
              <a:rPr sz="2000" spc="-10" dirty="0">
                <a:latin typeface="Times New Roman"/>
                <a:cs typeface="Times New Roman"/>
              </a:rPr>
              <a:t>recombination</a:t>
            </a:r>
            <a:r>
              <a:rPr sz="2000" spc="-20" dirty="0">
                <a:latin typeface="Times New Roman"/>
                <a:cs typeface="Times New Roman"/>
              </a:rPr>
              <a:t> </a:t>
            </a:r>
            <a:r>
              <a:rPr sz="2000" spc="-10" dirty="0">
                <a:latin typeface="Times New Roman"/>
                <a:cs typeface="Times New Roman"/>
              </a:rPr>
              <a:t>rate,</a:t>
            </a:r>
            <a:endParaRPr sz="2000">
              <a:latin typeface="Times New Roman"/>
              <a:cs typeface="Times New Roman"/>
            </a:endParaRPr>
          </a:p>
        </p:txBody>
      </p:sp>
      <p:sp>
        <p:nvSpPr>
          <p:cNvPr id="10" name="object 8"/>
          <p:cNvSpPr/>
          <p:nvPr/>
        </p:nvSpPr>
        <p:spPr>
          <a:xfrm>
            <a:off x="5404341" y="3312598"/>
            <a:ext cx="394335" cy="0"/>
          </a:xfrm>
          <a:custGeom>
            <a:avLst/>
            <a:gdLst/>
            <a:ahLst/>
            <a:cxnLst/>
            <a:rect l="l" t="t" r="r" b="b"/>
            <a:pathLst>
              <a:path w="394335">
                <a:moveTo>
                  <a:pt x="0" y="0"/>
                </a:moveTo>
                <a:lnTo>
                  <a:pt x="393953" y="0"/>
                </a:lnTo>
              </a:path>
            </a:pathLst>
          </a:custGeom>
          <a:ln w="13220">
            <a:solidFill>
              <a:srgbClr val="000000"/>
            </a:solidFill>
          </a:ln>
        </p:spPr>
        <p:txBody>
          <a:bodyPr wrap="square" lIns="0" tIns="0" rIns="0" bIns="0" rtlCol="0"/>
          <a:lstStyle/>
          <a:p>
            <a:endParaRPr/>
          </a:p>
        </p:txBody>
      </p:sp>
      <p:sp>
        <p:nvSpPr>
          <p:cNvPr id="11" name="object 9"/>
          <p:cNvSpPr txBox="1"/>
          <p:nvPr/>
        </p:nvSpPr>
        <p:spPr>
          <a:xfrm>
            <a:off x="5483842" y="3290911"/>
            <a:ext cx="165100" cy="427990"/>
          </a:xfrm>
          <a:prstGeom prst="rect">
            <a:avLst/>
          </a:prstGeom>
        </p:spPr>
        <p:txBody>
          <a:bodyPr vert="horz" wrap="square" lIns="0" tIns="17145" rIns="0" bIns="0" rtlCol="0">
            <a:spAutoFit/>
          </a:bodyPr>
          <a:lstStyle/>
          <a:p>
            <a:pPr marL="12700">
              <a:lnSpc>
                <a:spcPct val="100000"/>
              </a:lnSpc>
              <a:spcBef>
                <a:spcPts val="135"/>
              </a:spcBef>
            </a:pPr>
            <a:r>
              <a:rPr sz="2600" i="1" spc="-50" dirty="0">
                <a:latin typeface="Symbol"/>
                <a:cs typeface="Symbol"/>
              </a:rPr>
              <a:t></a:t>
            </a:r>
            <a:endParaRPr sz="2600">
              <a:latin typeface="Symbol"/>
              <a:cs typeface="Symbol"/>
            </a:endParaRPr>
          </a:p>
        </p:txBody>
      </p:sp>
      <p:sp>
        <p:nvSpPr>
          <p:cNvPr id="12" name="object 10"/>
          <p:cNvSpPr txBox="1"/>
          <p:nvPr/>
        </p:nvSpPr>
        <p:spPr>
          <a:xfrm>
            <a:off x="4865615" y="2863175"/>
            <a:ext cx="953769" cy="406400"/>
          </a:xfrm>
          <a:prstGeom prst="rect">
            <a:avLst/>
          </a:prstGeom>
        </p:spPr>
        <p:txBody>
          <a:bodyPr vert="horz" wrap="square" lIns="0" tIns="12065" rIns="0" bIns="0" rtlCol="0">
            <a:spAutoFit/>
          </a:bodyPr>
          <a:lstStyle/>
          <a:p>
            <a:pPr marL="38100">
              <a:lnSpc>
                <a:spcPct val="100000"/>
              </a:lnSpc>
              <a:spcBef>
                <a:spcPts val="95"/>
              </a:spcBef>
            </a:pPr>
            <a:r>
              <a:rPr sz="3750" i="1" spc="-7" baseline="-35555" dirty="0">
                <a:latin typeface="Times New Roman"/>
                <a:cs typeface="Times New Roman"/>
              </a:rPr>
              <a:t>G </a:t>
            </a:r>
            <a:r>
              <a:rPr sz="3750" spc="-7" baseline="-35555" dirty="0">
                <a:latin typeface="Symbol"/>
                <a:cs typeface="Symbol"/>
              </a:rPr>
              <a:t></a:t>
            </a:r>
            <a:r>
              <a:rPr sz="3750" spc="-555" baseline="-35555" dirty="0">
                <a:latin typeface="Times New Roman"/>
                <a:cs typeface="Times New Roman"/>
              </a:rPr>
              <a:t> </a:t>
            </a:r>
            <a:r>
              <a:rPr sz="2500" dirty="0">
                <a:latin typeface="Symbol"/>
                <a:cs typeface="Symbol"/>
              </a:rPr>
              <a:t></a:t>
            </a:r>
            <a:r>
              <a:rPr sz="2500" i="1" dirty="0">
                <a:latin typeface="Times New Roman"/>
                <a:cs typeface="Times New Roman"/>
              </a:rPr>
              <a:t>n</a:t>
            </a:r>
            <a:endParaRPr sz="2500">
              <a:latin typeface="Times New Roman"/>
              <a:cs typeface="Times New Roman"/>
            </a:endParaRPr>
          </a:p>
        </p:txBody>
      </p:sp>
      <p:sp>
        <p:nvSpPr>
          <p:cNvPr id="13" name="object 11"/>
          <p:cNvSpPr/>
          <p:nvPr/>
        </p:nvSpPr>
        <p:spPr>
          <a:xfrm>
            <a:off x="5470635" y="4226998"/>
            <a:ext cx="394970" cy="0"/>
          </a:xfrm>
          <a:custGeom>
            <a:avLst/>
            <a:gdLst/>
            <a:ahLst/>
            <a:cxnLst/>
            <a:rect l="l" t="t" r="r" b="b"/>
            <a:pathLst>
              <a:path w="394970">
                <a:moveTo>
                  <a:pt x="0" y="0"/>
                </a:moveTo>
                <a:lnTo>
                  <a:pt x="394715" y="0"/>
                </a:lnTo>
              </a:path>
            </a:pathLst>
          </a:custGeom>
          <a:ln w="13220">
            <a:solidFill>
              <a:srgbClr val="000000"/>
            </a:solidFill>
          </a:ln>
        </p:spPr>
        <p:txBody>
          <a:bodyPr wrap="square" lIns="0" tIns="0" rIns="0" bIns="0" rtlCol="0"/>
          <a:lstStyle/>
          <a:p>
            <a:endParaRPr/>
          </a:p>
        </p:txBody>
      </p:sp>
      <p:sp>
        <p:nvSpPr>
          <p:cNvPr id="14" name="object 12"/>
          <p:cNvSpPr txBox="1"/>
          <p:nvPr/>
        </p:nvSpPr>
        <p:spPr>
          <a:xfrm>
            <a:off x="5532611" y="4223345"/>
            <a:ext cx="254635" cy="406400"/>
          </a:xfrm>
          <a:prstGeom prst="rect">
            <a:avLst/>
          </a:prstGeom>
        </p:spPr>
        <p:txBody>
          <a:bodyPr vert="horz" wrap="square" lIns="0" tIns="12065" rIns="0" bIns="0" rtlCol="0">
            <a:spAutoFit/>
          </a:bodyPr>
          <a:lstStyle/>
          <a:p>
            <a:pPr marL="12700">
              <a:lnSpc>
                <a:spcPct val="100000"/>
              </a:lnSpc>
              <a:spcBef>
                <a:spcPts val="95"/>
              </a:spcBef>
            </a:pPr>
            <a:r>
              <a:rPr sz="2500" i="1" spc="-5" dirty="0">
                <a:latin typeface="Times New Roman"/>
                <a:cs typeface="Times New Roman"/>
              </a:rPr>
              <a:t>G</a:t>
            </a:r>
            <a:endParaRPr sz="2500">
              <a:latin typeface="Times New Roman"/>
              <a:cs typeface="Times New Roman"/>
            </a:endParaRPr>
          </a:p>
        </p:txBody>
      </p:sp>
      <p:sp>
        <p:nvSpPr>
          <p:cNvPr id="15" name="object 13"/>
          <p:cNvSpPr txBox="1"/>
          <p:nvPr/>
        </p:nvSpPr>
        <p:spPr>
          <a:xfrm>
            <a:off x="4990574" y="3759541"/>
            <a:ext cx="894715" cy="427990"/>
          </a:xfrm>
          <a:prstGeom prst="rect">
            <a:avLst/>
          </a:prstGeom>
        </p:spPr>
        <p:txBody>
          <a:bodyPr vert="horz" wrap="square" lIns="0" tIns="17145" rIns="0" bIns="0" rtlCol="0">
            <a:spAutoFit/>
          </a:bodyPr>
          <a:lstStyle/>
          <a:p>
            <a:pPr marL="38100">
              <a:lnSpc>
                <a:spcPct val="100000"/>
              </a:lnSpc>
              <a:spcBef>
                <a:spcPts val="135"/>
              </a:spcBef>
            </a:pPr>
            <a:r>
              <a:rPr sz="3900" i="1" spc="-75" baseline="-34188" dirty="0">
                <a:latin typeface="Symbol"/>
                <a:cs typeface="Symbol"/>
              </a:rPr>
              <a:t></a:t>
            </a:r>
            <a:r>
              <a:rPr sz="3900" i="1" spc="-75" baseline="-34188" dirty="0">
                <a:latin typeface="Times New Roman"/>
                <a:cs typeface="Times New Roman"/>
              </a:rPr>
              <a:t> </a:t>
            </a:r>
            <a:r>
              <a:rPr sz="3750" spc="-7" baseline="-35555" dirty="0">
                <a:latin typeface="Symbol"/>
                <a:cs typeface="Symbol"/>
              </a:rPr>
              <a:t></a:t>
            </a:r>
            <a:r>
              <a:rPr sz="3750" spc="-165" baseline="-35555" dirty="0">
                <a:latin typeface="Times New Roman"/>
                <a:cs typeface="Times New Roman"/>
              </a:rPr>
              <a:t> </a:t>
            </a:r>
            <a:r>
              <a:rPr sz="2500" dirty="0">
                <a:latin typeface="Symbol"/>
                <a:cs typeface="Symbol"/>
              </a:rPr>
              <a:t></a:t>
            </a:r>
            <a:r>
              <a:rPr sz="2500" i="1" dirty="0">
                <a:latin typeface="Times New Roman"/>
                <a:cs typeface="Times New Roman"/>
              </a:rPr>
              <a:t>n</a:t>
            </a:r>
            <a:endParaRPr sz="2500">
              <a:latin typeface="Times New Roman"/>
              <a:cs typeface="Times New Roman"/>
            </a:endParaRPr>
          </a:p>
        </p:txBody>
      </p:sp>
      <p:sp>
        <p:nvSpPr>
          <p:cNvPr id="16" name="object 14"/>
          <p:cNvSpPr txBox="1"/>
          <p:nvPr/>
        </p:nvSpPr>
        <p:spPr>
          <a:xfrm>
            <a:off x="2605007" y="3981889"/>
            <a:ext cx="1271905" cy="330200"/>
          </a:xfrm>
          <a:prstGeom prst="rect">
            <a:avLst/>
          </a:prstGeom>
        </p:spPr>
        <p:txBody>
          <a:bodyPr vert="horz" wrap="square" lIns="0" tIns="12065" rIns="0" bIns="0" rtlCol="0">
            <a:spAutoFit/>
          </a:bodyPr>
          <a:lstStyle/>
          <a:p>
            <a:pPr marL="12700">
              <a:lnSpc>
                <a:spcPct val="100000"/>
              </a:lnSpc>
              <a:spcBef>
                <a:spcPts val="95"/>
              </a:spcBef>
            </a:pPr>
            <a:r>
              <a:rPr sz="2000" spc="-5" dirty="0">
                <a:latin typeface="Times New Roman"/>
                <a:cs typeface="Times New Roman"/>
              </a:rPr>
              <a:t>The</a:t>
            </a:r>
            <a:r>
              <a:rPr sz="2000" spc="-55" dirty="0">
                <a:latin typeface="Times New Roman"/>
                <a:cs typeface="Times New Roman"/>
              </a:rPr>
              <a:t> </a:t>
            </a:r>
            <a:r>
              <a:rPr sz="2000" spc="-10" dirty="0">
                <a:latin typeface="Times New Roman"/>
                <a:cs typeface="Times New Roman"/>
              </a:rPr>
              <a:t>lifetime</a:t>
            </a:r>
            <a:endParaRPr sz="2000">
              <a:latin typeface="Times New Roman"/>
              <a:cs typeface="Times New Roman"/>
            </a:endParaRPr>
          </a:p>
        </p:txBody>
      </p:sp>
      <p:sp>
        <p:nvSpPr>
          <p:cNvPr id="17" name="object 15"/>
          <p:cNvSpPr/>
          <p:nvPr/>
        </p:nvSpPr>
        <p:spPr>
          <a:xfrm>
            <a:off x="3388088" y="5310563"/>
            <a:ext cx="363220" cy="0"/>
          </a:xfrm>
          <a:custGeom>
            <a:avLst/>
            <a:gdLst/>
            <a:ahLst/>
            <a:cxnLst/>
            <a:rect l="l" t="t" r="r" b="b"/>
            <a:pathLst>
              <a:path w="363219">
                <a:moveTo>
                  <a:pt x="0" y="0"/>
                </a:moveTo>
                <a:lnTo>
                  <a:pt x="362712" y="0"/>
                </a:lnTo>
              </a:path>
            </a:pathLst>
          </a:custGeom>
          <a:ln w="12192">
            <a:solidFill>
              <a:srgbClr val="000000"/>
            </a:solidFill>
          </a:ln>
        </p:spPr>
        <p:txBody>
          <a:bodyPr wrap="square" lIns="0" tIns="0" rIns="0" bIns="0" rtlCol="0"/>
          <a:lstStyle/>
          <a:p>
            <a:endParaRPr/>
          </a:p>
        </p:txBody>
      </p:sp>
      <p:sp>
        <p:nvSpPr>
          <p:cNvPr id="18" name="object 16"/>
          <p:cNvSpPr/>
          <p:nvPr/>
        </p:nvSpPr>
        <p:spPr>
          <a:xfrm>
            <a:off x="3997688" y="5310563"/>
            <a:ext cx="1896745" cy="0"/>
          </a:xfrm>
          <a:custGeom>
            <a:avLst/>
            <a:gdLst/>
            <a:ahLst/>
            <a:cxnLst/>
            <a:rect l="l" t="t" r="r" b="b"/>
            <a:pathLst>
              <a:path w="1896745">
                <a:moveTo>
                  <a:pt x="0" y="0"/>
                </a:moveTo>
                <a:lnTo>
                  <a:pt x="1896618" y="0"/>
                </a:lnTo>
              </a:path>
            </a:pathLst>
          </a:custGeom>
          <a:ln w="12192">
            <a:solidFill>
              <a:srgbClr val="000000"/>
            </a:solidFill>
          </a:ln>
        </p:spPr>
        <p:txBody>
          <a:bodyPr wrap="square" lIns="0" tIns="0" rIns="0" bIns="0" rtlCol="0"/>
          <a:lstStyle/>
          <a:p>
            <a:endParaRPr/>
          </a:p>
        </p:txBody>
      </p:sp>
      <p:sp>
        <p:nvSpPr>
          <p:cNvPr id="19" name="object 17"/>
          <p:cNvSpPr txBox="1"/>
          <p:nvPr/>
        </p:nvSpPr>
        <p:spPr>
          <a:xfrm>
            <a:off x="5928114" y="5079425"/>
            <a:ext cx="1867535" cy="377190"/>
          </a:xfrm>
          <a:prstGeom prst="rect">
            <a:avLst/>
          </a:prstGeom>
        </p:spPr>
        <p:txBody>
          <a:bodyPr vert="horz" wrap="square" lIns="0" tIns="13335" rIns="0" bIns="0" rtlCol="0">
            <a:spAutoFit/>
          </a:bodyPr>
          <a:lstStyle/>
          <a:p>
            <a:pPr marL="12700">
              <a:lnSpc>
                <a:spcPct val="100000"/>
              </a:lnSpc>
              <a:spcBef>
                <a:spcPts val="105"/>
              </a:spcBef>
              <a:tabLst>
                <a:tab pos="1026794" algn="l"/>
              </a:tabLst>
            </a:pPr>
            <a:r>
              <a:rPr sz="2300" dirty="0">
                <a:latin typeface="Symbol"/>
                <a:cs typeface="Symbol"/>
              </a:rPr>
              <a:t></a:t>
            </a:r>
            <a:r>
              <a:rPr sz="2300" spc="-335" dirty="0">
                <a:latin typeface="Times New Roman"/>
                <a:cs typeface="Times New Roman"/>
              </a:rPr>
              <a:t> </a:t>
            </a:r>
            <a:r>
              <a:rPr sz="2300" dirty="0">
                <a:latin typeface="Times New Roman"/>
                <a:cs typeface="Times New Roman"/>
              </a:rPr>
              <a:t>2</a:t>
            </a:r>
            <a:r>
              <a:rPr sz="2300" spc="-315" dirty="0">
                <a:latin typeface="Times New Roman"/>
                <a:cs typeface="Times New Roman"/>
              </a:rPr>
              <a:t> </a:t>
            </a:r>
            <a:r>
              <a:rPr sz="2300" spc="40" dirty="0">
                <a:latin typeface="Symbol"/>
                <a:cs typeface="Symbol"/>
              </a:rPr>
              <a:t></a:t>
            </a:r>
            <a:r>
              <a:rPr sz="2300" spc="40" dirty="0">
                <a:latin typeface="Times New Roman"/>
                <a:cs typeface="Times New Roman"/>
              </a:rPr>
              <a:t>10	</a:t>
            </a:r>
            <a:r>
              <a:rPr sz="2300" i="1" dirty="0">
                <a:latin typeface="Times New Roman"/>
                <a:cs typeface="Times New Roman"/>
              </a:rPr>
              <a:t>s </a:t>
            </a:r>
            <a:r>
              <a:rPr sz="2300" dirty="0">
                <a:latin typeface="Symbol"/>
                <a:cs typeface="Symbol"/>
              </a:rPr>
              <a:t></a:t>
            </a:r>
            <a:r>
              <a:rPr sz="2300" spc="-130" dirty="0">
                <a:latin typeface="Times New Roman"/>
                <a:cs typeface="Times New Roman"/>
              </a:rPr>
              <a:t> </a:t>
            </a:r>
            <a:r>
              <a:rPr sz="2300" spc="15" dirty="0">
                <a:latin typeface="Times New Roman"/>
                <a:cs typeface="Times New Roman"/>
              </a:rPr>
              <a:t>2</a:t>
            </a:r>
            <a:r>
              <a:rPr sz="2300" i="1" spc="15" dirty="0">
                <a:latin typeface="Times New Roman"/>
                <a:cs typeface="Times New Roman"/>
              </a:rPr>
              <a:t>ns</a:t>
            </a:r>
            <a:endParaRPr sz="2300">
              <a:latin typeface="Times New Roman"/>
              <a:cs typeface="Times New Roman"/>
            </a:endParaRPr>
          </a:p>
        </p:txBody>
      </p:sp>
      <p:sp>
        <p:nvSpPr>
          <p:cNvPr id="20" name="object 18"/>
          <p:cNvSpPr txBox="1"/>
          <p:nvPr/>
        </p:nvSpPr>
        <p:spPr>
          <a:xfrm>
            <a:off x="3419325" y="4570102"/>
            <a:ext cx="2496820" cy="1113790"/>
          </a:xfrm>
          <a:prstGeom prst="rect">
            <a:avLst/>
          </a:prstGeom>
        </p:spPr>
        <p:txBody>
          <a:bodyPr vert="horz" wrap="square" lIns="0" tIns="205740" rIns="0" bIns="0" rtlCol="0">
            <a:spAutoFit/>
          </a:bodyPr>
          <a:lstStyle/>
          <a:p>
            <a:pPr marL="984885">
              <a:lnSpc>
                <a:spcPct val="100000"/>
              </a:lnSpc>
              <a:spcBef>
                <a:spcPts val="1620"/>
              </a:spcBef>
            </a:pPr>
            <a:r>
              <a:rPr sz="3450" spc="-22" baseline="-25362" dirty="0">
                <a:latin typeface="Times New Roman"/>
                <a:cs typeface="Times New Roman"/>
              </a:rPr>
              <a:t>10</a:t>
            </a:r>
            <a:r>
              <a:rPr sz="1350" spc="-15" dirty="0">
                <a:latin typeface="Times New Roman"/>
                <a:cs typeface="Times New Roman"/>
              </a:rPr>
              <a:t>14</a:t>
            </a:r>
            <a:r>
              <a:rPr sz="1350" spc="110" dirty="0">
                <a:latin typeface="Times New Roman"/>
                <a:cs typeface="Times New Roman"/>
              </a:rPr>
              <a:t> </a:t>
            </a:r>
            <a:r>
              <a:rPr sz="3450" i="1" spc="15" baseline="-25362" dirty="0">
                <a:latin typeface="Times New Roman"/>
                <a:cs typeface="Times New Roman"/>
              </a:rPr>
              <a:t>cm</a:t>
            </a:r>
            <a:r>
              <a:rPr sz="1350" spc="10" dirty="0">
                <a:latin typeface="Symbol"/>
                <a:cs typeface="Symbol"/>
              </a:rPr>
              <a:t></a:t>
            </a:r>
            <a:r>
              <a:rPr sz="1350" spc="10" dirty="0">
                <a:latin typeface="Times New Roman"/>
                <a:cs typeface="Times New Roman"/>
              </a:rPr>
              <a:t>3</a:t>
            </a:r>
            <a:endParaRPr sz="1350">
              <a:latin typeface="Times New Roman"/>
              <a:cs typeface="Times New Roman"/>
            </a:endParaRPr>
          </a:p>
          <a:p>
            <a:pPr marL="38100">
              <a:lnSpc>
                <a:spcPct val="100000"/>
              </a:lnSpc>
              <a:spcBef>
                <a:spcPts val="1525"/>
              </a:spcBef>
              <a:tabLst>
                <a:tab pos="589915" algn="l"/>
              </a:tabLst>
            </a:pPr>
            <a:r>
              <a:rPr sz="2300" i="1" spc="5" dirty="0">
                <a:latin typeface="Times New Roman"/>
                <a:cs typeface="Times New Roman"/>
              </a:rPr>
              <a:t>G	</a:t>
            </a:r>
            <a:r>
              <a:rPr sz="2300" spc="30" dirty="0">
                <a:latin typeface="Times New Roman"/>
                <a:cs typeface="Times New Roman"/>
              </a:rPr>
              <a:t>0.5</a:t>
            </a:r>
            <a:r>
              <a:rPr sz="2300" spc="30" dirty="0">
                <a:latin typeface="Symbol"/>
                <a:cs typeface="Symbol"/>
              </a:rPr>
              <a:t></a:t>
            </a:r>
            <a:r>
              <a:rPr sz="2300" spc="30" dirty="0">
                <a:latin typeface="Times New Roman"/>
                <a:cs typeface="Times New Roman"/>
              </a:rPr>
              <a:t>10</a:t>
            </a:r>
            <a:r>
              <a:rPr sz="2025" spc="44" baseline="43209" dirty="0">
                <a:latin typeface="Times New Roman"/>
                <a:cs typeface="Times New Roman"/>
              </a:rPr>
              <a:t>23 </a:t>
            </a:r>
            <a:r>
              <a:rPr sz="2300" i="1" spc="20" dirty="0">
                <a:latin typeface="Times New Roman"/>
                <a:cs typeface="Times New Roman"/>
              </a:rPr>
              <a:t>cm</a:t>
            </a:r>
            <a:r>
              <a:rPr sz="2025" spc="30" baseline="43209" dirty="0">
                <a:latin typeface="Symbol"/>
                <a:cs typeface="Symbol"/>
              </a:rPr>
              <a:t></a:t>
            </a:r>
            <a:r>
              <a:rPr sz="2025" spc="30" baseline="43209" dirty="0">
                <a:latin typeface="Times New Roman"/>
                <a:cs typeface="Times New Roman"/>
              </a:rPr>
              <a:t>3</a:t>
            </a:r>
            <a:r>
              <a:rPr sz="2025" spc="-127" baseline="43209" dirty="0">
                <a:latin typeface="Times New Roman"/>
                <a:cs typeface="Times New Roman"/>
              </a:rPr>
              <a:t> </a:t>
            </a:r>
            <a:r>
              <a:rPr sz="2300" i="1" spc="20" dirty="0">
                <a:latin typeface="Times New Roman"/>
                <a:cs typeface="Times New Roman"/>
              </a:rPr>
              <a:t>s</a:t>
            </a:r>
            <a:r>
              <a:rPr sz="2025" spc="30" baseline="43209" dirty="0">
                <a:latin typeface="Symbol"/>
                <a:cs typeface="Symbol"/>
              </a:rPr>
              <a:t></a:t>
            </a:r>
            <a:r>
              <a:rPr sz="2025" spc="30" baseline="43209" dirty="0">
                <a:latin typeface="Times New Roman"/>
                <a:cs typeface="Times New Roman"/>
              </a:rPr>
              <a:t>1</a:t>
            </a:r>
            <a:endParaRPr sz="2025" baseline="43209">
              <a:latin typeface="Times New Roman"/>
              <a:cs typeface="Times New Roman"/>
            </a:endParaRPr>
          </a:p>
        </p:txBody>
      </p:sp>
      <p:sp>
        <p:nvSpPr>
          <p:cNvPr id="21" name="object 19"/>
          <p:cNvSpPr txBox="1"/>
          <p:nvPr/>
        </p:nvSpPr>
        <p:spPr>
          <a:xfrm>
            <a:off x="2911077" y="5062755"/>
            <a:ext cx="1085850" cy="397510"/>
          </a:xfrm>
          <a:prstGeom prst="rect">
            <a:avLst/>
          </a:prstGeom>
        </p:spPr>
        <p:txBody>
          <a:bodyPr vert="horz" wrap="square" lIns="0" tIns="17780" rIns="0" bIns="0" rtlCol="0">
            <a:spAutoFit/>
          </a:bodyPr>
          <a:lstStyle/>
          <a:p>
            <a:pPr marL="38100">
              <a:lnSpc>
                <a:spcPct val="100000"/>
              </a:lnSpc>
              <a:spcBef>
                <a:spcPts val="140"/>
              </a:spcBef>
            </a:pPr>
            <a:r>
              <a:rPr sz="2400" i="1" spc="-45" dirty="0">
                <a:latin typeface="Symbol"/>
                <a:cs typeface="Symbol"/>
              </a:rPr>
              <a:t></a:t>
            </a:r>
            <a:r>
              <a:rPr sz="2400" i="1" spc="-45" dirty="0">
                <a:latin typeface="Times New Roman"/>
                <a:cs typeface="Times New Roman"/>
              </a:rPr>
              <a:t> </a:t>
            </a:r>
            <a:r>
              <a:rPr sz="2300" dirty="0">
                <a:latin typeface="Symbol"/>
                <a:cs typeface="Symbol"/>
              </a:rPr>
              <a:t></a:t>
            </a:r>
            <a:r>
              <a:rPr sz="2300" dirty="0">
                <a:latin typeface="Times New Roman"/>
                <a:cs typeface="Times New Roman"/>
              </a:rPr>
              <a:t> </a:t>
            </a:r>
            <a:r>
              <a:rPr sz="3450" baseline="35024" dirty="0">
                <a:latin typeface="Symbol"/>
                <a:cs typeface="Symbol"/>
              </a:rPr>
              <a:t></a:t>
            </a:r>
            <a:r>
              <a:rPr sz="3450" i="1" baseline="35024" dirty="0">
                <a:latin typeface="Times New Roman"/>
                <a:cs typeface="Times New Roman"/>
              </a:rPr>
              <a:t>n</a:t>
            </a:r>
            <a:r>
              <a:rPr sz="3450" i="1" spc="75" baseline="35024" dirty="0">
                <a:latin typeface="Times New Roman"/>
                <a:cs typeface="Times New Roman"/>
              </a:rPr>
              <a:t> </a:t>
            </a:r>
            <a:r>
              <a:rPr sz="2300" dirty="0">
                <a:latin typeface="Symbol"/>
                <a:cs typeface="Symbol"/>
              </a:rPr>
              <a:t></a:t>
            </a:r>
            <a:endParaRPr sz="2300">
              <a:latin typeface="Symbol"/>
              <a:cs typeface="Symbol"/>
            </a:endParaRPr>
          </a:p>
        </p:txBody>
      </p:sp>
      <p:sp>
        <p:nvSpPr>
          <p:cNvPr id="22" name="object 20"/>
          <p:cNvSpPr txBox="1"/>
          <p:nvPr/>
        </p:nvSpPr>
        <p:spPr>
          <a:xfrm>
            <a:off x="6691612" y="5070492"/>
            <a:ext cx="208915" cy="231140"/>
          </a:xfrm>
          <a:prstGeom prst="rect">
            <a:avLst/>
          </a:prstGeom>
        </p:spPr>
        <p:txBody>
          <a:bodyPr vert="horz" wrap="square" lIns="0" tIns="12065" rIns="0" bIns="0" rtlCol="0">
            <a:spAutoFit/>
          </a:bodyPr>
          <a:lstStyle/>
          <a:p>
            <a:pPr marL="12700">
              <a:lnSpc>
                <a:spcPct val="100000"/>
              </a:lnSpc>
              <a:spcBef>
                <a:spcPts val="95"/>
              </a:spcBef>
            </a:pPr>
            <a:r>
              <a:rPr sz="1350" spc="20" dirty="0">
                <a:latin typeface="Symbol"/>
                <a:cs typeface="Symbol"/>
              </a:rPr>
              <a:t></a:t>
            </a:r>
            <a:r>
              <a:rPr sz="1350" spc="-5" dirty="0">
                <a:latin typeface="Times New Roman"/>
                <a:cs typeface="Times New Roman"/>
              </a:rPr>
              <a:t>9</a:t>
            </a:r>
            <a:endParaRPr sz="1350">
              <a:latin typeface="Times New Roman"/>
              <a:cs typeface="Times New Roman"/>
            </a:endParaRPr>
          </a:p>
        </p:txBody>
      </p:sp>
      <p:sp>
        <p:nvSpPr>
          <p:cNvPr id="2" name="Rectangle 1"/>
          <p:cNvSpPr/>
          <p:nvPr/>
        </p:nvSpPr>
        <p:spPr>
          <a:xfrm>
            <a:off x="3305394" y="6176545"/>
            <a:ext cx="5027979" cy="369332"/>
          </a:xfrm>
          <a:prstGeom prst="rect">
            <a:avLst/>
          </a:prstGeom>
          <a:ln>
            <a:solidFill>
              <a:schemeClr val="tx1"/>
            </a:solidFill>
          </a:ln>
        </p:spPr>
        <p:txBody>
          <a:bodyPr wrap="none">
            <a:spAutoFit/>
          </a:bodyPr>
          <a:lstStyle/>
          <a:p>
            <a:r>
              <a:rPr lang="en-US" b="1" spc="-5" dirty="0">
                <a:solidFill>
                  <a:srgbClr val="FF0000"/>
                </a:solidFill>
                <a:latin typeface="Times New Roman"/>
                <a:cs typeface="Times New Roman"/>
              </a:rPr>
              <a:t>The electron /hole recombination lifetime</a:t>
            </a:r>
            <a:r>
              <a:rPr lang="en-US" b="1" spc="-50" dirty="0">
                <a:solidFill>
                  <a:srgbClr val="FF0000"/>
                </a:solidFill>
                <a:latin typeface="Times New Roman"/>
                <a:cs typeface="Times New Roman"/>
              </a:rPr>
              <a:t> </a:t>
            </a:r>
            <a:r>
              <a:rPr lang="en-US" b="1" dirty="0">
                <a:solidFill>
                  <a:srgbClr val="FF0000"/>
                </a:solidFill>
                <a:latin typeface="Symbol"/>
                <a:cs typeface="Symbol"/>
              </a:rPr>
              <a:t> </a:t>
            </a:r>
            <a:r>
              <a:rPr lang="en-US" b="1" dirty="0">
                <a:solidFill>
                  <a:srgbClr val="FF0000"/>
                </a:solidFill>
                <a:latin typeface="Times New Roman" panose="02020603050405020304" pitchFamily="18" charset="0"/>
                <a:cs typeface="Times New Roman" panose="02020603050405020304" pitchFamily="18" charset="0"/>
              </a:rPr>
              <a:t>is 2 ns</a:t>
            </a:r>
            <a:endParaRPr lang="en-IN" b="1" dirty="0">
              <a:solidFill>
                <a:srgbClr val="FF0000"/>
              </a:solidFill>
            </a:endParaRPr>
          </a:p>
        </p:txBody>
      </p:sp>
    </p:spTree>
    <p:extLst>
      <p:ext uri="{BB962C8B-B14F-4D97-AF65-F5344CB8AC3E}">
        <p14:creationId xmlns:p14="http://schemas.microsoft.com/office/powerpoint/2010/main" val="6912027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4068740" y="-9010"/>
            <a:ext cx="1749992" cy="474489"/>
          </a:xfrm>
          <a:prstGeom prst="rect">
            <a:avLst/>
          </a:prstGeom>
        </p:spPr>
        <p:txBody>
          <a:bodyPr vert="horz" wrap="square" lIns="0" tIns="12700" rIns="0" bIns="0" rtlCol="0">
            <a:spAutoFit/>
          </a:bodyPr>
          <a:lstStyle/>
          <a:p>
            <a:pPr marL="12700">
              <a:lnSpc>
                <a:spcPct val="100000"/>
              </a:lnSpc>
              <a:spcBef>
                <a:spcPts val="100"/>
              </a:spcBef>
            </a:pPr>
            <a:r>
              <a:rPr sz="3000" b="1" spc="-10" dirty="0">
                <a:solidFill>
                  <a:srgbClr val="C00000"/>
                </a:solidFill>
                <a:latin typeface="Arial" panose="020B0604020202020204" pitchFamily="34" charset="0"/>
                <a:cs typeface="Arial" panose="020B0604020202020204" pitchFamily="34" charset="0"/>
              </a:rPr>
              <a:t>Solution</a:t>
            </a:r>
            <a:endParaRPr sz="3000" b="1" dirty="0">
              <a:solidFill>
                <a:srgbClr val="C00000"/>
              </a:solidFill>
              <a:latin typeface="Arial" panose="020B0604020202020204" pitchFamily="34" charset="0"/>
              <a:cs typeface="Arial" panose="020B0604020202020204" pitchFamily="34" charset="0"/>
            </a:endParaRPr>
          </a:p>
        </p:txBody>
      </p:sp>
      <p:sp>
        <p:nvSpPr>
          <p:cNvPr id="5" name="object 3"/>
          <p:cNvSpPr txBox="1"/>
          <p:nvPr/>
        </p:nvSpPr>
        <p:spPr>
          <a:xfrm>
            <a:off x="2098800" y="1077214"/>
            <a:ext cx="5532283" cy="1176020"/>
          </a:xfrm>
          <a:prstGeom prst="rect">
            <a:avLst/>
          </a:prstGeom>
        </p:spPr>
        <p:txBody>
          <a:bodyPr vert="horz" wrap="square" lIns="0" tIns="12700" rIns="0" bIns="0" rtlCol="0">
            <a:spAutoFit/>
          </a:bodyPr>
          <a:lstStyle/>
          <a:p>
            <a:pPr marL="38100" marR="30480">
              <a:lnSpc>
                <a:spcPct val="157300"/>
              </a:lnSpc>
              <a:spcBef>
                <a:spcPts val="100"/>
              </a:spcBef>
            </a:pPr>
            <a:r>
              <a:rPr sz="2400" dirty="0">
                <a:latin typeface="Times New Roman"/>
                <a:cs typeface="Times New Roman"/>
              </a:rPr>
              <a:t>In </a:t>
            </a:r>
            <a:r>
              <a:rPr sz="2400" spc="-5" dirty="0">
                <a:latin typeface="Times New Roman"/>
                <a:cs typeface="Times New Roman"/>
              </a:rPr>
              <a:t>GaAs, </a:t>
            </a:r>
            <a:r>
              <a:rPr sz="2400" dirty="0">
                <a:latin typeface="Times New Roman"/>
                <a:cs typeface="Times New Roman"/>
              </a:rPr>
              <a:t>n</a:t>
            </a:r>
            <a:r>
              <a:rPr sz="2400" baseline="-24305" dirty="0">
                <a:latin typeface="Times New Roman"/>
                <a:cs typeface="Times New Roman"/>
              </a:rPr>
              <a:t>i </a:t>
            </a:r>
            <a:r>
              <a:rPr sz="2400" dirty="0">
                <a:latin typeface="Times New Roman"/>
                <a:cs typeface="Times New Roman"/>
              </a:rPr>
              <a:t>~ </a:t>
            </a:r>
            <a:r>
              <a:rPr sz="2400" spc="-5" dirty="0">
                <a:latin typeface="Times New Roman"/>
                <a:cs typeface="Times New Roman"/>
              </a:rPr>
              <a:t>10</a:t>
            </a:r>
            <a:r>
              <a:rPr sz="2400" spc="-7" baseline="24305" dirty="0">
                <a:latin typeface="Times New Roman"/>
                <a:cs typeface="Times New Roman"/>
              </a:rPr>
              <a:t>5 </a:t>
            </a:r>
            <a:r>
              <a:rPr sz="2400" spc="-5" dirty="0">
                <a:latin typeface="Times New Roman"/>
                <a:cs typeface="Times New Roman"/>
              </a:rPr>
              <a:t>cm</a:t>
            </a:r>
            <a:r>
              <a:rPr sz="2400" spc="-7" baseline="24305" dirty="0">
                <a:latin typeface="Times New Roman"/>
                <a:cs typeface="Times New Roman"/>
              </a:rPr>
              <a:t>-3</a:t>
            </a:r>
            <a:r>
              <a:rPr sz="2400" spc="-5" dirty="0">
                <a:latin typeface="Times New Roman"/>
                <a:cs typeface="Times New Roman"/>
              </a:rPr>
              <a:t>, therefore, </a:t>
            </a:r>
            <a:r>
              <a:rPr sz="2400" dirty="0">
                <a:latin typeface="Symbol"/>
                <a:cs typeface="Symbol"/>
              </a:rPr>
              <a:t></a:t>
            </a:r>
            <a:r>
              <a:rPr sz="2400" dirty="0">
                <a:latin typeface="Times New Roman"/>
                <a:cs typeface="Times New Roman"/>
              </a:rPr>
              <a:t>n </a:t>
            </a:r>
            <a:r>
              <a:rPr sz="2400" spc="-5" dirty="0">
                <a:latin typeface="Times New Roman"/>
                <a:cs typeface="Times New Roman"/>
              </a:rPr>
              <a:t>&gt;&gt; n</a:t>
            </a:r>
            <a:r>
              <a:rPr sz="2400" spc="-7" baseline="-24305" dirty="0">
                <a:latin typeface="Times New Roman"/>
                <a:cs typeface="Times New Roman"/>
              </a:rPr>
              <a:t>0</a:t>
            </a:r>
            <a:r>
              <a:rPr sz="2400" spc="-5" dirty="0">
                <a:latin typeface="Times New Roman"/>
                <a:cs typeface="Times New Roman"/>
              </a:rPr>
              <a:t>.  In this case,</a:t>
            </a:r>
            <a:endParaRPr sz="2400" dirty="0">
              <a:latin typeface="Times New Roman"/>
              <a:cs typeface="Times New Roman"/>
            </a:endParaRPr>
          </a:p>
        </p:txBody>
      </p:sp>
      <p:sp>
        <p:nvSpPr>
          <p:cNvPr id="6" name="object 4"/>
          <p:cNvSpPr/>
          <p:nvPr/>
        </p:nvSpPr>
        <p:spPr>
          <a:xfrm>
            <a:off x="3724290" y="2366276"/>
            <a:ext cx="1219446" cy="638331"/>
          </a:xfrm>
          <a:prstGeom prst="rect">
            <a:avLst/>
          </a:prstGeom>
          <a:blipFill>
            <a:blip r:embed="rId2" cstate="print"/>
            <a:stretch>
              <a:fillRect/>
            </a:stretch>
          </a:blipFill>
        </p:spPr>
        <p:txBody>
          <a:bodyPr wrap="square" lIns="0" tIns="0" rIns="0" bIns="0" rtlCol="0"/>
          <a:lstStyle/>
          <a:p>
            <a:endParaRPr/>
          </a:p>
        </p:txBody>
      </p:sp>
      <p:grpSp>
        <p:nvGrpSpPr>
          <p:cNvPr id="2" name="Group 1"/>
          <p:cNvGrpSpPr/>
          <p:nvPr/>
        </p:nvGrpSpPr>
        <p:grpSpPr>
          <a:xfrm>
            <a:off x="2161438" y="3690364"/>
            <a:ext cx="5469645" cy="838604"/>
            <a:chOff x="1453643" y="3997935"/>
            <a:chExt cx="5469645" cy="838604"/>
          </a:xfrm>
        </p:grpSpPr>
        <p:sp>
          <p:nvSpPr>
            <p:cNvPr id="7" name="object 5"/>
            <p:cNvSpPr/>
            <p:nvPr/>
          </p:nvSpPr>
          <p:spPr>
            <a:xfrm>
              <a:off x="2019554" y="4414520"/>
              <a:ext cx="626110" cy="0"/>
            </a:xfrm>
            <a:custGeom>
              <a:avLst/>
              <a:gdLst/>
              <a:ahLst/>
              <a:cxnLst/>
              <a:rect l="l" t="t" r="r" b="b"/>
              <a:pathLst>
                <a:path w="626110">
                  <a:moveTo>
                    <a:pt x="0" y="0"/>
                  </a:moveTo>
                  <a:lnTo>
                    <a:pt x="625601" y="0"/>
                  </a:lnTo>
                </a:path>
              </a:pathLst>
            </a:custGeom>
            <a:ln w="12192">
              <a:solidFill>
                <a:srgbClr val="000000"/>
              </a:solidFill>
            </a:ln>
          </p:spPr>
          <p:txBody>
            <a:bodyPr wrap="square" lIns="0" tIns="0" rIns="0" bIns="0" rtlCol="0"/>
            <a:lstStyle/>
            <a:p>
              <a:endParaRPr/>
            </a:p>
          </p:txBody>
        </p:sp>
        <p:sp>
          <p:nvSpPr>
            <p:cNvPr id="8" name="object 6"/>
            <p:cNvSpPr/>
            <p:nvPr/>
          </p:nvSpPr>
          <p:spPr>
            <a:xfrm>
              <a:off x="2901950" y="4414520"/>
              <a:ext cx="2162175" cy="0"/>
            </a:xfrm>
            <a:custGeom>
              <a:avLst/>
              <a:gdLst/>
              <a:ahLst/>
              <a:cxnLst/>
              <a:rect l="l" t="t" r="r" b="b"/>
              <a:pathLst>
                <a:path w="2162175">
                  <a:moveTo>
                    <a:pt x="0" y="0"/>
                  </a:moveTo>
                  <a:lnTo>
                    <a:pt x="2161794" y="0"/>
                  </a:lnTo>
                </a:path>
              </a:pathLst>
            </a:custGeom>
            <a:ln w="12192">
              <a:solidFill>
                <a:srgbClr val="000000"/>
              </a:solidFill>
            </a:ln>
          </p:spPr>
          <p:txBody>
            <a:bodyPr wrap="square" lIns="0" tIns="0" rIns="0" bIns="0" rtlCol="0"/>
            <a:lstStyle/>
            <a:p>
              <a:endParaRPr/>
            </a:p>
          </p:txBody>
        </p:sp>
        <p:sp>
          <p:nvSpPr>
            <p:cNvPr id="9" name="object 7"/>
            <p:cNvSpPr txBox="1"/>
            <p:nvPr/>
          </p:nvSpPr>
          <p:spPr>
            <a:xfrm>
              <a:off x="3896655" y="3997935"/>
              <a:ext cx="172085" cy="376555"/>
            </a:xfrm>
            <a:prstGeom prst="rect">
              <a:avLst/>
            </a:prstGeom>
          </p:spPr>
          <p:txBody>
            <a:bodyPr vert="horz" wrap="square" lIns="0" tIns="13335" rIns="0" bIns="0" rtlCol="0">
              <a:spAutoFit/>
            </a:bodyPr>
            <a:lstStyle/>
            <a:p>
              <a:pPr marL="12700">
                <a:lnSpc>
                  <a:spcPct val="100000"/>
                </a:lnSpc>
                <a:spcBef>
                  <a:spcPts val="105"/>
                </a:spcBef>
              </a:pPr>
              <a:r>
                <a:rPr sz="2300" dirty="0">
                  <a:latin typeface="Times New Roman"/>
                  <a:cs typeface="Times New Roman"/>
                </a:rPr>
                <a:t>1</a:t>
              </a:r>
              <a:endParaRPr sz="2300">
                <a:latin typeface="Times New Roman"/>
                <a:cs typeface="Times New Roman"/>
              </a:endParaRPr>
            </a:p>
          </p:txBody>
        </p:sp>
        <p:sp>
          <p:nvSpPr>
            <p:cNvPr id="10" name="object 8"/>
            <p:cNvSpPr txBox="1"/>
            <p:nvPr/>
          </p:nvSpPr>
          <p:spPr>
            <a:xfrm>
              <a:off x="2246174" y="3997935"/>
              <a:ext cx="172085" cy="376555"/>
            </a:xfrm>
            <a:prstGeom prst="rect">
              <a:avLst/>
            </a:prstGeom>
          </p:spPr>
          <p:txBody>
            <a:bodyPr vert="horz" wrap="square" lIns="0" tIns="13335" rIns="0" bIns="0" rtlCol="0">
              <a:spAutoFit/>
            </a:bodyPr>
            <a:lstStyle/>
            <a:p>
              <a:pPr marL="12700">
                <a:lnSpc>
                  <a:spcPct val="100000"/>
                </a:lnSpc>
                <a:spcBef>
                  <a:spcPts val="105"/>
                </a:spcBef>
              </a:pPr>
              <a:r>
                <a:rPr sz="2300" dirty="0">
                  <a:latin typeface="Times New Roman"/>
                  <a:cs typeface="Times New Roman"/>
                </a:rPr>
                <a:t>1</a:t>
              </a:r>
              <a:endParaRPr sz="2300">
                <a:latin typeface="Times New Roman"/>
                <a:cs typeface="Times New Roman"/>
              </a:endParaRPr>
            </a:p>
          </p:txBody>
        </p:sp>
        <p:sp>
          <p:nvSpPr>
            <p:cNvPr id="11" name="object 9"/>
            <p:cNvSpPr txBox="1"/>
            <p:nvPr/>
          </p:nvSpPr>
          <p:spPr>
            <a:xfrm>
              <a:off x="2683498" y="4183888"/>
              <a:ext cx="186055" cy="376555"/>
            </a:xfrm>
            <a:prstGeom prst="rect">
              <a:avLst/>
            </a:prstGeom>
          </p:spPr>
          <p:txBody>
            <a:bodyPr vert="horz" wrap="square" lIns="0" tIns="13335" rIns="0" bIns="0" rtlCol="0">
              <a:spAutoFit/>
            </a:bodyPr>
            <a:lstStyle/>
            <a:p>
              <a:pPr marL="12700">
                <a:lnSpc>
                  <a:spcPct val="100000"/>
                </a:lnSpc>
                <a:spcBef>
                  <a:spcPts val="105"/>
                </a:spcBef>
              </a:pPr>
              <a:r>
                <a:rPr sz="2300" dirty="0">
                  <a:latin typeface="Symbol"/>
                  <a:cs typeface="Symbol"/>
                </a:rPr>
                <a:t></a:t>
              </a:r>
              <a:endParaRPr sz="2300">
                <a:latin typeface="Symbol"/>
                <a:cs typeface="Symbol"/>
              </a:endParaRPr>
            </a:p>
          </p:txBody>
        </p:sp>
        <p:sp>
          <p:nvSpPr>
            <p:cNvPr id="12" name="object 10"/>
            <p:cNvSpPr txBox="1"/>
            <p:nvPr/>
          </p:nvSpPr>
          <p:spPr>
            <a:xfrm>
              <a:off x="5076708" y="4183888"/>
              <a:ext cx="1846580" cy="376555"/>
            </a:xfrm>
            <a:prstGeom prst="rect">
              <a:avLst/>
            </a:prstGeom>
          </p:spPr>
          <p:txBody>
            <a:bodyPr vert="horz" wrap="square" lIns="0" tIns="13335" rIns="0" bIns="0" rtlCol="0">
              <a:spAutoFit/>
            </a:bodyPr>
            <a:lstStyle/>
            <a:p>
              <a:pPr marL="38100">
                <a:lnSpc>
                  <a:spcPct val="100000"/>
                </a:lnSpc>
                <a:spcBef>
                  <a:spcPts val="105"/>
                </a:spcBef>
              </a:pPr>
              <a:r>
                <a:rPr sz="2300" dirty="0">
                  <a:latin typeface="Symbol"/>
                  <a:cs typeface="Symbol"/>
                </a:rPr>
                <a:t></a:t>
              </a:r>
              <a:r>
                <a:rPr sz="2300" spc="-340" dirty="0">
                  <a:latin typeface="Times New Roman"/>
                  <a:cs typeface="Times New Roman"/>
                </a:rPr>
                <a:t> </a:t>
              </a:r>
              <a:r>
                <a:rPr sz="2300" dirty="0">
                  <a:latin typeface="Times New Roman"/>
                  <a:cs typeface="Times New Roman"/>
                </a:rPr>
                <a:t>5</a:t>
              </a:r>
              <a:r>
                <a:rPr sz="2300" spc="-340" dirty="0">
                  <a:latin typeface="Times New Roman"/>
                  <a:cs typeface="Times New Roman"/>
                </a:rPr>
                <a:t> </a:t>
              </a:r>
              <a:r>
                <a:rPr sz="2300" spc="55" dirty="0">
                  <a:latin typeface="Symbol"/>
                  <a:cs typeface="Symbol"/>
                </a:rPr>
                <a:t></a:t>
              </a:r>
              <a:r>
                <a:rPr sz="2300" spc="55" dirty="0">
                  <a:latin typeface="Times New Roman"/>
                  <a:cs typeface="Times New Roman"/>
                </a:rPr>
                <a:t>10</a:t>
              </a:r>
              <a:r>
                <a:rPr sz="2025" spc="82" baseline="43209" dirty="0">
                  <a:latin typeface="Symbol"/>
                  <a:cs typeface="Symbol"/>
                </a:rPr>
                <a:t></a:t>
              </a:r>
              <a:r>
                <a:rPr sz="2025" spc="82" baseline="43209" dirty="0">
                  <a:latin typeface="Times New Roman"/>
                  <a:cs typeface="Times New Roman"/>
                </a:rPr>
                <a:t>6</a:t>
              </a:r>
              <a:r>
                <a:rPr sz="2025" spc="247" baseline="43209" dirty="0">
                  <a:latin typeface="Times New Roman"/>
                  <a:cs typeface="Times New Roman"/>
                </a:rPr>
                <a:t> </a:t>
              </a:r>
              <a:r>
                <a:rPr sz="2300" i="1" spc="35" dirty="0">
                  <a:latin typeface="Times New Roman"/>
                  <a:cs typeface="Times New Roman"/>
                </a:rPr>
                <a:t>cm</a:t>
              </a:r>
              <a:r>
                <a:rPr sz="2025" spc="52" baseline="43209" dirty="0">
                  <a:latin typeface="Times New Roman"/>
                  <a:cs typeface="Times New Roman"/>
                </a:rPr>
                <a:t>3</a:t>
              </a:r>
              <a:r>
                <a:rPr sz="2300" i="1" spc="35" dirty="0">
                  <a:latin typeface="Times New Roman"/>
                  <a:cs typeface="Times New Roman"/>
                </a:rPr>
                <a:t>s</a:t>
              </a:r>
              <a:r>
                <a:rPr sz="2025" spc="52" baseline="43209" dirty="0">
                  <a:latin typeface="Symbol"/>
                  <a:cs typeface="Symbol"/>
                </a:rPr>
                <a:t></a:t>
              </a:r>
              <a:r>
                <a:rPr sz="2025" spc="52" baseline="43209" dirty="0">
                  <a:latin typeface="Times New Roman"/>
                  <a:cs typeface="Times New Roman"/>
                </a:rPr>
                <a:t>1</a:t>
              </a:r>
              <a:endParaRPr sz="2025" baseline="43209" dirty="0">
                <a:latin typeface="Times New Roman"/>
                <a:cs typeface="Times New Roman"/>
              </a:endParaRPr>
            </a:p>
          </p:txBody>
        </p:sp>
        <p:sp>
          <p:nvSpPr>
            <p:cNvPr id="13" name="object 11"/>
            <p:cNvSpPr txBox="1"/>
            <p:nvPr/>
          </p:nvSpPr>
          <p:spPr>
            <a:xfrm>
              <a:off x="1453643" y="4183888"/>
              <a:ext cx="534670" cy="376555"/>
            </a:xfrm>
            <a:prstGeom prst="rect">
              <a:avLst/>
            </a:prstGeom>
          </p:spPr>
          <p:txBody>
            <a:bodyPr vert="horz" wrap="square" lIns="0" tIns="13335" rIns="0" bIns="0" rtlCol="0">
              <a:spAutoFit/>
            </a:bodyPr>
            <a:lstStyle/>
            <a:p>
              <a:pPr marL="12700">
                <a:lnSpc>
                  <a:spcPct val="100000"/>
                </a:lnSpc>
                <a:spcBef>
                  <a:spcPts val="105"/>
                </a:spcBef>
                <a:tabLst>
                  <a:tab pos="360680" algn="l"/>
                </a:tabLst>
              </a:pPr>
              <a:r>
                <a:rPr sz="2300" i="1" dirty="0">
                  <a:latin typeface="Times New Roman"/>
                  <a:cs typeface="Times New Roman"/>
                </a:rPr>
                <a:t>B	</a:t>
              </a:r>
              <a:r>
                <a:rPr sz="2300" dirty="0">
                  <a:latin typeface="Symbol"/>
                  <a:cs typeface="Symbol"/>
                </a:rPr>
                <a:t></a:t>
              </a:r>
              <a:endParaRPr sz="2300">
                <a:latin typeface="Symbol"/>
                <a:cs typeface="Symbol"/>
              </a:endParaRPr>
            </a:p>
          </p:txBody>
        </p:sp>
        <p:sp>
          <p:nvSpPr>
            <p:cNvPr id="14" name="object 12"/>
            <p:cNvSpPr txBox="1"/>
            <p:nvPr/>
          </p:nvSpPr>
          <p:spPr>
            <a:xfrm>
              <a:off x="2515107" y="4606035"/>
              <a:ext cx="92075" cy="230504"/>
            </a:xfrm>
            <a:prstGeom prst="rect">
              <a:avLst/>
            </a:prstGeom>
          </p:spPr>
          <p:txBody>
            <a:bodyPr vert="horz" wrap="square" lIns="0" tIns="11430" rIns="0" bIns="0" rtlCol="0">
              <a:spAutoFit/>
            </a:bodyPr>
            <a:lstStyle/>
            <a:p>
              <a:pPr marL="12700">
                <a:lnSpc>
                  <a:spcPct val="100000"/>
                </a:lnSpc>
                <a:spcBef>
                  <a:spcPts val="90"/>
                </a:spcBef>
              </a:pPr>
              <a:r>
                <a:rPr sz="1350" i="1" spc="-5" dirty="0">
                  <a:latin typeface="Times New Roman"/>
                  <a:cs typeface="Times New Roman"/>
                </a:rPr>
                <a:t>r</a:t>
              </a:r>
              <a:endParaRPr sz="1350">
                <a:latin typeface="Times New Roman"/>
                <a:cs typeface="Times New Roman"/>
              </a:endParaRPr>
            </a:p>
          </p:txBody>
        </p:sp>
        <p:sp>
          <p:nvSpPr>
            <p:cNvPr id="15" name="object 13"/>
            <p:cNvSpPr txBox="1"/>
            <p:nvPr/>
          </p:nvSpPr>
          <p:spPr>
            <a:xfrm>
              <a:off x="1992880" y="4394311"/>
              <a:ext cx="3103245" cy="396875"/>
            </a:xfrm>
            <a:prstGeom prst="rect">
              <a:avLst/>
            </a:prstGeom>
          </p:spPr>
          <p:txBody>
            <a:bodyPr vert="horz" wrap="square" lIns="0" tIns="17145" rIns="0" bIns="0" rtlCol="0">
              <a:spAutoFit/>
            </a:bodyPr>
            <a:lstStyle/>
            <a:p>
              <a:pPr marL="38100">
                <a:lnSpc>
                  <a:spcPct val="100000"/>
                </a:lnSpc>
                <a:spcBef>
                  <a:spcPts val="135"/>
                </a:spcBef>
                <a:tabLst>
                  <a:tab pos="899794" algn="l"/>
                </a:tabLst>
              </a:pPr>
              <a:r>
                <a:rPr sz="2300" spc="10" dirty="0">
                  <a:latin typeface="Symbol"/>
                  <a:cs typeface="Symbol"/>
                </a:rPr>
                <a:t></a:t>
              </a:r>
              <a:r>
                <a:rPr sz="2300" i="1" spc="10" dirty="0">
                  <a:latin typeface="Times New Roman"/>
                  <a:cs typeface="Times New Roman"/>
                </a:rPr>
                <a:t>n</a:t>
              </a:r>
              <a:r>
                <a:rPr sz="2400" i="1" spc="10" dirty="0">
                  <a:latin typeface="Symbol"/>
                  <a:cs typeface="Symbol"/>
                </a:rPr>
                <a:t></a:t>
              </a:r>
              <a:r>
                <a:rPr sz="2400" spc="10" dirty="0">
                  <a:latin typeface="Times New Roman"/>
                  <a:cs typeface="Times New Roman"/>
                </a:rPr>
                <a:t>	</a:t>
              </a:r>
              <a:r>
                <a:rPr sz="2300" spc="-15" dirty="0">
                  <a:latin typeface="Times New Roman"/>
                  <a:cs typeface="Times New Roman"/>
                </a:rPr>
                <a:t>10</a:t>
              </a:r>
              <a:r>
                <a:rPr sz="2025" spc="-22" baseline="43209" dirty="0">
                  <a:latin typeface="Times New Roman"/>
                  <a:cs typeface="Times New Roman"/>
                </a:rPr>
                <a:t>14 </a:t>
              </a:r>
              <a:r>
                <a:rPr sz="2300" i="1" spc="25" dirty="0">
                  <a:latin typeface="Times New Roman"/>
                  <a:cs typeface="Times New Roman"/>
                </a:rPr>
                <a:t>cm</a:t>
              </a:r>
              <a:r>
                <a:rPr sz="2025" spc="37" baseline="43209" dirty="0">
                  <a:latin typeface="Symbol"/>
                  <a:cs typeface="Symbol"/>
                </a:rPr>
                <a:t></a:t>
              </a:r>
              <a:r>
                <a:rPr sz="2025" spc="37" baseline="43209" dirty="0">
                  <a:latin typeface="Times New Roman"/>
                  <a:cs typeface="Times New Roman"/>
                </a:rPr>
                <a:t>3 </a:t>
              </a:r>
              <a:r>
                <a:rPr sz="2300" dirty="0">
                  <a:latin typeface="Symbol"/>
                  <a:cs typeface="Symbol"/>
                </a:rPr>
                <a:t></a:t>
              </a:r>
              <a:r>
                <a:rPr sz="2300" dirty="0">
                  <a:latin typeface="Times New Roman"/>
                  <a:cs typeface="Times New Roman"/>
                </a:rPr>
                <a:t> 2</a:t>
              </a:r>
              <a:r>
                <a:rPr sz="2300" spc="-380" dirty="0">
                  <a:latin typeface="Times New Roman"/>
                  <a:cs typeface="Times New Roman"/>
                </a:rPr>
                <a:t> </a:t>
              </a:r>
              <a:r>
                <a:rPr sz="2300" spc="55" dirty="0">
                  <a:latin typeface="Symbol"/>
                  <a:cs typeface="Symbol"/>
                </a:rPr>
                <a:t></a:t>
              </a:r>
              <a:r>
                <a:rPr sz="2300" spc="55" dirty="0">
                  <a:latin typeface="Times New Roman"/>
                  <a:cs typeface="Times New Roman"/>
                </a:rPr>
                <a:t>10</a:t>
              </a:r>
              <a:r>
                <a:rPr sz="2025" spc="82" baseline="43209" dirty="0">
                  <a:latin typeface="Symbol"/>
                  <a:cs typeface="Symbol"/>
                </a:rPr>
                <a:t></a:t>
              </a:r>
              <a:r>
                <a:rPr sz="2025" spc="82" baseline="43209" dirty="0">
                  <a:latin typeface="Times New Roman"/>
                  <a:cs typeface="Times New Roman"/>
                </a:rPr>
                <a:t>9 </a:t>
              </a:r>
              <a:r>
                <a:rPr sz="2300" i="1" dirty="0">
                  <a:latin typeface="Times New Roman"/>
                  <a:cs typeface="Times New Roman"/>
                </a:rPr>
                <a:t>s</a:t>
              </a:r>
              <a:endParaRPr sz="2300">
                <a:latin typeface="Times New Roman"/>
                <a:cs typeface="Times New Roman"/>
              </a:endParaRPr>
            </a:p>
          </p:txBody>
        </p:sp>
        <p:sp>
          <p:nvSpPr>
            <p:cNvPr id="16" name="object 14"/>
            <p:cNvSpPr txBox="1"/>
            <p:nvPr/>
          </p:nvSpPr>
          <p:spPr>
            <a:xfrm>
              <a:off x="1629664" y="4378952"/>
              <a:ext cx="92075" cy="230504"/>
            </a:xfrm>
            <a:prstGeom prst="rect">
              <a:avLst/>
            </a:prstGeom>
          </p:spPr>
          <p:txBody>
            <a:bodyPr vert="horz" wrap="square" lIns="0" tIns="11430" rIns="0" bIns="0" rtlCol="0">
              <a:spAutoFit/>
            </a:bodyPr>
            <a:lstStyle/>
            <a:p>
              <a:pPr marL="12700">
                <a:lnSpc>
                  <a:spcPct val="100000"/>
                </a:lnSpc>
                <a:spcBef>
                  <a:spcPts val="90"/>
                </a:spcBef>
              </a:pPr>
              <a:r>
                <a:rPr sz="1350" i="1" spc="-5" dirty="0">
                  <a:latin typeface="Times New Roman"/>
                  <a:cs typeface="Times New Roman"/>
                </a:rPr>
                <a:t>r</a:t>
              </a:r>
              <a:endParaRPr sz="1350">
                <a:latin typeface="Times New Roman"/>
                <a:cs typeface="Times New Roman"/>
              </a:endParaRPr>
            </a:p>
          </p:txBody>
        </p:sp>
      </p:grpSp>
      <p:sp>
        <p:nvSpPr>
          <p:cNvPr id="3" name="Rectangle 2"/>
          <p:cNvSpPr/>
          <p:nvPr/>
        </p:nvSpPr>
        <p:spPr>
          <a:xfrm>
            <a:off x="2255807" y="5531093"/>
            <a:ext cx="5816785" cy="369332"/>
          </a:xfrm>
          <a:prstGeom prst="rect">
            <a:avLst/>
          </a:prstGeom>
          <a:ln>
            <a:solidFill>
              <a:schemeClr val="tx1"/>
            </a:solidFill>
          </a:ln>
        </p:spPr>
        <p:txBody>
          <a:bodyPr wrap="none">
            <a:spAutoFit/>
          </a:bodyPr>
          <a:lstStyle/>
          <a:p>
            <a:pPr marL="37465" algn="just">
              <a:lnSpc>
                <a:spcPct val="100000"/>
              </a:lnSpc>
              <a:spcBef>
                <a:spcPts val="1380"/>
              </a:spcBef>
              <a:tabLst>
                <a:tab pos="367665" algn="l"/>
              </a:tabLst>
            </a:pPr>
            <a:r>
              <a:rPr lang="en-IN" b="1" spc="-5" dirty="0">
                <a:solidFill>
                  <a:srgbClr val="FF0000"/>
                </a:solidFill>
                <a:latin typeface="Times New Roman"/>
                <a:cs typeface="Times New Roman"/>
              </a:rPr>
              <a:t>The radiative recombination coefficient</a:t>
            </a:r>
            <a:r>
              <a:rPr lang="en-IN" b="1" spc="-20" dirty="0">
                <a:solidFill>
                  <a:srgbClr val="FF0000"/>
                </a:solidFill>
                <a:latin typeface="Times New Roman"/>
                <a:cs typeface="Times New Roman"/>
              </a:rPr>
              <a:t> </a:t>
            </a:r>
            <a:r>
              <a:rPr lang="en-IN" b="1" spc="-10" dirty="0">
                <a:solidFill>
                  <a:srgbClr val="FF0000"/>
                </a:solidFill>
                <a:latin typeface="Times New Roman"/>
                <a:cs typeface="Times New Roman"/>
              </a:rPr>
              <a:t>B</a:t>
            </a:r>
            <a:r>
              <a:rPr lang="en-IN" b="1" spc="-15" baseline="-24305" dirty="0">
                <a:solidFill>
                  <a:srgbClr val="FF0000"/>
                </a:solidFill>
                <a:latin typeface="Times New Roman"/>
                <a:cs typeface="Times New Roman"/>
              </a:rPr>
              <a:t>r </a:t>
            </a:r>
            <a:r>
              <a:rPr lang="en-IN" b="1" spc="-15" dirty="0">
                <a:solidFill>
                  <a:srgbClr val="FF0000"/>
                </a:solidFill>
                <a:latin typeface="Times New Roman"/>
                <a:cs typeface="Times New Roman"/>
              </a:rPr>
              <a:t>is 5x10</a:t>
            </a:r>
            <a:r>
              <a:rPr lang="en-IN" b="1" spc="-15" baseline="30000" dirty="0">
                <a:solidFill>
                  <a:srgbClr val="FF0000"/>
                </a:solidFill>
                <a:latin typeface="Times New Roman"/>
                <a:cs typeface="Times New Roman"/>
              </a:rPr>
              <a:t>-6</a:t>
            </a:r>
            <a:r>
              <a:rPr lang="en-IN" b="1" spc="-15" dirty="0">
                <a:solidFill>
                  <a:srgbClr val="FF0000"/>
                </a:solidFill>
                <a:latin typeface="Times New Roman"/>
                <a:cs typeface="Times New Roman"/>
              </a:rPr>
              <a:t> cm</a:t>
            </a:r>
            <a:r>
              <a:rPr lang="en-IN" b="1" spc="-15" baseline="30000" dirty="0">
                <a:solidFill>
                  <a:srgbClr val="FF0000"/>
                </a:solidFill>
                <a:latin typeface="Times New Roman"/>
                <a:cs typeface="Times New Roman"/>
              </a:rPr>
              <a:t>3</a:t>
            </a:r>
            <a:r>
              <a:rPr lang="en-IN" b="1" spc="-15" dirty="0">
                <a:solidFill>
                  <a:srgbClr val="FF0000"/>
                </a:solidFill>
                <a:latin typeface="Times New Roman"/>
                <a:cs typeface="Times New Roman"/>
              </a:rPr>
              <a:t>s</a:t>
            </a:r>
            <a:r>
              <a:rPr lang="en-IN" b="1" spc="-15" baseline="30000" dirty="0">
                <a:solidFill>
                  <a:srgbClr val="FF0000"/>
                </a:solidFill>
                <a:latin typeface="Times New Roman"/>
                <a:cs typeface="Times New Roman"/>
              </a:rPr>
              <a:t>-1</a:t>
            </a:r>
            <a:endParaRPr lang="en-IN" b="1" baseline="30000" dirty="0">
              <a:solidFill>
                <a:srgbClr val="FF0000"/>
              </a:solidFill>
              <a:latin typeface="Times New Roman"/>
              <a:cs typeface="Times New Roman"/>
            </a:endParaRPr>
          </a:p>
        </p:txBody>
      </p:sp>
    </p:spTree>
    <p:extLst>
      <p:ext uri="{BB962C8B-B14F-4D97-AF65-F5344CB8AC3E}">
        <p14:creationId xmlns:p14="http://schemas.microsoft.com/office/powerpoint/2010/main" val="42181763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280376" y="41034"/>
            <a:ext cx="7669959" cy="474489"/>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C00000"/>
                </a:solidFill>
                <a:latin typeface="Arial" panose="020B0604020202020204" pitchFamily="34" charset="0"/>
                <a:cs typeface="Arial" panose="020B0604020202020204" pitchFamily="34" charset="0"/>
              </a:rPr>
              <a:t>Radiative and nonradiative</a:t>
            </a:r>
            <a:r>
              <a:rPr sz="3000" b="1" spc="-85" dirty="0">
                <a:solidFill>
                  <a:srgbClr val="C00000"/>
                </a:solidFill>
                <a:latin typeface="Arial" panose="020B0604020202020204" pitchFamily="34" charset="0"/>
                <a:cs typeface="Arial" panose="020B0604020202020204" pitchFamily="34" charset="0"/>
              </a:rPr>
              <a:t> </a:t>
            </a:r>
            <a:r>
              <a:rPr sz="3000" b="1" spc="-5" dirty="0">
                <a:solidFill>
                  <a:srgbClr val="C00000"/>
                </a:solidFill>
                <a:latin typeface="Arial" panose="020B0604020202020204" pitchFamily="34" charset="0"/>
                <a:cs typeface="Arial" panose="020B0604020202020204" pitchFamily="34" charset="0"/>
              </a:rPr>
              <a:t>recombination</a:t>
            </a:r>
            <a:endParaRPr sz="3000" b="1" dirty="0">
              <a:solidFill>
                <a:srgbClr val="C00000"/>
              </a:solidFill>
              <a:latin typeface="Arial" panose="020B0604020202020204" pitchFamily="34" charset="0"/>
              <a:cs typeface="Arial" panose="020B0604020202020204" pitchFamily="34" charset="0"/>
            </a:endParaRPr>
          </a:p>
        </p:txBody>
      </p:sp>
      <p:sp>
        <p:nvSpPr>
          <p:cNvPr id="5" name="object 3"/>
          <p:cNvSpPr/>
          <p:nvPr/>
        </p:nvSpPr>
        <p:spPr>
          <a:xfrm>
            <a:off x="7145561" y="457334"/>
            <a:ext cx="4633574" cy="6267662"/>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365760" y="2050799"/>
            <a:ext cx="7004245" cy="1736373"/>
          </a:xfrm>
          <a:prstGeom prst="rect">
            <a:avLst/>
          </a:prstGeom>
        </p:spPr>
        <p:txBody>
          <a:bodyPr vert="horz" wrap="square" lIns="0" tIns="12700" rIns="0" bIns="0" rtlCol="0">
            <a:spAutoFit/>
          </a:bodyPr>
          <a:lstStyle/>
          <a:p>
            <a:pPr marL="12700" marR="37465" algn="just">
              <a:lnSpc>
                <a:spcPct val="100000"/>
              </a:lnSpc>
              <a:spcBef>
                <a:spcPts val="100"/>
              </a:spcBef>
            </a:pPr>
            <a:r>
              <a:rPr sz="2800" dirty="0">
                <a:latin typeface="Arial" panose="020B0604020202020204" pitchFamily="34" charset="0"/>
                <a:cs typeface="Arial" panose="020B0604020202020204" pitchFamily="34" charset="0"/>
              </a:rPr>
              <a:t>Nonradiative</a:t>
            </a:r>
            <a:r>
              <a:rPr sz="2800" spc="-10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recombination  typically does not produce  </a:t>
            </a:r>
            <a:r>
              <a:rPr sz="2800" spc="-5" dirty="0">
                <a:latin typeface="Arial" panose="020B0604020202020204" pitchFamily="34" charset="0"/>
                <a:cs typeface="Arial" panose="020B0604020202020204" pitchFamily="34" charset="0"/>
              </a:rPr>
              <a:t>photons;</a:t>
            </a:r>
            <a:endParaRPr sz="2800" dirty="0">
              <a:latin typeface="Arial" panose="020B0604020202020204" pitchFamily="34" charset="0"/>
              <a:cs typeface="Arial" panose="020B0604020202020204" pitchFamily="34" charset="0"/>
            </a:endParaRPr>
          </a:p>
          <a:p>
            <a:pPr marL="12700" marR="5080" algn="just">
              <a:lnSpc>
                <a:spcPct val="100000"/>
              </a:lnSpc>
              <a:spcBef>
                <a:spcPts val="5"/>
              </a:spcBef>
            </a:pPr>
            <a:r>
              <a:rPr sz="2800" dirty="0">
                <a:latin typeface="Arial" panose="020B0604020202020204" pitchFamily="34" charset="0"/>
                <a:cs typeface="Arial" panose="020B0604020202020204" pitchFamily="34" charset="0"/>
              </a:rPr>
              <a:t>The electron energy </a:t>
            </a:r>
            <a:r>
              <a:rPr sz="2800" spc="-5" dirty="0">
                <a:latin typeface="Arial" panose="020B0604020202020204" pitchFamily="34" charset="0"/>
                <a:cs typeface="Arial" panose="020B0604020202020204" pitchFamily="34" charset="0"/>
              </a:rPr>
              <a:t>is</a:t>
            </a:r>
            <a:r>
              <a:rPr sz="2800" spc="-9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being  transferred to phonons, i.e.  </a:t>
            </a:r>
            <a:r>
              <a:rPr sz="2800" spc="-5" dirty="0">
                <a:latin typeface="Arial" panose="020B0604020202020204" pitchFamily="34" charset="0"/>
                <a:cs typeface="Arial" panose="020B0604020202020204" pitchFamily="34" charset="0"/>
              </a:rPr>
              <a:t>into the heat.</a:t>
            </a:r>
            <a:endParaRP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12068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2358343" y="0"/>
            <a:ext cx="7724995" cy="474489"/>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C00000"/>
                </a:solidFill>
                <a:latin typeface="Arial" panose="020B0604020202020204" pitchFamily="34" charset="0"/>
                <a:cs typeface="Arial" panose="020B0604020202020204" pitchFamily="34" charset="0"/>
              </a:rPr>
              <a:t>Radiative and nonradiative</a:t>
            </a:r>
            <a:r>
              <a:rPr sz="3000" b="1" spc="-85" dirty="0">
                <a:solidFill>
                  <a:srgbClr val="C00000"/>
                </a:solidFill>
                <a:latin typeface="Arial" panose="020B0604020202020204" pitchFamily="34" charset="0"/>
                <a:cs typeface="Arial" panose="020B0604020202020204" pitchFamily="34" charset="0"/>
              </a:rPr>
              <a:t> </a:t>
            </a:r>
            <a:r>
              <a:rPr sz="3000" b="1" spc="-5" dirty="0">
                <a:solidFill>
                  <a:srgbClr val="C00000"/>
                </a:solidFill>
                <a:latin typeface="Arial" panose="020B0604020202020204" pitchFamily="34" charset="0"/>
                <a:cs typeface="Arial" panose="020B0604020202020204" pitchFamily="34" charset="0"/>
              </a:rPr>
              <a:t>recombination</a:t>
            </a:r>
            <a:endParaRPr sz="3000" dirty="0">
              <a:solidFill>
                <a:srgbClr val="C00000"/>
              </a:solidFill>
              <a:latin typeface="Arial" panose="020B0604020202020204" pitchFamily="34" charset="0"/>
              <a:cs typeface="Arial" panose="020B0604020202020204" pitchFamily="34" charset="0"/>
            </a:endParaRPr>
          </a:p>
        </p:txBody>
      </p:sp>
      <p:sp>
        <p:nvSpPr>
          <p:cNvPr id="5" name="object 3"/>
          <p:cNvSpPr txBox="1"/>
          <p:nvPr/>
        </p:nvSpPr>
        <p:spPr>
          <a:xfrm>
            <a:off x="523702" y="908996"/>
            <a:ext cx="11745883" cy="351378"/>
          </a:xfrm>
          <a:prstGeom prst="rect">
            <a:avLst/>
          </a:prstGeom>
        </p:spPr>
        <p:txBody>
          <a:bodyPr vert="horz" wrap="square" lIns="0" tIns="12700" rIns="0" bIns="0" rtlCol="0">
            <a:spAutoFit/>
          </a:bodyPr>
          <a:lstStyle/>
          <a:p>
            <a:pPr marL="2109470" marR="5080" indent="-2097405" algn="just">
              <a:lnSpc>
                <a:spcPct val="100000"/>
              </a:lnSpc>
              <a:spcBef>
                <a:spcPts val="100"/>
              </a:spcBef>
            </a:pPr>
            <a:r>
              <a:rPr sz="2200" spc="-5" dirty="0">
                <a:latin typeface="Arial" panose="020B0604020202020204" pitchFamily="34" charset="0"/>
                <a:cs typeface="Arial" panose="020B0604020202020204" pitchFamily="34" charset="0"/>
              </a:rPr>
              <a:t>When both radiative and nonradiative recombination </a:t>
            </a:r>
            <a:r>
              <a:rPr sz="2200" spc="-10" dirty="0">
                <a:latin typeface="Arial" panose="020B0604020202020204" pitchFamily="34" charset="0"/>
                <a:cs typeface="Arial" panose="020B0604020202020204" pitchFamily="34" charset="0"/>
              </a:rPr>
              <a:t>processes  </a:t>
            </a:r>
            <a:r>
              <a:rPr sz="2200" spc="-5" dirty="0">
                <a:latin typeface="Arial" panose="020B0604020202020204" pitchFamily="34" charset="0"/>
                <a:cs typeface="Arial" panose="020B0604020202020204" pitchFamily="34" charset="0"/>
              </a:rPr>
              <a:t>take place i</a:t>
            </a:r>
            <a:r>
              <a:rPr lang="en-IN" sz="2200" spc="-5" dirty="0">
                <a:latin typeface="Arial" panose="020B0604020202020204" pitchFamily="34" charset="0"/>
                <a:cs typeface="Arial" panose="020B0604020202020204" pitchFamily="34" charset="0"/>
              </a:rPr>
              <a:t>n  </a:t>
            </a:r>
            <a:r>
              <a:rPr sz="2200" spc="-5" dirty="0">
                <a:latin typeface="Arial" panose="020B0604020202020204" pitchFamily="34" charset="0"/>
                <a:cs typeface="Arial" panose="020B0604020202020204" pitchFamily="34" charset="0"/>
              </a:rPr>
              <a:t>semiconductor,</a:t>
            </a:r>
            <a:endParaRPr sz="2200" dirty="0">
              <a:latin typeface="Arial" panose="020B0604020202020204" pitchFamily="34" charset="0"/>
              <a:cs typeface="Arial" panose="020B0604020202020204" pitchFamily="34" charset="0"/>
            </a:endParaRPr>
          </a:p>
        </p:txBody>
      </p:sp>
      <p:sp>
        <p:nvSpPr>
          <p:cNvPr id="6" name="object 4"/>
          <p:cNvSpPr/>
          <p:nvPr/>
        </p:nvSpPr>
        <p:spPr>
          <a:xfrm>
            <a:off x="3888175" y="1802759"/>
            <a:ext cx="3752406" cy="401314"/>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4834140" y="2881766"/>
            <a:ext cx="2085975" cy="88694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493826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29774"/>
            <a:ext cx="12070080" cy="5262979"/>
          </a:xfrm>
          <a:prstGeom prst="rect">
            <a:avLst/>
          </a:prstGeom>
        </p:spPr>
        <p:txBody>
          <a:bodyPr wrap="square">
            <a:spAutoFit/>
          </a:bodyPr>
          <a:lstStyle/>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A strong electric field applied to a semiconductor tilts the band edges, valence  band maximum, and conduction band minimum, and the wave functions for electrons and holes penetrate into the band-gap. </a:t>
            </a:r>
          </a:p>
          <a:p>
            <a:pPr marL="457200" indent="-457200" algn="just">
              <a:buFont typeface="Arial" panose="020B0604020202020204" pitchFamily="34" charset="0"/>
              <a:buChar char="•"/>
            </a:pPr>
            <a:endParaRPr lang="en-IN"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The photo-  assisted tunnelling therefore occurs at a wavelength longer than the wavelength  corresponding to the band-gap energy. </a:t>
            </a:r>
          </a:p>
          <a:p>
            <a:pPr marL="457200" indent="-457200" algn="just">
              <a:buFont typeface="Arial" panose="020B0604020202020204" pitchFamily="34" charset="0"/>
              <a:buChar char="•"/>
            </a:pPr>
            <a:endParaRPr lang="en-IN"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As a result, the fundamental absorption edge shifts to a longer wavelength.</a:t>
            </a:r>
          </a:p>
          <a:p>
            <a:pPr marL="457200" indent="-457200" algn="just">
              <a:buFont typeface="Arial" panose="020B0604020202020204" pitchFamily="34" charset="0"/>
              <a:buChar char="•"/>
            </a:pPr>
            <a:endParaRPr lang="en-IN"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This phenomenon is  called the Franz - Keldysh effect and it is remarkable when the field strength  is more than 10</a:t>
            </a:r>
            <a:r>
              <a:rPr lang="en-IN" sz="2800" baseline="30000" dirty="0">
                <a:latin typeface="Arial" panose="020B0604020202020204" pitchFamily="34" charset="0"/>
                <a:cs typeface="Arial" panose="020B0604020202020204" pitchFamily="34" charset="0"/>
              </a:rPr>
              <a:t>4</a:t>
            </a:r>
            <a:r>
              <a:rPr lang="en-IN" sz="2800" dirty="0">
                <a:latin typeface="Arial" panose="020B0604020202020204" pitchFamily="34" charset="0"/>
                <a:cs typeface="Arial" panose="020B0604020202020204" pitchFamily="34" charset="0"/>
              </a:rPr>
              <a:t> V/cm. </a:t>
            </a:r>
          </a:p>
        </p:txBody>
      </p:sp>
      <p:sp>
        <p:nvSpPr>
          <p:cNvPr id="6" name="Rectangle 5"/>
          <p:cNvSpPr/>
          <p:nvPr/>
        </p:nvSpPr>
        <p:spPr>
          <a:xfrm>
            <a:off x="141137" y="52441"/>
            <a:ext cx="12050863" cy="584775"/>
          </a:xfrm>
          <a:prstGeom prst="rect">
            <a:avLst/>
          </a:prstGeom>
        </p:spPr>
        <p:txBody>
          <a:bodyPr wrap="none">
            <a:spAutoFit/>
          </a:bodyPr>
          <a:lstStyle/>
          <a:p>
            <a:r>
              <a:rPr lang="en-IN" sz="3200" b="1" dirty="0">
                <a:solidFill>
                  <a:srgbClr val="C00000"/>
                </a:solidFill>
                <a:latin typeface="Arial" panose="020B0604020202020204" pitchFamily="34" charset="0"/>
                <a:cs typeface="Arial" panose="020B0604020202020204" pitchFamily="34" charset="0"/>
              </a:rPr>
              <a:t>Effect of Electric Field on Absorption - Franz—Keldysh effect </a:t>
            </a:r>
          </a:p>
        </p:txBody>
      </p:sp>
    </p:spTree>
    <p:extLst>
      <p:ext uri="{BB962C8B-B14F-4D97-AF65-F5344CB8AC3E}">
        <p14:creationId xmlns:p14="http://schemas.microsoft.com/office/powerpoint/2010/main" val="68493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1342506" y="355314"/>
            <a:ext cx="8753490" cy="4183982"/>
          </a:xfrm>
          <a:prstGeom prst="rect">
            <a:avLst/>
          </a:prstGeom>
          <a:blipFill>
            <a:blip r:embed="rId2" cstate="print"/>
            <a:stretch>
              <a:fillRect/>
            </a:stretch>
          </a:blipFill>
        </p:spPr>
        <p:txBody>
          <a:bodyPr wrap="square" lIns="0" tIns="0" rIns="0" bIns="0" rtlCol="0"/>
          <a:lstStyle/>
          <a:p>
            <a:endParaRPr/>
          </a:p>
        </p:txBody>
      </p:sp>
      <p:sp>
        <p:nvSpPr>
          <p:cNvPr id="5" name="object 3"/>
          <p:cNvSpPr txBox="1"/>
          <p:nvPr/>
        </p:nvSpPr>
        <p:spPr>
          <a:xfrm>
            <a:off x="2079007" y="4832533"/>
            <a:ext cx="7363459" cy="1367155"/>
          </a:xfrm>
          <a:prstGeom prst="rect">
            <a:avLst/>
          </a:prstGeom>
        </p:spPr>
        <p:txBody>
          <a:bodyPr vert="horz" wrap="square" lIns="0" tIns="12700" rIns="0" bIns="0" rtlCol="0">
            <a:spAutoFit/>
          </a:bodyPr>
          <a:lstStyle/>
          <a:p>
            <a:pPr marR="28575" algn="ctr">
              <a:lnSpc>
                <a:spcPct val="100000"/>
              </a:lnSpc>
              <a:spcBef>
                <a:spcPts val="100"/>
              </a:spcBef>
            </a:pPr>
            <a:r>
              <a:rPr sz="2400" b="1" dirty="0">
                <a:solidFill>
                  <a:srgbClr val="C00000"/>
                </a:solidFill>
                <a:latin typeface="Arial" panose="020B0604020202020204" pitchFamily="34" charset="0"/>
                <a:cs typeface="Arial" panose="020B0604020202020204" pitchFamily="34" charset="0"/>
              </a:rPr>
              <a:t>Examples of possible EM</a:t>
            </a:r>
            <a:r>
              <a:rPr sz="2400" b="1" spc="-25" dirty="0">
                <a:solidFill>
                  <a:srgbClr val="C00000"/>
                </a:solidFill>
                <a:latin typeface="Arial" panose="020B0604020202020204" pitchFamily="34" charset="0"/>
                <a:cs typeface="Arial" panose="020B0604020202020204" pitchFamily="34" charset="0"/>
              </a:rPr>
              <a:t> </a:t>
            </a:r>
            <a:r>
              <a:rPr sz="2400" b="1" spc="-5" dirty="0">
                <a:solidFill>
                  <a:srgbClr val="C00000"/>
                </a:solidFill>
                <a:latin typeface="Arial" panose="020B0604020202020204" pitchFamily="34" charset="0"/>
                <a:cs typeface="Arial" panose="020B0604020202020204" pitchFamily="34" charset="0"/>
              </a:rPr>
              <a:t>waves</a:t>
            </a:r>
            <a:endParaRPr sz="2400" dirty="0">
              <a:latin typeface="Arial" panose="020B0604020202020204" pitchFamily="34" charset="0"/>
              <a:cs typeface="Arial" panose="020B0604020202020204" pitchFamily="34" charset="0"/>
            </a:endParaRPr>
          </a:p>
          <a:p>
            <a:pPr marL="12065" marR="5080" algn="ctr">
              <a:lnSpc>
                <a:spcPct val="100000"/>
              </a:lnSpc>
              <a:spcBef>
                <a:spcPts val="1920"/>
              </a:spcBef>
            </a:pPr>
            <a:r>
              <a:rPr sz="2400" b="1" dirty="0">
                <a:solidFill>
                  <a:srgbClr val="0032CC"/>
                </a:solidFill>
                <a:latin typeface="Arial" panose="020B0604020202020204" pitchFamily="34" charset="0"/>
                <a:cs typeface="Arial" panose="020B0604020202020204" pitchFamily="34" charset="0"/>
              </a:rPr>
              <a:t>Optical divergence </a:t>
            </a:r>
            <a:r>
              <a:rPr sz="2400" dirty="0">
                <a:latin typeface="Arial" panose="020B0604020202020204" pitchFamily="34" charset="0"/>
                <a:cs typeface="Arial" panose="020B0604020202020204" pitchFamily="34" charset="0"/>
              </a:rPr>
              <a:t>refers to the angular separation of</a:t>
            </a:r>
            <a:r>
              <a:rPr sz="2400" spc="-2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wave  vectors on a given</a:t>
            </a:r>
            <a:r>
              <a:rPr sz="2400" spc="-5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wavefront.</a:t>
            </a:r>
            <a:endParaRP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17452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05672" y="693998"/>
            <a:ext cx="6113079" cy="5602730"/>
          </a:xfrm>
          <a:prstGeom prst="rect">
            <a:avLst/>
          </a:prstGeom>
        </p:spPr>
      </p:pic>
      <p:sp>
        <p:nvSpPr>
          <p:cNvPr id="5" name="TextBox 4"/>
          <p:cNvSpPr txBox="1"/>
          <p:nvPr/>
        </p:nvSpPr>
        <p:spPr>
          <a:xfrm>
            <a:off x="332509" y="6405952"/>
            <a:ext cx="11429999" cy="338554"/>
          </a:xfrm>
          <a:prstGeom prst="rect">
            <a:avLst/>
          </a:prstGeom>
          <a:noFill/>
        </p:spPr>
        <p:txBody>
          <a:bodyPr wrap="square" rtlCol="0">
            <a:spAutoFit/>
          </a:bodyPr>
          <a:lstStyle/>
          <a:p>
            <a:pPr algn="just"/>
            <a:r>
              <a:rPr lang="en-IN" sz="1600" b="1" dirty="0">
                <a:solidFill>
                  <a:srgbClr val="0000FF"/>
                </a:solidFill>
                <a:latin typeface="Arial" panose="020B0604020202020204" pitchFamily="34" charset="0"/>
                <a:cs typeface="Arial" panose="020B0604020202020204" pitchFamily="34" charset="0"/>
              </a:rPr>
              <a:t>Fig: Schematic diagram of the tilting of energy bands under a strong electric field and of the Franz-Keldysh effect</a:t>
            </a:r>
          </a:p>
        </p:txBody>
      </p:sp>
      <p:sp>
        <p:nvSpPr>
          <p:cNvPr id="7" name="Rectangle 6"/>
          <p:cNvSpPr/>
          <p:nvPr/>
        </p:nvSpPr>
        <p:spPr>
          <a:xfrm>
            <a:off x="141137" y="54611"/>
            <a:ext cx="12050863" cy="584775"/>
          </a:xfrm>
          <a:prstGeom prst="rect">
            <a:avLst/>
          </a:prstGeom>
        </p:spPr>
        <p:txBody>
          <a:bodyPr wrap="none">
            <a:spAutoFit/>
          </a:bodyPr>
          <a:lstStyle/>
          <a:p>
            <a:r>
              <a:rPr lang="en-IN" sz="3200" b="1" dirty="0">
                <a:solidFill>
                  <a:srgbClr val="C00000"/>
                </a:solidFill>
                <a:latin typeface="Arial" panose="020B0604020202020204" pitchFamily="34" charset="0"/>
                <a:cs typeface="Arial" panose="020B0604020202020204" pitchFamily="34" charset="0"/>
              </a:rPr>
              <a:t>Effect of Electric Field on Absorption - Franz—Keldysh effect </a:t>
            </a:r>
          </a:p>
        </p:txBody>
      </p:sp>
    </p:spTree>
    <p:extLst>
      <p:ext uri="{BB962C8B-B14F-4D97-AF65-F5344CB8AC3E}">
        <p14:creationId xmlns:p14="http://schemas.microsoft.com/office/powerpoint/2010/main" val="41660490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756" y="584775"/>
            <a:ext cx="11845637" cy="6124754"/>
          </a:xfrm>
          <a:prstGeom prst="rect">
            <a:avLst/>
          </a:prstGeom>
        </p:spPr>
        <p:txBody>
          <a:bodyPr wrap="square">
            <a:spAutoFit/>
          </a:bodyPr>
          <a:lstStyle/>
          <a:p>
            <a:pPr marL="342900" indent="-342900" algn="just">
              <a:buFont typeface="Arial" panose="020B0604020202020204" pitchFamily="34" charset="0"/>
              <a:buChar char="•"/>
            </a:pPr>
            <a:r>
              <a:rPr lang="en-IN" sz="2800" dirty="0">
                <a:latin typeface="Arial" panose="020B0604020202020204" pitchFamily="34" charset="0"/>
                <a:cs typeface="Arial" panose="020B0604020202020204" pitchFamily="34" charset="0"/>
              </a:rPr>
              <a:t>The electric-field-dependent absorption coefficient  becomes small as photon energy, h</a:t>
            </a:r>
            <a:r>
              <a:rPr lang="el-GR" sz="2800" dirty="0">
                <a:latin typeface="Times New Roman" panose="02020603050405020304" pitchFamily="18" charset="0"/>
                <a:cs typeface="Times New Roman" panose="02020603050405020304" pitchFamily="18" charset="0"/>
              </a:rPr>
              <a:t>ν</a:t>
            </a:r>
            <a:r>
              <a:rPr lang="en-IN" sz="2800" dirty="0">
                <a:latin typeface="Arial" panose="020B0604020202020204" pitchFamily="34" charset="0"/>
                <a:cs typeface="Arial" panose="020B0604020202020204" pitchFamily="34" charset="0"/>
              </a:rPr>
              <a:t>, decreases from band-gap energy, E</a:t>
            </a:r>
            <a:r>
              <a:rPr lang="en-IN" sz="2800" baseline="-25000" dirty="0">
                <a:latin typeface="Arial" panose="020B0604020202020204" pitchFamily="34" charset="0"/>
                <a:cs typeface="Arial" panose="020B0604020202020204" pitchFamily="34" charset="0"/>
              </a:rPr>
              <a:t>g</a:t>
            </a:r>
            <a:r>
              <a:rPr lang="en-IN" sz="2800" dirty="0">
                <a:latin typeface="Arial" panose="020B0604020202020204" pitchFamily="34" charset="0"/>
                <a:cs typeface="Arial" panose="020B0604020202020204" pitchFamily="34" charset="0"/>
              </a:rPr>
              <a:t>,  and it changes exponentially with (E</a:t>
            </a:r>
            <a:r>
              <a:rPr lang="en-IN" sz="2800" baseline="-25000" dirty="0">
                <a:latin typeface="Arial" panose="020B0604020202020204" pitchFamily="34" charset="0"/>
                <a:cs typeface="Arial" panose="020B0604020202020204" pitchFamily="34" charset="0"/>
              </a:rPr>
              <a:t>g</a:t>
            </a:r>
            <a:r>
              <a:rPr lang="en-IN" sz="2800" dirty="0">
                <a:latin typeface="Arial" panose="020B0604020202020204" pitchFamily="34" charset="0"/>
                <a:cs typeface="Arial" panose="020B0604020202020204" pitchFamily="34" charset="0"/>
              </a:rPr>
              <a:t>-h</a:t>
            </a:r>
            <a:r>
              <a:rPr lang="el-GR" sz="2800" dirty="0">
                <a:latin typeface="Times New Roman" panose="02020603050405020304" pitchFamily="18" charset="0"/>
                <a:cs typeface="Times New Roman" panose="02020603050405020304" pitchFamily="18" charset="0"/>
              </a:rPr>
              <a:t>ν</a:t>
            </a:r>
            <a:r>
              <a:rPr lang="en-IN" sz="2800" dirty="0">
                <a:latin typeface="Arial" panose="020B0604020202020204" pitchFamily="34" charset="0"/>
                <a:cs typeface="Arial" panose="020B0604020202020204" pitchFamily="34" charset="0"/>
              </a:rPr>
              <a:t>). </a:t>
            </a:r>
          </a:p>
          <a:p>
            <a:pPr marL="342900" indent="-342900" algn="just">
              <a:buFont typeface="Arial" panose="020B0604020202020204" pitchFamily="34" charset="0"/>
              <a:buChar char="•"/>
            </a:pPr>
            <a:endParaRPr lang="en-IN" sz="28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800" dirty="0">
                <a:latin typeface="Arial" panose="020B0604020202020204" pitchFamily="34" charset="0"/>
                <a:cs typeface="Arial" panose="020B0604020202020204" pitchFamily="34" charset="0"/>
              </a:rPr>
              <a:t>Consequently, light can be modulated by changing the absorption coefficient (intensity modulation) if the wavelength of the incident light is near the fundamental absorption edge. </a:t>
            </a:r>
          </a:p>
          <a:p>
            <a:pPr marL="342900" indent="-342900" algn="just">
              <a:buFont typeface="Arial" panose="020B0604020202020204" pitchFamily="34" charset="0"/>
              <a:buChar char="•"/>
            </a:pPr>
            <a:endParaRPr lang="en-IN" sz="28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800" dirty="0">
                <a:latin typeface="Arial" panose="020B0604020202020204" pitchFamily="34" charset="0"/>
                <a:cs typeface="Arial" panose="020B0604020202020204" pitchFamily="34" charset="0"/>
              </a:rPr>
              <a:t>For light  having a wavelength longer than that corresponding to the band-gap energy,  however, the change in refractive index is dominant and a phase modulator is formed. </a:t>
            </a:r>
          </a:p>
          <a:p>
            <a:pPr marL="342900" indent="-342900" algn="just">
              <a:buFont typeface="Arial" panose="020B0604020202020204" pitchFamily="34" charset="0"/>
              <a:buChar char="•"/>
            </a:pPr>
            <a:endParaRPr lang="en-IN" sz="28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800" dirty="0">
                <a:latin typeface="Arial" panose="020B0604020202020204" pitchFamily="34" charset="0"/>
                <a:cs typeface="Arial" panose="020B0604020202020204" pitchFamily="34" charset="0"/>
              </a:rPr>
              <a:t>These changes are proportional to the square of the intensity of the  electric field. </a:t>
            </a:r>
          </a:p>
        </p:txBody>
      </p:sp>
      <p:sp>
        <p:nvSpPr>
          <p:cNvPr id="6" name="Rectangle 5"/>
          <p:cNvSpPr/>
          <p:nvPr/>
        </p:nvSpPr>
        <p:spPr>
          <a:xfrm>
            <a:off x="141137" y="52441"/>
            <a:ext cx="12050863" cy="584775"/>
          </a:xfrm>
          <a:prstGeom prst="rect">
            <a:avLst/>
          </a:prstGeom>
        </p:spPr>
        <p:txBody>
          <a:bodyPr wrap="none">
            <a:spAutoFit/>
          </a:bodyPr>
          <a:lstStyle/>
          <a:p>
            <a:r>
              <a:rPr lang="en-IN" sz="3200" b="1" dirty="0">
                <a:solidFill>
                  <a:srgbClr val="C00000"/>
                </a:solidFill>
                <a:latin typeface="Arial" panose="020B0604020202020204" pitchFamily="34" charset="0"/>
                <a:cs typeface="Arial" panose="020B0604020202020204" pitchFamily="34" charset="0"/>
              </a:rPr>
              <a:t>Effect of Electric Field on Absorption - Franz—Keldysh effect </a:t>
            </a:r>
          </a:p>
        </p:txBody>
      </p:sp>
    </p:spTree>
    <p:extLst>
      <p:ext uri="{BB962C8B-B14F-4D97-AF65-F5344CB8AC3E}">
        <p14:creationId xmlns:p14="http://schemas.microsoft.com/office/powerpoint/2010/main" val="25777051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799383" y="8617"/>
            <a:ext cx="4089037" cy="5334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Heterojunctions</a:t>
            </a:r>
          </a:p>
        </p:txBody>
      </p:sp>
      <p:sp>
        <p:nvSpPr>
          <p:cNvPr id="5" name="Text Box 3"/>
          <p:cNvSpPr txBox="1">
            <a:spLocks noChangeArrowheads="1"/>
          </p:cNvSpPr>
          <p:nvPr/>
        </p:nvSpPr>
        <p:spPr bwMode="auto">
          <a:xfrm>
            <a:off x="242553" y="1009582"/>
            <a:ext cx="115297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dirty="0"/>
              <a:t>Junctions between different semiconductor materials are called </a:t>
            </a:r>
            <a:r>
              <a:rPr lang="en-US" altLang="zh-CN" sz="3600" b="1" dirty="0"/>
              <a:t>heterojunctions</a:t>
            </a:r>
            <a:r>
              <a:rPr lang="en-US" altLang="zh-CN" sz="3600" dirty="0"/>
              <a:t>.</a:t>
            </a:r>
          </a:p>
        </p:txBody>
      </p:sp>
      <p:grpSp>
        <p:nvGrpSpPr>
          <p:cNvPr id="6" name="Group 4"/>
          <p:cNvGrpSpPr>
            <a:grpSpLocks/>
          </p:cNvGrpSpPr>
          <p:nvPr/>
        </p:nvGrpSpPr>
        <p:grpSpPr bwMode="auto">
          <a:xfrm>
            <a:off x="2804160" y="2590855"/>
            <a:ext cx="4845050" cy="2362200"/>
            <a:chOff x="1392" y="1344"/>
            <a:chExt cx="2554" cy="1066"/>
          </a:xfrm>
        </p:grpSpPr>
        <p:grpSp>
          <p:nvGrpSpPr>
            <p:cNvPr id="7" name="Group 5"/>
            <p:cNvGrpSpPr>
              <a:grpSpLocks/>
            </p:cNvGrpSpPr>
            <p:nvPr/>
          </p:nvGrpSpPr>
          <p:grpSpPr bwMode="auto">
            <a:xfrm>
              <a:off x="1888" y="1344"/>
              <a:ext cx="1808" cy="384"/>
              <a:chOff x="1392" y="912"/>
              <a:chExt cx="1808" cy="384"/>
            </a:xfrm>
          </p:grpSpPr>
          <p:sp>
            <p:nvSpPr>
              <p:cNvPr id="106" name="AutoShape 6"/>
              <p:cNvSpPr>
                <a:spLocks noChangeArrowheads="1"/>
              </p:cNvSpPr>
              <p:nvPr/>
            </p:nvSpPr>
            <p:spPr bwMode="auto">
              <a:xfrm>
                <a:off x="1392" y="912"/>
                <a:ext cx="672" cy="384"/>
              </a:xfrm>
              <a:prstGeom prst="cube">
                <a:avLst>
                  <a:gd name="adj" fmla="val 25000"/>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AutoShape 7"/>
              <p:cNvSpPr>
                <a:spLocks noChangeArrowheads="1"/>
              </p:cNvSpPr>
              <p:nvPr/>
            </p:nvSpPr>
            <p:spPr bwMode="auto">
              <a:xfrm>
                <a:off x="1957" y="912"/>
                <a:ext cx="672" cy="384"/>
              </a:xfrm>
              <a:prstGeom prst="cube">
                <a:avLst>
                  <a:gd name="adj" fmla="val 25000"/>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AutoShape 8"/>
              <p:cNvSpPr>
                <a:spLocks noChangeArrowheads="1"/>
              </p:cNvSpPr>
              <p:nvPr/>
            </p:nvSpPr>
            <p:spPr bwMode="auto">
              <a:xfrm>
                <a:off x="2528" y="912"/>
                <a:ext cx="672" cy="384"/>
              </a:xfrm>
              <a:prstGeom prst="cube">
                <a:avLst>
                  <a:gd name="adj" fmla="val 25000"/>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9" name="Text Box 9"/>
              <p:cNvSpPr txBox="1">
                <a:spLocks noChangeArrowheads="1"/>
              </p:cNvSpPr>
              <p:nvPr/>
            </p:nvSpPr>
            <p:spPr bwMode="auto">
              <a:xfrm>
                <a:off x="2124" y="1055"/>
                <a:ext cx="24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t>P</a:t>
                </a:r>
              </a:p>
            </p:txBody>
          </p:sp>
          <p:sp>
            <p:nvSpPr>
              <p:cNvPr id="110" name="Text Box 10"/>
              <p:cNvSpPr txBox="1">
                <a:spLocks noChangeArrowheads="1"/>
              </p:cNvSpPr>
              <p:nvPr/>
            </p:nvSpPr>
            <p:spPr bwMode="auto">
              <a:xfrm>
                <a:off x="2696" y="1050"/>
                <a:ext cx="24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t>n</a:t>
                </a:r>
              </a:p>
            </p:txBody>
          </p:sp>
          <p:sp>
            <p:nvSpPr>
              <p:cNvPr id="111" name="Text Box 11"/>
              <p:cNvSpPr txBox="1">
                <a:spLocks noChangeArrowheads="1"/>
              </p:cNvSpPr>
              <p:nvPr/>
            </p:nvSpPr>
            <p:spPr bwMode="auto">
              <a:xfrm>
                <a:off x="1562" y="1059"/>
                <a:ext cx="240"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t>P</a:t>
                </a:r>
              </a:p>
            </p:txBody>
          </p:sp>
        </p:grpSp>
        <p:grpSp>
          <p:nvGrpSpPr>
            <p:cNvPr id="8" name="Group 12"/>
            <p:cNvGrpSpPr>
              <a:grpSpLocks/>
            </p:cNvGrpSpPr>
            <p:nvPr/>
          </p:nvGrpSpPr>
          <p:grpSpPr bwMode="auto">
            <a:xfrm>
              <a:off x="1874" y="1802"/>
              <a:ext cx="595" cy="47"/>
              <a:chOff x="953" y="2976"/>
              <a:chExt cx="657" cy="96"/>
            </a:xfrm>
          </p:grpSpPr>
          <p:sp>
            <p:nvSpPr>
              <p:cNvPr id="92" name="Line 13"/>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3" name="Line 14"/>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4" name="Line 15"/>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5" name="Line 16"/>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6" name="Line 17"/>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7" name="Line 18"/>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 name="Line 19"/>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9" name="Line 20"/>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 name="Line 21"/>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 name="Line 22"/>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 name="Line 23"/>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3" name="Line 24"/>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4" name="Line 25"/>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5" name="Line 26"/>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 name="Group 27"/>
            <p:cNvGrpSpPr>
              <a:grpSpLocks/>
            </p:cNvGrpSpPr>
            <p:nvPr/>
          </p:nvGrpSpPr>
          <p:grpSpPr bwMode="auto">
            <a:xfrm>
              <a:off x="2446" y="1905"/>
              <a:ext cx="595" cy="47"/>
              <a:chOff x="953" y="2976"/>
              <a:chExt cx="657" cy="96"/>
            </a:xfrm>
          </p:grpSpPr>
          <p:sp>
            <p:nvSpPr>
              <p:cNvPr id="78" name="Line 28"/>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9" name="Line 29"/>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 name="Line 30"/>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1" name="Line 31"/>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 name="Line 32"/>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 name="Line 33"/>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4" name="Line 34"/>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5" name="Line 35"/>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6" name="Line 36"/>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7" name="Line 37"/>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8" name="Line 38"/>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9" name="Line 39"/>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0" name="Line 40"/>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1" name="Line 41"/>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0" name="Group 42"/>
            <p:cNvGrpSpPr>
              <a:grpSpLocks/>
            </p:cNvGrpSpPr>
            <p:nvPr/>
          </p:nvGrpSpPr>
          <p:grpSpPr bwMode="auto">
            <a:xfrm flipH="1" flipV="1">
              <a:off x="1871" y="2242"/>
              <a:ext cx="595" cy="47"/>
              <a:chOff x="953" y="2976"/>
              <a:chExt cx="657" cy="96"/>
            </a:xfrm>
          </p:grpSpPr>
          <p:sp>
            <p:nvSpPr>
              <p:cNvPr id="64" name="Line 43"/>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5" name="Line 44"/>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 name="Line 45"/>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 name="Line 46"/>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8" name="Line 47"/>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9" name="Line 48"/>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0" name="Line 49"/>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 name="Line 50"/>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 name="Line 51"/>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 name="Line 52"/>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 name="Line 53"/>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5" name="Line 54"/>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 name="Line 55"/>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 name="Line 56"/>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1" name="Group 57"/>
            <p:cNvGrpSpPr>
              <a:grpSpLocks/>
            </p:cNvGrpSpPr>
            <p:nvPr/>
          </p:nvGrpSpPr>
          <p:grpSpPr bwMode="auto">
            <a:xfrm>
              <a:off x="3028" y="1799"/>
              <a:ext cx="595" cy="47"/>
              <a:chOff x="953" y="2976"/>
              <a:chExt cx="657" cy="96"/>
            </a:xfrm>
          </p:grpSpPr>
          <p:sp>
            <p:nvSpPr>
              <p:cNvPr id="50" name="Line 58"/>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 name="Line 59"/>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 name="Line 60"/>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3" name="Line 61"/>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 name="Line 62"/>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5" name="Line 63"/>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 name="Line 64"/>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 name="Line 65"/>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8" name="Line 66"/>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9" name="Line 67"/>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0" name="Line 68"/>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 name="Line 69"/>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2" name="Line 70"/>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3" name="Line 71"/>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2" name="Group 72"/>
            <p:cNvGrpSpPr>
              <a:grpSpLocks/>
            </p:cNvGrpSpPr>
            <p:nvPr/>
          </p:nvGrpSpPr>
          <p:grpSpPr bwMode="auto">
            <a:xfrm flipH="1" flipV="1">
              <a:off x="2422" y="2133"/>
              <a:ext cx="595" cy="47"/>
              <a:chOff x="953" y="2976"/>
              <a:chExt cx="657" cy="96"/>
            </a:xfrm>
          </p:grpSpPr>
          <p:sp>
            <p:nvSpPr>
              <p:cNvPr id="36" name="Line 73"/>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 name="Line 74"/>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 name="Line 75"/>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 name="Line 76"/>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 name="Line 77"/>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 name="Line 78"/>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2" name="Line 79"/>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 name="Line 80"/>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4" name="Line 81"/>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 name="Line 82"/>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 name="Line 83"/>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 name="Line 84"/>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8" name="Line 85"/>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9" name="Line 86"/>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3" name="Group 87"/>
            <p:cNvGrpSpPr>
              <a:grpSpLocks/>
            </p:cNvGrpSpPr>
            <p:nvPr/>
          </p:nvGrpSpPr>
          <p:grpSpPr bwMode="auto">
            <a:xfrm flipH="1" flipV="1">
              <a:off x="2998" y="2230"/>
              <a:ext cx="595" cy="47"/>
              <a:chOff x="953" y="2976"/>
              <a:chExt cx="657" cy="96"/>
            </a:xfrm>
          </p:grpSpPr>
          <p:sp>
            <p:nvSpPr>
              <p:cNvPr id="22" name="Line 88"/>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 name="Line 89"/>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 name="Line 90"/>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 name="Line 91"/>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Line 92"/>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 name="Line 93"/>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 name="Line 94"/>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Line 95"/>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 name="Line 96"/>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 name="Line 97"/>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 name="Line 98"/>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 name="Line 99"/>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 name="Line 100"/>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 name="Line 101"/>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4" name="Line 102"/>
            <p:cNvSpPr>
              <a:spLocks noChangeShapeType="1"/>
            </p:cNvSpPr>
            <p:nvPr/>
          </p:nvSpPr>
          <p:spPr bwMode="auto">
            <a:xfrm>
              <a:off x="1856" y="1851"/>
              <a:ext cx="0" cy="381"/>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5" name="Line 103"/>
            <p:cNvSpPr>
              <a:spLocks noChangeShapeType="1"/>
            </p:cNvSpPr>
            <p:nvPr/>
          </p:nvSpPr>
          <p:spPr bwMode="auto">
            <a:xfrm>
              <a:off x="3613" y="1846"/>
              <a:ext cx="0" cy="381"/>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6" name="Line 104"/>
            <p:cNvSpPr>
              <a:spLocks noChangeShapeType="1"/>
            </p:cNvSpPr>
            <p:nvPr/>
          </p:nvSpPr>
          <p:spPr bwMode="auto">
            <a:xfrm>
              <a:off x="2466" y="1966"/>
              <a:ext cx="0" cy="161"/>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 name="Text Box 105"/>
            <p:cNvSpPr txBox="1">
              <a:spLocks noChangeArrowheads="1"/>
            </p:cNvSpPr>
            <p:nvPr/>
          </p:nvSpPr>
          <p:spPr bwMode="auto">
            <a:xfrm>
              <a:off x="1585" y="1948"/>
              <a:ext cx="33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solidFill>
                    <a:srgbClr val="FF3300"/>
                  </a:solidFill>
                </a:rPr>
                <a:t>Eg</a:t>
              </a:r>
              <a:r>
                <a:rPr lang="en-US" altLang="zh-CN" sz="1000" b="1" i="1">
                  <a:solidFill>
                    <a:srgbClr val="FF3300"/>
                  </a:solidFill>
                </a:rPr>
                <a:t>1</a:t>
              </a:r>
            </a:p>
          </p:txBody>
        </p:sp>
        <p:sp>
          <p:nvSpPr>
            <p:cNvPr id="18" name="Text Box 106"/>
            <p:cNvSpPr txBox="1">
              <a:spLocks noChangeArrowheads="1"/>
            </p:cNvSpPr>
            <p:nvPr/>
          </p:nvSpPr>
          <p:spPr bwMode="auto">
            <a:xfrm>
              <a:off x="2182" y="1943"/>
              <a:ext cx="33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solidFill>
                    <a:srgbClr val="FF3300"/>
                  </a:solidFill>
                </a:rPr>
                <a:t>Eg</a:t>
              </a:r>
              <a:r>
                <a:rPr lang="en-US" altLang="zh-CN" sz="1000" b="1" i="1">
                  <a:solidFill>
                    <a:srgbClr val="FF3300"/>
                  </a:solidFill>
                </a:rPr>
                <a:t>2</a:t>
              </a:r>
            </a:p>
          </p:txBody>
        </p:sp>
        <p:sp>
          <p:nvSpPr>
            <p:cNvPr id="19" name="Text Box 107"/>
            <p:cNvSpPr txBox="1">
              <a:spLocks noChangeArrowheads="1"/>
            </p:cNvSpPr>
            <p:nvPr/>
          </p:nvSpPr>
          <p:spPr bwMode="auto">
            <a:xfrm>
              <a:off x="3610" y="1939"/>
              <a:ext cx="33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solidFill>
                    <a:srgbClr val="FF3300"/>
                  </a:solidFill>
                </a:rPr>
                <a:t>Eg</a:t>
              </a:r>
              <a:r>
                <a:rPr lang="en-US" altLang="zh-CN" sz="1000" b="1" i="1">
                  <a:solidFill>
                    <a:srgbClr val="FF3300"/>
                  </a:solidFill>
                </a:rPr>
                <a:t>3</a:t>
              </a:r>
            </a:p>
          </p:txBody>
        </p:sp>
        <p:sp>
          <p:nvSpPr>
            <p:cNvPr id="20" name="Line 108"/>
            <p:cNvSpPr>
              <a:spLocks noChangeShapeType="1"/>
            </p:cNvSpPr>
            <p:nvPr/>
          </p:nvSpPr>
          <p:spPr bwMode="auto">
            <a:xfrm flipV="1">
              <a:off x="1576" y="1798"/>
              <a:ext cx="0" cy="53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1" name="Text Box 109"/>
            <p:cNvSpPr txBox="1">
              <a:spLocks noChangeArrowheads="1"/>
            </p:cNvSpPr>
            <p:nvPr/>
          </p:nvSpPr>
          <p:spPr bwMode="auto">
            <a:xfrm>
              <a:off x="1392" y="1702"/>
              <a:ext cx="177"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00" b="1"/>
                <a:t>Electron energy</a:t>
              </a:r>
            </a:p>
          </p:txBody>
        </p:sp>
      </p:grpSp>
      <p:sp>
        <p:nvSpPr>
          <p:cNvPr id="112" name="Text Box 111"/>
          <p:cNvSpPr txBox="1">
            <a:spLocks noChangeArrowheads="1"/>
          </p:cNvSpPr>
          <p:nvPr/>
        </p:nvSpPr>
        <p:spPr bwMode="auto">
          <a:xfrm>
            <a:off x="328476" y="5561216"/>
            <a:ext cx="1108068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200" b="1" dirty="0"/>
              <a:t>They can provide substantial improvement in the performance of electronic and optoelectronic devices</a:t>
            </a:r>
          </a:p>
        </p:txBody>
      </p:sp>
    </p:spTree>
    <p:extLst>
      <p:ext uri="{BB962C8B-B14F-4D97-AF65-F5344CB8AC3E}">
        <p14:creationId xmlns:p14="http://schemas.microsoft.com/office/powerpoint/2010/main" val="38449928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4075774" y="1068920"/>
            <a:ext cx="4421188" cy="3028950"/>
            <a:chOff x="1344" y="960"/>
            <a:chExt cx="2785" cy="1908"/>
          </a:xfrm>
        </p:grpSpPr>
        <p:grpSp>
          <p:nvGrpSpPr>
            <p:cNvPr id="5" name="Group 4"/>
            <p:cNvGrpSpPr>
              <a:grpSpLocks/>
            </p:cNvGrpSpPr>
            <p:nvPr/>
          </p:nvGrpSpPr>
          <p:grpSpPr bwMode="auto">
            <a:xfrm>
              <a:off x="1344" y="960"/>
              <a:ext cx="2785" cy="1908"/>
              <a:chOff x="1344" y="1152"/>
              <a:chExt cx="2785" cy="1908"/>
            </a:xfrm>
          </p:grpSpPr>
          <p:grpSp>
            <p:nvGrpSpPr>
              <p:cNvPr id="7" name="Group 5"/>
              <p:cNvGrpSpPr>
                <a:grpSpLocks/>
              </p:cNvGrpSpPr>
              <p:nvPr/>
            </p:nvGrpSpPr>
            <p:grpSpPr bwMode="auto">
              <a:xfrm>
                <a:off x="1344" y="1728"/>
                <a:ext cx="2785" cy="1332"/>
                <a:chOff x="1344" y="2491"/>
                <a:chExt cx="2785" cy="1332"/>
              </a:xfrm>
            </p:grpSpPr>
            <p:sp>
              <p:nvSpPr>
                <p:cNvPr id="106" name="Line 6"/>
                <p:cNvSpPr>
                  <a:spLocks noChangeShapeType="1"/>
                </p:cNvSpPr>
                <p:nvPr/>
              </p:nvSpPr>
              <p:spPr bwMode="auto">
                <a:xfrm flipV="1">
                  <a:off x="1585" y="2491"/>
                  <a:ext cx="0" cy="13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7" name="Text Box 7"/>
                <p:cNvSpPr txBox="1">
                  <a:spLocks noChangeArrowheads="1"/>
                </p:cNvSpPr>
                <p:nvPr/>
              </p:nvSpPr>
              <p:spPr bwMode="auto">
                <a:xfrm>
                  <a:off x="1344" y="2758"/>
                  <a:ext cx="21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00" b="1"/>
                    <a:t>Electron energy</a:t>
                  </a:r>
                </a:p>
              </p:txBody>
            </p:sp>
            <p:sp>
              <p:nvSpPr>
                <p:cNvPr id="108" name="Line 8"/>
                <p:cNvSpPr>
                  <a:spLocks noChangeShapeType="1"/>
                </p:cNvSpPr>
                <p:nvPr/>
              </p:nvSpPr>
              <p:spPr bwMode="auto">
                <a:xfrm>
                  <a:off x="1606" y="3190"/>
                  <a:ext cx="2208"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09" name="Freeform 9"/>
                <p:cNvSpPr>
                  <a:spLocks/>
                </p:cNvSpPr>
                <p:nvPr/>
              </p:nvSpPr>
              <p:spPr bwMode="auto">
                <a:xfrm>
                  <a:off x="1846" y="2544"/>
                  <a:ext cx="1865" cy="535"/>
                </a:xfrm>
                <a:custGeom>
                  <a:avLst/>
                  <a:gdLst>
                    <a:gd name="T0" fmla="*/ 0 w 1865"/>
                    <a:gd name="T1" fmla="*/ 70 h 535"/>
                    <a:gd name="T2" fmla="*/ 528 w 1865"/>
                    <a:gd name="T3" fmla="*/ 70 h 535"/>
                    <a:gd name="T4" fmla="*/ 624 w 1865"/>
                    <a:gd name="T5" fmla="*/ 118 h 535"/>
                    <a:gd name="T6" fmla="*/ 624 w 1865"/>
                    <a:gd name="T7" fmla="*/ 262 h 535"/>
                    <a:gd name="T8" fmla="*/ 672 w 1865"/>
                    <a:gd name="T9" fmla="*/ 310 h 535"/>
                    <a:gd name="T10" fmla="*/ 1094 w 1865"/>
                    <a:gd name="T11" fmla="*/ 321 h 535"/>
                    <a:gd name="T12" fmla="*/ 1152 w 1865"/>
                    <a:gd name="T13" fmla="*/ 406 h 535"/>
                    <a:gd name="T14" fmla="*/ 1152 w 1865"/>
                    <a:gd name="T15" fmla="*/ 70 h 535"/>
                    <a:gd name="T16" fmla="*/ 1152 w 1865"/>
                    <a:gd name="T17" fmla="*/ 22 h 535"/>
                    <a:gd name="T18" fmla="*/ 1178 w 1865"/>
                    <a:gd name="T19" fmla="*/ 203 h 535"/>
                    <a:gd name="T20" fmla="*/ 1228 w 1865"/>
                    <a:gd name="T21" fmla="*/ 416 h 535"/>
                    <a:gd name="T22" fmla="*/ 1379 w 1865"/>
                    <a:gd name="T23" fmla="*/ 516 h 535"/>
                    <a:gd name="T24" fmla="*/ 1865 w 1865"/>
                    <a:gd name="T25" fmla="*/ 528 h 5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65"/>
                    <a:gd name="T40" fmla="*/ 0 h 535"/>
                    <a:gd name="T41" fmla="*/ 1865 w 1865"/>
                    <a:gd name="T42" fmla="*/ 535 h 5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65" h="535">
                      <a:moveTo>
                        <a:pt x="0" y="70"/>
                      </a:moveTo>
                      <a:cubicBezTo>
                        <a:pt x="212" y="66"/>
                        <a:pt x="424" y="62"/>
                        <a:pt x="528" y="70"/>
                      </a:cubicBezTo>
                      <a:cubicBezTo>
                        <a:pt x="632" y="78"/>
                        <a:pt x="608" y="86"/>
                        <a:pt x="624" y="118"/>
                      </a:cubicBezTo>
                      <a:cubicBezTo>
                        <a:pt x="640" y="150"/>
                        <a:pt x="616" y="230"/>
                        <a:pt x="624" y="262"/>
                      </a:cubicBezTo>
                      <a:cubicBezTo>
                        <a:pt x="632" y="294"/>
                        <a:pt x="594" y="300"/>
                        <a:pt x="672" y="310"/>
                      </a:cubicBezTo>
                      <a:cubicBezTo>
                        <a:pt x="750" y="320"/>
                        <a:pt x="1014" y="305"/>
                        <a:pt x="1094" y="321"/>
                      </a:cubicBezTo>
                      <a:cubicBezTo>
                        <a:pt x="1174" y="337"/>
                        <a:pt x="1142" y="448"/>
                        <a:pt x="1152" y="406"/>
                      </a:cubicBezTo>
                      <a:cubicBezTo>
                        <a:pt x="1162" y="364"/>
                        <a:pt x="1152" y="134"/>
                        <a:pt x="1152" y="70"/>
                      </a:cubicBezTo>
                      <a:cubicBezTo>
                        <a:pt x="1152" y="6"/>
                        <a:pt x="1148" y="0"/>
                        <a:pt x="1152" y="22"/>
                      </a:cubicBezTo>
                      <a:cubicBezTo>
                        <a:pt x="1156" y="44"/>
                        <a:pt x="1165" y="137"/>
                        <a:pt x="1178" y="203"/>
                      </a:cubicBezTo>
                      <a:cubicBezTo>
                        <a:pt x="1191" y="269"/>
                        <a:pt x="1195" y="364"/>
                        <a:pt x="1228" y="416"/>
                      </a:cubicBezTo>
                      <a:cubicBezTo>
                        <a:pt x="1261" y="468"/>
                        <a:pt x="1273" y="497"/>
                        <a:pt x="1379" y="516"/>
                      </a:cubicBezTo>
                      <a:cubicBezTo>
                        <a:pt x="1485" y="535"/>
                        <a:pt x="1675" y="531"/>
                        <a:pt x="1865" y="528"/>
                      </a:cubicBez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0" name="Group 10"/>
                <p:cNvGrpSpPr>
                  <a:grpSpLocks/>
                </p:cNvGrpSpPr>
                <p:nvPr/>
              </p:nvGrpSpPr>
              <p:grpSpPr bwMode="auto">
                <a:xfrm>
                  <a:off x="1894" y="3330"/>
                  <a:ext cx="1776" cy="388"/>
                  <a:chOff x="1728" y="2540"/>
                  <a:chExt cx="1776" cy="388"/>
                </a:xfrm>
              </p:grpSpPr>
              <p:sp>
                <p:nvSpPr>
                  <p:cNvPr id="112" name="Line 11"/>
                  <p:cNvSpPr>
                    <a:spLocks noChangeShapeType="1"/>
                  </p:cNvSpPr>
                  <p:nvPr/>
                </p:nvSpPr>
                <p:spPr bwMode="auto">
                  <a:xfrm>
                    <a:off x="1728" y="2544"/>
                    <a:ext cx="432"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3" name="Freeform 12"/>
                  <p:cNvSpPr>
                    <a:spLocks/>
                  </p:cNvSpPr>
                  <p:nvPr/>
                </p:nvSpPr>
                <p:spPr bwMode="auto">
                  <a:xfrm>
                    <a:off x="2166" y="2540"/>
                    <a:ext cx="127" cy="108"/>
                  </a:xfrm>
                  <a:custGeom>
                    <a:avLst/>
                    <a:gdLst>
                      <a:gd name="T0" fmla="*/ 0 w 136"/>
                      <a:gd name="T1" fmla="*/ 0 h 174"/>
                      <a:gd name="T2" fmla="*/ 113 w 136"/>
                      <a:gd name="T3" fmla="*/ 68 h 174"/>
                      <a:gd name="T4" fmla="*/ 136 w 136"/>
                      <a:gd name="T5" fmla="*/ 174 h 174"/>
                      <a:gd name="T6" fmla="*/ 0 60000 65536"/>
                      <a:gd name="T7" fmla="*/ 0 60000 65536"/>
                      <a:gd name="T8" fmla="*/ 0 60000 65536"/>
                      <a:gd name="T9" fmla="*/ 0 w 136"/>
                      <a:gd name="T10" fmla="*/ 0 h 174"/>
                      <a:gd name="T11" fmla="*/ 136 w 136"/>
                      <a:gd name="T12" fmla="*/ 174 h 174"/>
                    </a:gdLst>
                    <a:ahLst/>
                    <a:cxnLst>
                      <a:cxn ang="T6">
                        <a:pos x="T0" y="T1"/>
                      </a:cxn>
                      <a:cxn ang="T7">
                        <a:pos x="T2" y="T3"/>
                      </a:cxn>
                      <a:cxn ang="T8">
                        <a:pos x="T4" y="T5"/>
                      </a:cxn>
                    </a:cxnLst>
                    <a:rect l="T9" t="T10" r="T11" b="T12"/>
                    <a:pathLst>
                      <a:path w="136" h="174">
                        <a:moveTo>
                          <a:pt x="0" y="0"/>
                        </a:moveTo>
                        <a:cubicBezTo>
                          <a:pt x="45" y="19"/>
                          <a:pt x="90" y="39"/>
                          <a:pt x="113" y="68"/>
                        </a:cubicBezTo>
                        <a:cubicBezTo>
                          <a:pt x="136" y="97"/>
                          <a:pt x="131" y="153"/>
                          <a:pt x="136" y="174"/>
                        </a:cubicBez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 name="Freeform 13"/>
                  <p:cNvSpPr>
                    <a:spLocks/>
                  </p:cNvSpPr>
                  <p:nvPr/>
                </p:nvSpPr>
                <p:spPr bwMode="auto">
                  <a:xfrm>
                    <a:off x="2294" y="2567"/>
                    <a:ext cx="1210" cy="361"/>
                  </a:xfrm>
                  <a:custGeom>
                    <a:avLst/>
                    <a:gdLst>
                      <a:gd name="T0" fmla="*/ 0 w 1102"/>
                      <a:gd name="T1" fmla="*/ 76 h 392"/>
                      <a:gd name="T2" fmla="*/ 22 w 1102"/>
                      <a:gd name="T3" fmla="*/ 391 h 392"/>
                      <a:gd name="T4" fmla="*/ 39 w 1102"/>
                      <a:gd name="T5" fmla="*/ 72 h 392"/>
                      <a:gd name="T6" fmla="*/ 62 w 1102"/>
                      <a:gd name="T7" fmla="*/ 22 h 392"/>
                      <a:gd name="T8" fmla="*/ 95 w 1102"/>
                      <a:gd name="T9" fmla="*/ 5 h 392"/>
                      <a:gd name="T10" fmla="*/ 235 w 1102"/>
                      <a:gd name="T11" fmla="*/ 0 h 392"/>
                      <a:gd name="T12" fmla="*/ 369 w 1102"/>
                      <a:gd name="T13" fmla="*/ 5 h 392"/>
                      <a:gd name="T14" fmla="*/ 447 w 1102"/>
                      <a:gd name="T15" fmla="*/ 5 h 392"/>
                      <a:gd name="T16" fmla="*/ 526 w 1102"/>
                      <a:gd name="T17" fmla="*/ 33 h 392"/>
                      <a:gd name="T18" fmla="*/ 548 w 1102"/>
                      <a:gd name="T19" fmla="*/ 95 h 392"/>
                      <a:gd name="T20" fmla="*/ 542 w 1102"/>
                      <a:gd name="T21" fmla="*/ 229 h 392"/>
                      <a:gd name="T22" fmla="*/ 548 w 1102"/>
                      <a:gd name="T23" fmla="*/ 324 h 392"/>
                      <a:gd name="T24" fmla="*/ 621 w 1102"/>
                      <a:gd name="T25" fmla="*/ 374 h 392"/>
                      <a:gd name="T26" fmla="*/ 710 w 1102"/>
                      <a:gd name="T27" fmla="*/ 374 h 392"/>
                      <a:gd name="T28" fmla="*/ 1102 w 1102"/>
                      <a:gd name="T29" fmla="*/ 380 h 3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2"/>
                      <a:gd name="T46" fmla="*/ 0 h 392"/>
                      <a:gd name="T47" fmla="*/ 1102 w 1102"/>
                      <a:gd name="T48" fmla="*/ 392 h 3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2" h="392">
                        <a:moveTo>
                          <a:pt x="0" y="76"/>
                        </a:moveTo>
                        <a:cubicBezTo>
                          <a:pt x="8" y="234"/>
                          <a:pt x="16" y="392"/>
                          <a:pt x="22" y="391"/>
                        </a:cubicBezTo>
                        <a:cubicBezTo>
                          <a:pt x="28" y="390"/>
                          <a:pt x="32" y="133"/>
                          <a:pt x="39" y="72"/>
                        </a:cubicBezTo>
                        <a:cubicBezTo>
                          <a:pt x="46" y="11"/>
                          <a:pt x="53" y="33"/>
                          <a:pt x="62" y="22"/>
                        </a:cubicBezTo>
                        <a:cubicBezTo>
                          <a:pt x="71" y="11"/>
                          <a:pt x="66" y="9"/>
                          <a:pt x="95" y="5"/>
                        </a:cubicBezTo>
                        <a:cubicBezTo>
                          <a:pt x="124" y="1"/>
                          <a:pt x="189" y="0"/>
                          <a:pt x="235" y="0"/>
                        </a:cubicBezTo>
                        <a:cubicBezTo>
                          <a:pt x="281" y="0"/>
                          <a:pt x="334" y="4"/>
                          <a:pt x="369" y="5"/>
                        </a:cubicBezTo>
                        <a:cubicBezTo>
                          <a:pt x="404" y="6"/>
                          <a:pt x="421" y="0"/>
                          <a:pt x="447" y="5"/>
                        </a:cubicBezTo>
                        <a:cubicBezTo>
                          <a:pt x="473" y="10"/>
                          <a:pt x="509" y="18"/>
                          <a:pt x="526" y="33"/>
                        </a:cubicBezTo>
                        <a:cubicBezTo>
                          <a:pt x="543" y="48"/>
                          <a:pt x="545" y="62"/>
                          <a:pt x="548" y="95"/>
                        </a:cubicBezTo>
                        <a:cubicBezTo>
                          <a:pt x="551" y="128"/>
                          <a:pt x="542" y="191"/>
                          <a:pt x="542" y="229"/>
                        </a:cubicBezTo>
                        <a:cubicBezTo>
                          <a:pt x="542" y="267"/>
                          <a:pt x="535" y="300"/>
                          <a:pt x="548" y="324"/>
                        </a:cubicBezTo>
                        <a:cubicBezTo>
                          <a:pt x="561" y="348"/>
                          <a:pt x="594" y="366"/>
                          <a:pt x="621" y="374"/>
                        </a:cubicBezTo>
                        <a:cubicBezTo>
                          <a:pt x="648" y="382"/>
                          <a:pt x="630" y="373"/>
                          <a:pt x="710" y="374"/>
                        </a:cubicBezTo>
                        <a:cubicBezTo>
                          <a:pt x="790" y="375"/>
                          <a:pt x="946" y="377"/>
                          <a:pt x="1102" y="380"/>
                        </a:cubicBez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1" name="Text Box 14"/>
                <p:cNvSpPr txBox="1">
                  <a:spLocks noChangeArrowheads="1"/>
                </p:cNvSpPr>
                <p:nvPr/>
              </p:nvSpPr>
              <p:spPr bwMode="auto">
                <a:xfrm>
                  <a:off x="3793" y="3091"/>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solidFill>
                        <a:srgbClr val="FF3300"/>
                      </a:solidFill>
                    </a:rPr>
                    <a:t>E</a:t>
                  </a:r>
                  <a:r>
                    <a:rPr lang="en-US" altLang="zh-CN" sz="1000" b="1" i="1">
                      <a:solidFill>
                        <a:srgbClr val="FF3300"/>
                      </a:solidFill>
                    </a:rPr>
                    <a:t>f</a:t>
                  </a:r>
                  <a:endParaRPr lang="en-US" altLang="zh-CN" sz="800" b="1" i="1">
                    <a:solidFill>
                      <a:srgbClr val="FF3300"/>
                    </a:solidFill>
                  </a:endParaRPr>
                </a:p>
              </p:txBody>
            </p:sp>
          </p:grpSp>
          <p:grpSp>
            <p:nvGrpSpPr>
              <p:cNvPr id="8" name="Group 15"/>
              <p:cNvGrpSpPr>
                <a:grpSpLocks/>
              </p:cNvGrpSpPr>
              <p:nvPr/>
            </p:nvGrpSpPr>
            <p:grpSpPr bwMode="auto">
              <a:xfrm>
                <a:off x="1584" y="1152"/>
                <a:ext cx="2370" cy="531"/>
                <a:chOff x="1563" y="1318"/>
                <a:chExt cx="2370" cy="531"/>
              </a:xfrm>
            </p:grpSpPr>
            <p:grpSp>
              <p:nvGrpSpPr>
                <p:cNvPr id="9" name="Group 16"/>
                <p:cNvGrpSpPr>
                  <a:grpSpLocks/>
                </p:cNvGrpSpPr>
                <p:nvPr/>
              </p:nvGrpSpPr>
              <p:grpSpPr bwMode="auto">
                <a:xfrm>
                  <a:off x="1861" y="1322"/>
                  <a:ext cx="595" cy="47"/>
                  <a:chOff x="953" y="2976"/>
                  <a:chExt cx="657" cy="96"/>
                </a:xfrm>
              </p:grpSpPr>
              <p:sp>
                <p:nvSpPr>
                  <p:cNvPr id="92" name="Line 17"/>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3" name="Line 18"/>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4" name="Line 19"/>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5" name="Line 20"/>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6" name="Line 21"/>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7" name="Line 22"/>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 name="Line 23"/>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9" name="Line 24"/>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 name="Line 25"/>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 name="Line 26"/>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 name="Line 27"/>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3" name="Line 28"/>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4" name="Line 29"/>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5" name="Line 30"/>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0" name="Group 31"/>
                <p:cNvGrpSpPr>
                  <a:grpSpLocks/>
                </p:cNvGrpSpPr>
                <p:nvPr/>
              </p:nvGrpSpPr>
              <p:grpSpPr bwMode="auto">
                <a:xfrm>
                  <a:off x="2433" y="1425"/>
                  <a:ext cx="595" cy="47"/>
                  <a:chOff x="953" y="2976"/>
                  <a:chExt cx="657" cy="96"/>
                </a:xfrm>
              </p:grpSpPr>
              <p:sp>
                <p:nvSpPr>
                  <p:cNvPr id="78" name="Line 32"/>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9" name="Line 33"/>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 name="Line 34"/>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1" name="Line 35"/>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 name="Line 36"/>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 name="Line 37"/>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4" name="Line 38"/>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5" name="Line 39"/>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6" name="Line 40"/>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7" name="Line 41"/>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8" name="Line 42"/>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9" name="Line 43"/>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0" name="Line 44"/>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1" name="Line 45"/>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1" name="Group 46"/>
                <p:cNvGrpSpPr>
                  <a:grpSpLocks/>
                </p:cNvGrpSpPr>
                <p:nvPr/>
              </p:nvGrpSpPr>
              <p:grpSpPr bwMode="auto">
                <a:xfrm flipH="1" flipV="1">
                  <a:off x="1858" y="1762"/>
                  <a:ext cx="595" cy="47"/>
                  <a:chOff x="953" y="2976"/>
                  <a:chExt cx="657" cy="96"/>
                </a:xfrm>
              </p:grpSpPr>
              <p:sp>
                <p:nvSpPr>
                  <p:cNvPr id="64" name="Line 47"/>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5" name="Line 48"/>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 name="Line 49"/>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 name="Line 50"/>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8" name="Line 51"/>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9" name="Line 52"/>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0" name="Line 53"/>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 name="Line 54"/>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 name="Line 55"/>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 name="Line 56"/>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 name="Line 57"/>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5" name="Line 58"/>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 name="Line 59"/>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 name="Line 60"/>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2" name="Group 61"/>
                <p:cNvGrpSpPr>
                  <a:grpSpLocks/>
                </p:cNvGrpSpPr>
                <p:nvPr/>
              </p:nvGrpSpPr>
              <p:grpSpPr bwMode="auto">
                <a:xfrm>
                  <a:off x="3015" y="1319"/>
                  <a:ext cx="595" cy="47"/>
                  <a:chOff x="953" y="2976"/>
                  <a:chExt cx="657" cy="96"/>
                </a:xfrm>
              </p:grpSpPr>
              <p:sp>
                <p:nvSpPr>
                  <p:cNvPr id="50" name="Line 62"/>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 name="Line 63"/>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 name="Line 64"/>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3" name="Line 65"/>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 name="Line 66"/>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5" name="Line 67"/>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 name="Line 68"/>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 name="Line 69"/>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8" name="Line 70"/>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9" name="Line 71"/>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0" name="Line 72"/>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 name="Line 73"/>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2" name="Line 74"/>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3" name="Line 75"/>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3" name="Group 76"/>
                <p:cNvGrpSpPr>
                  <a:grpSpLocks/>
                </p:cNvGrpSpPr>
                <p:nvPr/>
              </p:nvGrpSpPr>
              <p:grpSpPr bwMode="auto">
                <a:xfrm flipH="1" flipV="1">
                  <a:off x="2409" y="1653"/>
                  <a:ext cx="595" cy="47"/>
                  <a:chOff x="953" y="2976"/>
                  <a:chExt cx="657" cy="96"/>
                </a:xfrm>
              </p:grpSpPr>
              <p:sp>
                <p:nvSpPr>
                  <p:cNvPr id="36" name="Line 77"/>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 name="Line 78"/>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 name="Line 79"/>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 name="Line 80"/>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 name="Line 81"/>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 name="Line 82"/>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2" name="Line 83"/>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 name="Line 84"/>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4" name="Line 85"/>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 name="Line 86"/>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 name="Line 87"/>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 name="Line 88"/>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8" name="Line 89"/>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9" name="Line 90"/>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4" name="Group 91"/>
                <p:cNvGrpSpPr>
                  <a:grpSpLocks/>
                </p:cNvGrpSpPr>
                <p:nvPr/>
              </p:nvGrpSpPr>
              <p:grpSpPr bwMode="auto">
                <a:xfrm flipH="1" flipV="1">
                  <a:off x="2985" y="1750"/>
                  <a:ext cx="595" cy="47"/>
                  <a:chOff x="953" y="2976"/>
                  <a:chExt cx="657" cy="96"/>
                </a:xfrm>
              </p:grpSpPr>
              <p:sp>
                <p:nvSpPr>
                  <p:cNvPr id="22" name="Line 92"/>
                  <p:cNvSpPr>
                    <a:spLocks noChangeShapeType="1"/>
                  </p:cNvSpPr>
                  <p:nvPr/>
                </p:nvSpPr>
                <p:spPr bwMode="auto">
                  <a:xfrm>
                    <a:off x="953" y="3067"/>
                    <a:ext cx="58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 name="Line 93"/>
                  <p:cNvSpPr>
                    <a:spLocks noChangeShapeType="1"/>
                  </p:cNvSpPr>
                  <p:nvPr/>
                </p:nvSpPr>
                <p:spPr bwMode="auto">
                  <a:xfrm flipH="1">
                    <a:off x="96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 name="Line 94"/>
                  <p:cNvSpPr>
                    <a:spLocks noChangeShapeType="1"/>
                  </p:cNvSpPr>
                  <p:nvPr/>
                </p:nvSpPr>
                <p:spPr bwMode="auto">
                  <a:xfrm flipH="1">
                    <a:off x="100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 name="Line 95"/>
                  <p:cNvSpPr>
                    <a:spLocks noChangeShapeType="1"/>
                  </p:cNvSpPr>
                  <p:nvPr/>
                </p:nvSpPr>
                <p:spPr bwMode="auto">
                  <a:xfrm flipH="1">
                    <a:off x="105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Line 96"/>
                  <p:cNvSpPr>
                    <a:spLocks noChangeShapeType="1"/>
                  </p:cNvSpPr>
                  <p:nvPr/>
                </p:nvSpPr>
                <p:spPr bwMode="auto">
                  <a:xfrm flipH="1">
                    <a:off x="110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 name="Line 97"/>
                  <p:cNvSpPr>
                    <a:spLocks noChangeShapeType="1"/>
                  </p:cNvSpPr>
                  <p:nvPr/>
                </p:nvSpPr>
                <p:spPr bwMode="auto">
                  <a:xfrm flipH="1">
                    <a:off x="115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 name="Line 98"/>
                  <p:cNvSpPr>
                    <a:spLocks noChangeShapeType="1"/>
                  </p:cNvSpPr>
                  <p:nvPr/>
                </p:nvSpPr>
                <p:spPr bwMode="auto">
                  <a:xfrm flipH="1">
                    <a:off x="1200"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Line 99"/>
                  <p:cNvSpPr>
                    <a:spLocks noChangeShapeType="1"/>
                  </p:cNvSpPr>
                  <p:nvPr/>
                </p:nvSpPr>
                <p:spPr bwMode="auto">
                  <a:xfrm flipH="1">
                    <a:off x="124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 name="Line 100"/>
                  <p:cNvSpPr>
                    <a:spLocks noChangeShapeType="1"/>
                  </p:cNvSpPr>
                  <p:nvPr/>
                </p:nvSpPr>
                <p:spPr bwMode="auto">
                  <a:xfrm flipH="1">
                    <a:off x="129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 name="Line 101"/>
                  <p:cNvSpPr>
                    <a:spLocks noChangeShapeType="1"/>
                  </p:cNvSpPr>
                  <p:nvPr/>
                </p:nvSpPr>
                <p:spPr bwMode="auto">
                  <a:xfrm flipH="1">
                    <a:off x="1344"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 name="Line 102"/>
                  <p:cNvSpPr>
                    <a:spLocks noChangeShapeType="1"/>
                  </p:cNvSpPr>
                  <p:nvPr/>
                </p:nvSpPr>
                <p:spPr bwMode="auto">
                  <a:xfrm flipH="1">
                    <a:off x="1392"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 name="Line 103"/>
                  <p:cNvSpPr>
                    <a:spLocks noChangeShapeType="1"/>
                  </p:cNvSpPr>
                  <p:nvPr/>
                </p:nvSpPr>
                <p:spPr bwMode="auto">
                  <a:xfrm flipH="1">
                    <a:off x="1440" y="2976"/>
                    <a:ext cx="74"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 name="Line 104"/>
                  <p:cNvSpPr>
                    <a:spLocks noChangeShapeType="1"/>
                  </p:cNvSpPr>
                  <p:nvPr/>
                </p:nvSpPr>
                <p:spPr bwMode="auto">
                  <a:xfrm flipH="1">
                    <a:off x="1488"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 name="Line 105"/>
                  <p:cNvSpPr>
                    <a:spLocks noChangeShapeType="1"/>
                  </p:cNvSpPr>
                  <p:nvPr/>
                </p:nvSpPr>
                <p:spPr bwMode="auto">
                  <a:xfrm flipH="1">
                    <a:off x="1536" y="2976"/>
                    <a:ext cx="74" cy="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5" name="Line 106"/>
                <p:cNvSpPr>
                  <a:spLocks noChangeShapeType="1"/>
                </p:cNvSpPr>
                <p:nvPr/>
              </p:nvSpPr>
              <p:spPr bwMode="auto">
                <a:xfrm>
                  <a:off x="1843" y="1371"/>
                  <a:ext cx="0" cy="381"/>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6" name="Line 107"/>
                <p:cNvSpPr>
                  <a:spLocks noChangeShapeType="1"/>
                </p:cNvSpPr>
                <p:nvPr/>
              </p:nvSpPr>
              <p:spPr bwMode="auto">
                <a:xfrm>
                  <a:off x="3600" y="1366"/>
                  <a:ext cx="0" cy="381"/>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 name="Line 108"/>
                <p:cNvSpPr>
                  <a:spLocks noChangeShapeType="1"/>
                </p:cNvSpPr>
                <p:nvPr/>
              </p:nvSpPr>
              <p:spPr bwMode="auto">
                <a:xfrm>
                  <a:off x="2453" y="1486"/>
                  <a:ext cx="0" cy="161"/>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8" name="Text Box 109"/>
                <p:cNvSpPr txBox="1">
                  <a:spLocks noChangeArrowheads="1"/>
                </p:cNvSpPr>
                <p:nvPr/>
              </p:nvSpPr>
              <p:spPr bwMode="auto">
                <a:xfrm>
                  <a:off x="1572" y="146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solidFill>
                        <a:srgbClr val="FF3300"/>
                      </a:solidFill>
                    </a:rPr>
                    <a:t>Eg</a:t>
                  </a:r>
                  <a:r>
                    <a:rPr lang="en-US" altLang="zh-CN" sz="1000" b="1" i="1">
                      <a:solidFill>
                        <a:srgbClr val="FF3300"/>
                      </a:solidFill>
                    </a:rPr>
                    <a:t>1</a:t>
                  </a:r>
                </a:p>
              </p:txBody>
            </p:sp>
            <p:sp>
              <p:nvSpPr>
                <p:cNvPr id="19" name="Text Box 110"/>
                <p:cNvSpPr txBox="1">
                  <a:spLocks noChangeArrowheads="1"/>
                </p:cNvSpPr>
                <p:nvPr/>
              </p:nvSpPr>
              <p:spPr bwMode="auto">
                <a:xfrm>
                  <a:off x="2169" y="1463"/>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solidFill>
                        <a:srgbClr val="FF3300"/>
                      </a:solidFill>
                    </a:rPr>
                    <a:t>Eg</a:t>
                  </a:r>
                  <a:r>
                    <a:rPr lang="en-US" altLang="zh-CN" sz="1000" b="1" i="1">
                      <a:solidFill>
                        <a:srgbClr val="FF3300"/>
                      </a:solidFill>
                    </a:rPr>
                    <a:t>2</a:t>
                  </a:r>
                </a:p>
              </p:txBody>
            </p:sp>
            <p:sp>
              <p:nvSpPr>
                <p:cNvPr id="20" name="Text Box 111"/>
                <p:cNvSpPr txBox="1">
                  <a:spLocks noChangeArrowheads="1"/>
                </p:cNvSpPr>
                <p:nvPr/>
              </p:nvSpPr>
              <p:spPr bwMode="auto">
                <a:xfrm>
                  <a:off x="3597" y="1459"/>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i="1">
                      <a:solidFill>
                        <a:srgbClr val="FF3300"/>
                      </a:solidFill>
                    </a:rPr>
                    <a:t>Eg</a:t>
                  </a:r>
                  <a:r>
                    <a:rPr lang="en-US" altLang="zh-CN" sz="1000" b="1" i="1">
                      <a:solidFill>
                        <a:srgbClr val="FF3300"/>
                      </a:solidFill>
                    </a:rPr>
                    <a:t>3</a:t>
                  </a:r>
                </a:p>
              </p:txBody>
            </p:sp>
            <p:sp>
              <p:nvSpPr>
                <p:cNvPr id="21" name="Line 112"/>
                <p:cNvSpPr>
                  <a:spLocks noChangeShapeType="1"/>
                </p:cNvSpPr>
                <p:nvPr/>
              </p:nvSpPr>
              <p:spPr bwMode="auto">
                <a:xfrm flipV="1">
                  <a:off x="1563" y="1318"/>
                  <a:ext cx="0" cy="53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sp>
          <p:nvSpPr>
            <p:cNvPr id="6" name="Text Box 113"/>
            <p:cNvSpPr txBox="1">
              <a:spLocks noChangeArrowheads="1"/>
            </p:cNvSpPr>
            <p:nvPr/>
          </p:nvSpPr>
          <p:spPr bwMode="auto">
            <a:xfrm>
              <a:off x="1344" y="1078"/>
              <a:ext cx="21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00" b="1"/>
                <a:t>Electron energy</a:t>
              </a:r>
            </a:p>
          </p:txBody>
        </p:sp>
      </p:grpSp>
      <p:sp>
        <p:nvSpPr>
          <p:cNvPr id="115" name="Text Box 114"/>
          <p:cNvSpPr txBox="1">
            <a:spLocks noChangeArrowheads="1"/>
          </p:cNvSpPr>
          <p:nvPr/>
        </p:nvSpPr>
        <p:spPr bwMode="auto">
          <a:xfrm>
            <a:off x="533961" y="4437481"/>
            <a:ext cx="1150481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t>A potential energy discontinuity provides a barrier that can be useful in preventing selected charge carriers from entering regions where they are undesired.</a:t>
            </a:r>
          </a:p>
        </p:txBody>
      </p:sp>
      <p:sp>
        <p:nvSpPr>
          <p:cNvPr id="116" name="Text Box 115"/>
          <p:cNvSpPr txBox="1">
            <a:spLocks noChangeArrowheads="1"/>
          </p:cNvSpPr>
          <p:nvPr/>
        </p:nvSpPr>
        <p:spPr bwMode="auto">
          <a:xfrm>
            <a:off x="474149" y="5830413"/>
            <a:ext cx="116017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800" dirty="0"/>
              <a:t>This property used in a p-n junction can reduce the proportion of current carried by minority carriers, and thus to increase injection efficiency</a:t>
            </a:r>
          </a:p>
        </p:txBody>
      </p:sp>
      <p:sp>
        <p:nvSpPr>
          <p:cNvPr id="117" name="Text Box 117"/>
          <p:cNvSpPr txBox="1">
            <a:spLocks noChangeArrowheads="1"/>
          </p:cNvSpPr>
          <p:nvPr/>
        </p:nvSpPr>
        <p:spPr bwMode="auto">
          <a:xfrm>
            <a:off x="174568" y="229986"/>
            <a:ext cx="117541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dirty="0"/>
              <a:t>Junctions between materials of different bandgap create localized jumps in the energy-band diagram</a:t>
            </a:r>
            <a:endParaRPr lang="zh-CN" altLang="en-US" sz="2400" dirty="0"/>
          </a:p>
        </p:txBody>
      </p:sp>
    </p:spTree>
    <p:extLst>
      <p:ext uri="{BB962C8B-B14F-4D97-AF65-F5344CB8AC3E}">
        <p14:creationId xmlns:p14="http://schemas.microsoft.com/office/powerpoint/2010/main" val="31211249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49630" y="200889"/>
            <a:ext cx="11795760" cy="6100157"/>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b="1">
                <a:latin typeface="Arial" panose="020B0604020202020204" pitchFamily="34" charset="0"/>
                <a:cs typeface="Arial" panose="020B0604020202020204" pitchFamily="34" charset="0"/>
              </a:rPr>
              <a:t>Discontinuities in the energy-band diagram created by two heterojunctions can be useful for confining charge carriers to a desired region of space</a:t>
            </a:r>
          </a:p>
          <a:p>
            <a:pPr algn="just"/>
            <a:endParaRPr lang="en-US" altLang="zh-CN" b="1">
              <a:latin typeface="Arial" panose="020B0604020202020204" pitchFamily="34" charset="0"/>
              <a:cs typeface="Arial" panose="020B0604020202020204" pitchFamily="34" charset="0"/>
            </a:endParaRPr>
          </a:p>
          <a:p>
            <a:pPr algn="just"/>
            <a:r>
              <a:rPr lang="en-US" altLang="zh-CN" b="1">
                <a:latin typeface="Arial" panose="020B0604020202020204" pitchFamily="34" charset="0"/>
                <a:cs typeface="Arial" panose="020B0604020202020204" pitchFamily="34" charset="0"/>
              </a:rPr>
              <a:t>Heterojunctions are useful for creating energy-band discontinuities that accelerate carriers at specific locations</a:t>
            </a:r>
          </a:p>
          <a:p>
            <a:pPr algn="just"/>
            <a:endParaRPr lang="en-US" altLang="zh-CN" b="1">
              <a:latin typeface="Arial" panose="020B0604020202020204" pitchFamily="34" charset="0"/>
              <a:cs typeface="Arial" panose="020B0604020202020204" pitchFamily="34" charset="0"/>
            </a:endParaRPr>
          </a:p>
          <a:p>
            <a:pPr algn="just"/>
            <a:r>
              <a:rPr lang="en-US" altLang="zh-CN" b="1">
                <a:latin typeface="Arial" panose="020B0604020202020204" pitchFamily="34" charset="0"/>
                <a:cs typeface="Arial" panose="020B0604020202020204" pitchFamily="34" charset="0"/>
              </a:rPr>
              <a:t>Semiconductors of different bandgap type can be used in the same device to select regions of the structure where light is emitted and where light is absorbed</a:t>
            </a:r>
          </a:p>
          <a:p>
            <a:pPr algn="just"/>
            <a:endParaRPr lang="en-US" altLang="zh-CN" b="1">
              <a:latin typeface="Arial" panose="020B0604020202020204" pitchFamily="34" charset="0"/>
              <a:cs typeface="Arial" panose="020B0604020202020204" pitchFamily="34" charset="0"/>
            </a:endParaRPr>
          </a:p>
          <a:p>
            <a:pPr algn="just"/>
            <a:r>
              <a:rPr lang="en-US" altLang="zh-CN" b="1">
                <a:latin typeface="Arial" panose="020B0604020202020204" pitchFamily="34" charset="0"/>
                <a:cs typeface="Arial" panose="020B0604020202020204" pitchFamily="34" charset="0"/>
              </a:rPr>
              <a:t>Heterojunctions of materials with different refractive indices create optical waveguides that confine and direct photons.</a:t>
            </a:r>
          </a:p>
        </p:txBody>
      </p:sp>
    </p:spTree>
    <p:extLst>
      <p:ext uri="{BB962C8B-B14F-4D97-AF65-F5344CB8AC3E}">
        <p14:creationId xmlns:p14="http://schemas.microsoft.com/office/powerpoint/2010/main" val="11021241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104" y="646331"/>
            <a:ext cx="11960772" cy="3277820"/>
          </a:xfrm>
          <a:prstGeom prst="rect">
            <a:avLst/>
          </a:prstGeom>
        </p:spPr>
        <p:txBody>
          <a:bodyPr wrap="square">
            <a:spAutoFit/>
          </a:bodyPr>
          <a:lstStyle/>
          <a:p>
            <a:pPr algn="just">
              <a:lnSpc>
                <a:spcPct val="150000"/>
              </a:lnSpc>
            </a:pPr>
            <a:r>
              <a:rPr lang="en-US" sz="2300" dirty="0">
                <a:latin typeface="Arial" panose="020B0604020202020204" pitchFamily="34" charset="0"/>
                <a:cs typeface="Arial" panose="020B0604020202020204" pitchFamily="34" charset="0"/>
              </a:rPr>
              <a:t>1. S.O. Kasap, “</a:t>
            </a:r>
            <a:r>
              <a:rPr lang="en-US" sz="2300" b="1" dirty="0">
                <a:latin typeface="Arial" panose="020B0604020202020204" pitchFamily="34" charset="0"/>
                <a:cs typeface="Arial" panose="020B0604020202020204" pitchFamily="34" charset="0"/>
              </a:rPr>
              <a:t>Optoelectronics &amp; Photonics: Principles &amp; Practices</a:t>
            </a:r>
            <a:r>
              <a:rPr lang="en-US" sz="2300" dirty="0">
                <a:latin typeface="Arial" panose="020B0604020202020204" pitchFamily="34" charset="0"/>
                <a:cs typeface="Arial" panose="020B0604020202020204" pitchFamily="34" charset="0"/>
              </a:rPr>
              <a:t>”, 2nd edition, Pearson Education, 2013.</a:t>
            </a:r>
          </a:p>
          <a:p>
            <a:pPr algn="just">
              <a:lnSpc>
                <a:spcPct val="150000"/>
              </a:lnSpc>
            </a:pPr>
            <a:r>
              <a:rPr lang="en-US" sz="2300" dirty="0">
                <a:latin typeface="Arial" panose="020B0604020202020204" pitchFamily="34" charset="0"/>
                <a:cs typeface="Arial" panose="020B0604020202020204" pitchFamily="34" charset="0"/>
              </a:rPr>
              <a:t>2. Pallab Bhattacharya “</a:t>
            </a:r>
            <a:r>
              <a:rPr lang="en-US" sz="2300" b="1" dirty="0">
                <a:latin typeface="Arial" panose="020B0604020202020204" pitchFamily="34" charset="0"/>
                <a:cs typeface="Arial" panose="020B0604020202020204" pitchFamily="34" charset="0"/>
              </a:rPr>
              <a:t>Semiconductor Optoelectronic Devices</a:t>
            </a:r>
            <a:r>
              <a:rPr lang="en-US" sz="2300" dirty="0">
                <a:latin typeface="Arial" panose="020B0604020202020204" pitchFamily="34" charset="0"/>
                <a:cs typeface="Arial" panose="020B0604020202020204" pitchFamily="34" charset="0"/>
              </a:rPr>
              <a:t>”, 2nd Edition, Prentice Hall of India Pvt. Ltd, New Delhi, 2009.</a:t>
            </a:r>
          </a:p>
          <a:p>
            <a:pPr algn="just">
              <a:lnSpc>
                <a:spcPct val="150000"/>
              </a:lnSpc>
            </a:pPr>
            <a:r>
              <a:rPr lang="en-US" sz="2300" dirty="0">
                <a:latin typeface="Arial" panose="020B0604020202020204" pitchFamily="34" charset="0"/>
                <a:cs typeface="Arial" panose="020B0604020202020204" pitchFamily="34" charset="0"/>
              </a:rPr>
              <a:t>3. B. E. A. Saleh and M.C. Teich, “</a:t>
            </a:r>
            <a:r>
              <a:rPr lang="en-US" sz="2300" b="1" dirty="0">
                <a:latin typeface="Arial" panose="020B0604020202020204" pitchFamily="34" charset="0"/>
                <a:cs typeface="Arial" panose="020B0604020202020204" pitchFamily="34" charset="0"/>
              </a:rPr>
              <a:t>Fundamentals Of Photonics</a:t>
            </a:r>
            <a:r>
              <a:rPr lang="en-US" sz="2300" dirty="0">
                <a:latin typeface="Arial" panose="020B0604020202020204" pitchFamily="34" charset="0"/>
                <a:cs typeface="Arial" panose="020B0604020202020204" pitchFamily="34" charset="0"/>
              </a:rPr>
              <a:t>,” 2nd edition, John Wiley &amp; Sons, Inc. 2007.</a:t>
            </a:r>
          </a:p>
        </p:txBody>
      </p:sp>
      <p:sp>
        <p:nvSpPr>
          <p:cNvPr id="5" name="TextBox 4"/>
          <p:cNvSpPr txBox="1"/>
          <p:nvPr/>
        </p:nvSpPr>
        <p:spPr>
          <a:xfrm>
            <a:off x="105104" y="0"/>
            <a:ext cx="2672526" cy="646331"/>
          </a:xfrm>
          <a:prstGeom prst="rect">
            <a:avLst/>
          </a:prstGeom>
          <a:noFill/>
        </p:spPr>
        <p:txBody>
          <a:bodyPr wrap="none" rtlCol="0">
            <a:spAutoFit/>
          </a:bodyPr>
          <a:lstStyle/>
          <a:p>
            <a:r>
              <a:rPr lang="en-US" sz="3600" b="1" dirty="0">
                <a:solidFill>
                  <a:srgbClr val="C00000"/>
                </a:solidFill>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137375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4153874" y="3632"/>
            <a:ext cx="4065216"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C00000"/>
                </a:solidFill>
                <a:latin typeface="Arial" panose="020B0604020202020204" pitchFamily="34" charset="0"/>
                <a:cs typeface="Arial" panose="020B0604020202020204" pitchFamily="34" charset="0"/>
              </a:rPr>
              <a:t>Refractive</a:t>
            </a:r>
            <a:r>
              <a:rPr sz="4000" b="1" spc="-20" dirty="0">
                <a:solidFill>
                  <a:srgbClr val="C00000"/>
                </a:solidFill>
                <a:latin typeface="Arial" panose="020B0604020202020204" pitchFamily="34" charset="0"/>
                <a:cs typeface="Arial" panose="020B0604020202020204" pitchFamily="34" charset="0"/>
              </a:rPr>
              <a:t> </a:t>
            </a:r>
            <a:r>
              <a:rPr sz="4000" b="1" spc="-5" dirty="0">
                <a:solidFill>
                  <a:srgbClr val="C00000"/>
                </a:solidFill>
                <a:latin typeface="Arial" panose="020B0604020202020204" pitchFamily="34" charset="0"/>
                <a:cs typeface="Arial" panose="020B0604020202020204" pitchFamily="34" charset="0"/>
              </a:rPr>
              <a:t>Index</a:t>
            </a:r>
            <a:endParaRPr sz="4000" b="1" dirty="0">
              <a:solidFill>
                <a:srgbClr val="C00000"/>
              </a:solidFill>
              <a:latin typeface="Arial" panose="020B0604020202020204" pitchFamily="34" charset="0"/>
              <a:cs typeface="Arial" panose="020B0604020202020204" pitchFamily="34" charset="0"/>
            </a:endParaRPr>
          </a:p>
        </p:txBody>
      </p:sp>
      <p:sp>
        <p:nvSpPr>
          <p:cNvPr id="5" name="object 3"/>
          <p:cNvSpPr txBox="1"/>
          <p:nvPr/>
        </p:nvSpPr>
        <p:spPr>
          <a:xfrm>
            <a:off x="210208" y="995911"/>
            <a:ext cx="11782096" cy="4936608"/>
          </a:xfrm>
          <a:prstGeom prst="rect">
            <a:avLst/>
          </a:prstGeom>
        </p:spPr>
        <p:txBody>
          <a:bodyPr vert="horz" wrap="square" lIns="0" tIns="12065" rIns="0" bIns="0" rtlCol="0">
            <a:spAutoFit/>
          </a:bodyPr>
          <a:lstStyle/>
          <a:p>
            <a:pPr marL="12700" marR="324485" algn="just">
              <a:lnSpc>
                <a:spcPct val="100000"/>
              </a:lnSpc>
              <a:spcBef>
                <a:spcPts val="95"/>
              </a:spcBef>
            </a:pPr>
            <a:r>
              <a:rPr sz="4000" spc="-5" dirty="0">
                <a:latin typeface="Arial" panose="020B0604020202020204" pitchFamily="34" charset="0"/>
                <a:cs typeface="Arial" panose="020B0604020202020204" pitchFamily="34" charset="0"/>
              </a:rPr>
              <a:t>When an EM wave </a:t>
            </a:r>
            <a:r>
              <a:rPr sz="4000" dirty="0">
                <a:latin typeface="Arial" panose="020B0604020202020204" pitchFamily="34" charset="0"/>
                <a:cs typeface="Arial" panose="020B0604020202020204" pitchFamily="34" charset="0"/>
              </a:rPr>
              <a:t>is </a:t>
            </a:r>
            <a:r>
              <a:rPr sz="4000" spc="-5" dirty="0">
                <a:latin typeface="Arial" panose="020B0604020202020204" pitchFamily="34" charset="0"/>
                <a:cs typeface="Arial" panose="020B0604020202020204" pitchFamily="34" charset="0"/>
              </a:rPr>
              <a:t>traveling in a dielectric  </a:t>
            </a:r>
            <a:r>
              <a:rPr sz="4000" spc="-10" dirty="0">
                <a:latin typeface="Arial" panose="020B0604020202020204" pitchFamily="34" charset="0"/>
                <a:cs typeface="Arial" panose="020B0604020202020204" pitchFamily="34" charset="0"/>
              </a:rPr>
              <a:t>medium, </a:t>
            </a:r>
            <a:r>
              <a:rPr sz="4000" spc="-5" dirty="0">
                <a:latin typeface="Arial" panose="020B0604020202020204" pitchFamily="34" charset="0"/>
                <a:cs typeface="Arial" panose="020B0604020202020204" pitchFamily="34" charset="0"/>
              </a:rPr>
              <a:t>the oscillating electric field </a:t>
            </a:r>
            <a:r>
              <a:rPr sz="4000" b="1" spc="-5" dirty="0">
                <a:solidFill>
                  <a:srgbClr val="0032CC"/>
                </a:solidFill>
                <a:latin typeface="Arial" panose="020B0604020202020204" pitchFamily="34" charset="0"/>
                <a:cs typeface="Arial" panose="020B0604020202020204" pitchFamily="34" charset="0"/>
              </a:rPr>
              <a:t>polarizes </a:t>
            </a:r>
            <a:r>
              <a:rPr sz="4000" spc="-5" dirty="0">
                <a:latin typeface="Arial" panose="020B0604020202020204" pitchFamily="34" charset="0"/>
                <a:cs typeface="Arial" panose="020B0604020202020204" pitchFamily="34" charset="0"/>
              </a:rPr>
              <a:t>the  molecules of </a:t>
            </a:r>
            <a:r>
              <a:rPr sz="4000" dirty="0">
                <a:latin typeface="Arial" panose="020B0604020202020204" pitchFamily="34" charset="0"/>
                <a:cs typeface="Arial" panose="020B0604020202020204" pitchFamily="34" charset="0"/>
              </a:rPr>
              <a:t>the </a:t>
            </a:r>
            <a:r>
              <a:rPr sz="4000" spc="-5" dirty="0">
                <a:latin typeface="Arial" panose="020B0604020202020204" pitchFamily="34" charset="0"/>
                <a:cs typeface="Arial" panose="020B0604020202020204" pitchFamily="34" charset="0"/>
              </a:rPr>
              <a:t>medium at the frequency of the  wave</a:t>
            </a:r>
            <a:endParaRPr sz="4000" dirty="0">
              <a:latin typeface="Arial" panose="020B0604020202020204" pitchFamily="34" charset="0"/>
              <a:cs typeface="Arial" panose="020B0604020202020204" pitchFamily="34" charset="0"/>
            </a:endParaRPr>
          </a:p>
          <a:p>
            <a:pPr algn="just">
              <a:lnSpc>
                <a:spcPct val="100000"/>
              </a:lnSpc>
              <a:spcBef>
                <a:spcPts val="30"/>
              </a:spcBef>
            </a:pPr>
            <a:endParaRPr sz="4000" dirty="0">
              <a:latin typeface="Arial" panose="020B0604020202020204" pitchFamily="34" charset="0"/>
              <a:cs typeface="Arial" panose="020B0604020202020204" pitchFamily="34" charset="0"/>
            </a:endParaRPr>
          </a:p>
          <a:p>
            <a:pPr marL="12700" marR="5080" indent="-635" algn="just">
              <a:lnSpc>
                <a:spcPct val="100000"/>
              </a:lnSpc>
            </a:pPr>
            <a:r>
              <a:rPr sz="4000" spc="-5" dirty="0">
                <a:latin typeface="Arial" panose="020B0604020202020204" pitchFamily="34" charset="0"/>
                <a:cs typeface="Arial" panose="020B0604020202020204" pitchFamily="34" charset="0"/>
              </a:rPr>
              <a:t>The </a:t>
            </a:r>
            <a:r>
              <a:rPr sz="4000" b="1" spc="-10" dirty="0">
                <a:solidFill>
                  <a:srgbClr val="0032CC"/>
                </a:solidFill>
                <a:latin typeface="Arial" panose="020B0604020202020204" pitchFamily="34" charset="0"/>
                <a:cs typeface="Arial" panose="020B0604020202020204" pitchFamily="34" charset="0"/>
              </a:rPr>
              <a:t>stronger </a:t>
            </a:r>
            <a:r>
              <a:rPr sz="4000" spc="-5" dirty="0">
                <a:latin typeface="Arial" panose="020B0604020202020204" pitchFamily="34" charset="0"/>
                <a:cs typeface="Arial" panose="020B0604020202020204" pitchFamily="34" charset="0"/>
              </a:rPr>
              <a:t>is the interaction between </a:t>
            </a:r>
            <a:r>
              <a:rPr sz="4000" dirty="0">
                <a:latin typeface="Arial" panose="020B0604020202020204" pitchFamily="34" charset="0"/>
                <a:cs typeface="Arial" panose="020B0604020202020204" pitchFamily="34" charset="0"/>
              </a:rPr>
              <a:t>the </a:t>
            </a:r>
            <a:r>
              <a:rPr sz="4000" spc="-5" dirty="0">
                <a:latin typeface="Arial" panose="020B0604020202020204" pitchFamily="34" charset="0"/>
                <a:cs typeface="Arial" panose="020B0604020202020204" pitchFamily="34" charset="0"/>
              </a:rPr>
              <a:t>field </a:t>
            </a:r>
            <a:r>
              <a:rPr sz="4000" spc="-10" dirty="0">
                <a:latin typeface="Arial" panose="020B0604020202020204" pitchFamily="34" charset="0"/>
                <a:cs typeface="Arial" panose="020B0604020202020204" pitchFamily="34" charset="0"/>
              </a:rPr>
              <a:t>and  </a:t>
            </a:r>
            <a:r>
              <a:rPr sz="4000" dirty="0">
                <a:latin typeface="Arial" panose="020B0604020202020204" pitchFamily="34" charset="0"/>
                <a:cs typeface="Arial" panose="020B0604020202020204" pitchFamily="34" charset="0"/>
              </a:rPr>
              <a:t>the </a:t>
            </a:r>
            <a:r>
              <a:rPr sz="4000" spc="-5" dirty="0">
                <a:latin typeface="Arial" panose="020B0604020202020204" pitchFamily="34" charset="0"/>
                <a:cs typeface="Arial" panose="020B0604020202020204" pitchFamily="34" charset="0"/>
              </a:rPr>
              <a:t>dipoles, </a:t>
            </a:r>
            <a:r>
              <a:rPr sz="4000" dirty="0">
                <a:latin typeface="Arial" panose="020B0604020202020204" pitchFamily="34" charset="0"/>
                <a:cs typeface="Arial" panose="020B0604020202020204" pitchFamily="34" charset="0"/>
              </a:rPr>
              <a:t>the </a:t>
            </a:r>
            <a:r>
              <a:rPr sz="4000" b="1" spc="-10" dirty="0">
                <a:solidFill>
                  <a:srgbClr val="0032CC"/>
                </a:solidFill>
                <a:latin typeface="Arial" panose="020B0604020202020204" pitchFamily="34" charset="0"/>
                <a:cs typeface="Arial" panose="020B0604020202020204" pitchFamily="34" charset="0"/>
              </a:rPr>
              <a:t>slower </a:t>
            </a:r>
            <a:r>
              <a:rPr sz="4000" spc="-5" dirty="0">
                <a:latin typeface="Arial" panose="020B0604020202020204" pitchFamily="34" charset="0"/>
                <a:cs typeface="Arial" panose="020B0604020202020204" pitchFamily="34" charset="0"/>
              </a:rPr>
              <a:t>is </a:t>
            </a:r>
            <a:r>
              <a:rPr sz="4000" dirty="0">
                <a:latin typeface="Arial" panose="020B0604020202020204" pitchFamily="34" charset="0"/>
                <a:cs typeface="Arial" panose="020B0604020202020204" pitchFamily="34" charset="0"/>
              </a:rPr>
              <a:t>the </a:t>
            </a:r>
            <a:r>
              <a:rPr sz="4000" spc="-5" dirty="0">
                <a:latin typeface="Arial" panose="020B0604020202020204" pitchFamily="34" charset="0"/>
                <a:cs typeface="Arial" panose="020B0604020202020204" pitchFamily="34" charset="0"/>
              </a:rPr>
              <a:t>propagation of the  wave</a:t>
            </a:r>
            <a:endParaRPr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0471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4061908" y="125241"/>
            <a:ext cx="3999526"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C00000"/>
                </a:solidFill>
                <a:latin typeface="Arial" panose="020B0604020202020204" pitchFamily="34" charset="0"/>
                <a:cs typeface="Arial" panose="020B0604020202020204" pitchFamily="34" charset="0"/>
              </a:rPr>
              <a:t>Refractive</a:t>
            </a:r>
            <a:r>
              <a:rPr sz="4000" b="1" spc="-30" dirty="0">
                <a:solidFill>
                  <a:srgbClr val="C00000"/>
                </a:solidFill>
                <a:latin typeface="Arial" panose="020B0604020202020204" pitchFamily="34" charset="0"/>
                <a:cs typeface="Arial" panose="020B0604020202020204" pitchFamily="34" charset="0"/>
              </a:rPr>
              <a:t> </a:t>
            </a:r>
            <a:r>
              <a:rPr sz="4000" b="1" spc="-5" dirty="0">
                <a:solidFill>
                  <a:srgbClr val="C00000"/>
                </a:solidFill>
                <a:latin typeface="Arial" panose="020B0604020202020204" pitchFamily="34" charset="0"/>
                <a:cs typeface="Arial" panose="020B0604020202020204" pitchFamily="34" charset="0"/>
              </a:rPr>
              <a:t>Index</a:t>
            </a:r>
            <a:endParaRPr sz="4000" b="1">
              <a:solidFill>
                <a:srgbClr val="C00000"/>
              </a:solidFill>
              <a:latin typeface="Arial" panose="020B0604020202020204" pitchFamily="34" charset="0"/>
              <a:cs typeface="Arial" panose="020B0604020202020204" pitchFamily="34" charset="0"/>
            </a:endParaRPr>
          </a:p>
        </p:txBody>
      </p:sp>
      <p:sp>
        <p:nvSpPr>
          <p:cNvPr id="5" name="object 3"/>
          <p:cNvSpPr/>
          <p:nvPr/>
        </p:nvSpPr>
        <p:spPr>
          <a:xfrm>
            <a:off x="414976" y="1269679"/>
            <a:ext cx="11272527" cy="310262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3389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2235960" y="0"/>
            <a:ext cx="7131684"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Arial"/>
                <a:cs typeface="Arial"/>
              </a:rPr>
              <a:t>Maxwell’s Wave </a:t>
            </a:r>
            <a:r>
              <a:rPr sz="2400" b="1" spc="-5" dirty="0">
                <a:solidFill>
                  <a:srgbClr val="C00000"/>
                </a:solidFill>
                <a:latin typeface="Arial"/>
                <a:cs typeface="Arial"/>
              </a:rPr>
              <a:t>Equation </a:t>
            </a:r>
            <a:r>
              <a:rPr sz="2400" b="1" dirty="0">
                <a:solidFill>
                  <a:srgbClr val="C00000"/>
                </a:solidFill>
                <a:latin typeface="Arial"/>
                <a:cs typeface="Arial"/>
              </a:rPr>
              <a:t>in </a:t>
            </a:r>
            <a:r>
              <a:rPr sz="2400" b="1" spc="-5" dirty="0">
                <a:solidFill>
                  <a:srgbClr val="C00000"/>
                </a:solidFill>
                <a:latin typeface="Arial"/>
                <a:cs typeface="Arial"/>
              </a:rPr>
              <a:t>an </a:t>
            </a:r>
            <a:r>
              <a:rPr sz="2400" b="1" dirty="0">
                <a:solidFill>
                  <a:srgbClr val="C00000"/>
                </a:solidFill>
                <a:latin typeface="Arial"/>
                <a:cs typeface="Arial"/>
              </a:rPr>
              <a:t>isotropic</a:t>
            </a:r>
            <a:r>
              <a:rPr sz="2400" b="1" spc="-140" dirty="0">
                <a:solidFill>
                  <a:srgbClr val="C00000"/>
                </a:solidFill>
                <a:latin typeface="Arial"/>
                <a:cs typeface="Arial"/>
              </a:rPr>
              <a:t> </a:t>
            </a:r>
            <a:r>
              <a:rPr sz="2400" b="1" spc="-5" dirty="0">
                <a:solidFill>
                  <a:srgbClr val="C00000"/>
                </a:solidFill>
                <a:latin typeface="Arial"/>
                <a:cs typeface="Arial"/>
              </a:rPr>
              <a:t>medium</a:t>
            </a:r>
            <a:endParaRPr sz="2400" dirty="0">
              <a:solidFill>
                <a:srgbClr val="C00000"/>
              </a:solidFill>
              <a:latin typeface="Arial"/>
              <a:cs typeface="Arial"/>
            </a:endParaRPr>
          </a:p>
        </p:txBody>
      </p:sp>
      <p:grpSp>
        <p:nvGrpSpPr>
          <p:cNvPr id="5" name="Group 4"/>
          <p:cNvGrpSpPr/>
          <p:nvPr/>
        </p:nvGrpSpPr>
        <p:grpSpPr>
          <a:xfrm>
            <a:off x="3161783" y="508922"/>
            <a:ext cx="4488776" cy="882310"/>
            <a:chOff x="2194832" y="708619"/>
            <a:chExt cx="4488776" cy="882310"/>
          </a:xfrm>
        </p:grpSpPr>
        <p:sp>
          <p:nvSpPr>
            <p:cNvPr id="6" name="object 3"/>
            <p:cNvSpPr/>
            <p:nvPr/>
          </p:nvSpPr>
          <p:spPr>
            <a:xfrm>
              <a:off x="2219648" y="1182161"/>
              <a:ext cx="541655" cy="0"/>
            </a:xfrm>
            <a:custGeom>
              <a:avLst/>
              <a:gdLst/>
              <a:ahLst/>
              <a:cxnLst/>
              <a:rect l="l" t="t" r="r" b="b"/>
              <a:pathLst>
                <a:path w="541655">
                  <a:moveTo>
                    <a:pt x="0" y="0"/>
                  </a:moveTo>
                  <a:lnTo>
                    <a:pt x="541290" y="0"/>
                  </a:lnTo>
                </a:path>
              </a:pathLst>
            </a:custGeom>
            <a:ln w="13283">
              <a:solidFill>
                <a:srgbClr val="000000"/>
              </a:solidFill>
            </a:ln>
          </p:spPr>
          <p:txBody>
            <a:bodyPr wrap="square" lIns="0" tIns="0" rIns="0" bIns="0" rtlCol="0"/>
            <a:lstStyle/>
            <a:p>
              <a:endParaRPr b="1"/>
            </a:p>
          </p:txBody>
        </p:sp>
        <p:sp>
          <p:nvSpPr>
            <p:cNvPr id="7" name="object 4"/>
            <p:cNvSpPr/>
            <p:nvPr/>
          </p:nvSpPr>
          <p:spPr>
            <a:xfrm>
              <a:off x="3064011" y="1182161"/>
              <a:ext cx="541655" cy="0"/>
            </a:xfrm>
            <a:custGeom>
              <a:avLst/>
              <a:gdLst/>
              <a:ahLst/>
              <a:cxnLst/>
              <a:rect l="l" t="t" r="r" b="b"/>
              <a:pathLst>
                <a:path w="541654">
                  <a:moveTo>
                    <a:pt x="0" y="0"/>
                  </a:moveTo>
                  <a:lnTo>
                    <a:pt x="541305" y="0"/>
                  </a:lnTo>
                </a:path>
              </a:pathLst>
            </a:custGeom>
            <a:ln w="13283">
              <a:solidFill>
                <a:srgbClr val="000000"/>
              </a:solidFill>
            </a:ln>
          </p:spPr>
          <p:txBody>
            <a:bodyPr wrap="square" lIns="0" tIns="0" rIns="0" bIns="0" rtlCol="0"/>
            <a:lstStyle/>
            <a:p>
              <a:endParaRPr b="1"/>
            </a:p>
          </p:txBody>
        </p:sp>
        <p:sp>
          <p:nvSpPr>
            <p:cNvPr id="8" name="object 5"/>
            <p:cNvSpPr/>
            <p:nvPr/>
          </p:nvSpPr>
          <p:spPr>
            <a:xfrm>
              <a:off x="3908383" y="1182161"/>
              <a:ext cx="541655" cy="0"/>
            </a:xfrm>
            <a:custGeom>
              <a:avLst/>
              <a:gdLst/>
              <a:ahLst/>
              <a:cxnLst/>
              <a:rect l="l" t="t" r="r" b="b"/>
              <a:pathLst>
                <a:path w="541654">
                  <a:moveTo>
                    <a:pt x="0" y="0"/>
                  </a:moveTo>
                  <a:lnTo>
                    <a:pt x="541275" y="0"/>
                  </a:lnTo>
                </a:path>
              </a:pathLst>
            </a:custGeom>
            <a:ln w="13283">
              <a:solidFill>
                <a:srgbClr val="000000"/>
              </a:solidFill>
            </a:ln>
          </p:spPr>
          <p:txBody>
            <a:bodyPr wrap="square" lIns="0" tIns="0" rIns="0" bIns="0" rtlCol="0"/>
            <a:lstStyle/>
            <a:p>
              <a:endParaRPr b="1"/>
            </a:p>
          </p:txBody>
        </p:sp>
        <p:sp>
          <p:nvSpPr>
            <p:cNvPr id="9" name="object 6"/>
            <p:cNvSpPr/>
            <p:nvPr/>
          </p:nvSpPr>
          <p:spPr>
            <a:xfrm>
              <a:off x="5638891" y="1182161"/>
              <a:ext cx="541655" cy="0"/>
            </a:xfrm>
            <a:custGeom>
              <a:avLst/>
              <a:gdLst/>
              <a:ahLst/>
              <a:cxnLst/>
              <a:rect l="l" t="t" r="r" b="b"/>
              <a:pathLst>
                <a:path w="541654">
                  <a:moveTo>
                    <a:pt x="0" y="0"/>
                  </a:moveTo>
                  <a:lnTo>
                    <a:pt x="541305" y="0"/>
                  </a:lnTo>
                </a:path>
              </a:pathLst>
            </a:custGeom>
            <a:ln w="13283">
              <a:solidFill>
                <a:srgbClr val="000000"/>
              </a:solidFill>
            </a:ln>
          </p:spPr>
          <p:txBody>
            <a:bodyPr wrap="square" lIns="0" tIns="0" rIns="0" bIns="0" rtlCol="0"/>
            <a:lstStyle/>
            <a:p>
              <a:endParaRPr b="1"/>
            </a:p>
          </p:txBody>
        </p:sp>
        <p:sp>
          <p:nvSpPr>
            <p:cNvPr id="10" name="object 7"/>
            <p:cNvSpPr txBox="1"/>
            <p:nvPr/>
          </p:nvSpPr>
          <p:spPr>
            <a:xfrm>
              <a:off x="6495013" y="929207"/>
              <a:ext cx="188595" cy="410845"/>
            </a:xfrm>
            <a:prstGeom prst="rect">
              <a:avLst/>
            </a:prstGeom>
          </p:spPr>
          <p:txBody>
            <a:bodyPr vert="horz" wrap="square" lIns="0" tIns="15875" rIns="0" bIns="0" rtlCol="0">
              <a:spAutoFit/>
            </a:bodyPr>
            <a:lstStyle/>
            <a:p>
              <a:pPr marL="12700">
                <a:lnSpc>
                  <a:spcPct val="100000"/>
                </a:lnSpc>
                <a:spcBef>
                  <a:spcPts val="125"/>
                </a:spcBef>
              </a:pPr>
              <a:r>
                <a:rPr sz="2500" b="1" spc="30" dirty="0">
                  <a:latin typeface="Times New Roman"/>
                  <a:cs typeface="Times New Roman"/>
                </a:rPr>
                <a:t>0</a:t>
              </a:r>
              <a:endParaRPr sz="2500" b="1">
                <a:latin typeface="Times New Roman"/>
                <a:cs typeface="Times New Roman"/>
              </a:endParaRPr>
            </a:p>
          </p:txBody>
        </p:sp>
        <p:sp>
          <p:nvSpPr>
            <p:cNvPr id="11" name="object 8"/>
            <p:cNvSpPr txBox="1"/>
            <p:nvPr/>
          </p:nvSpPr>
          <p:spPr>
            <a:xfrm>
              <a:off x="2194832" y="1180084"/>
              <a:ext cx="3937000" cy="410845"/>
            </a:xfrm>
            <a:prstGeom prst="rect">
              <a:avLst/>
            </a:prstGeom>
          </p:spPr>
          <p:txBody>
            <a:bodyPr vert="horz" wrap="square" lIns="0" tIns="15875" rIns="0" bIns="0" rtlCol="0">
              <a:spAutoFit/>
            </a:bodyPr>
            <a:lstStyle/>
            <a:p>
              <a:pPr marL="76200">
                <a:lnSpc>
                  <a:spcPct val="100000"/>
                </a:lnSpc>
                <a:spcBef>
                  <a:spcPts val="125"/>
                </a:spcBef>
                <a:tabLst>
                  <a:tab pos="917575" algn="l"/>
                  <a:tab pos="1769110" algn="l"/>
                  <a:tab pos="3515360" algn="l"/>
                </a:tabLst>
              </a:pPr>
              <a:r>
                <a:rPr sz="2500" b="1" spc="50" dirty="0">
                  <a:latin typeface="Symbol"/>
                  <a:cs typeface="Symbol"/>
                </a:rPr>
                <a:t></a:t>
              </a:r>
              <a:r>
                <a:rPr sz="2500" b="1" i="1" spc="50" dirty="0">
                  <a:latin typeface="Times New Roman"/>
                  <a:cs typeface="Times New Roman"/>
                </a:rPr>
                <a:t>x</a:t>
              </a:r>
              <a:r>
                <a:rPr sz="2175" b="1" spc="75" baseline="44061" dirty="0">
                  <a:latin typeface="Times New Roman"/>
                  <a:cs typeface="Times New Roman"/>
                </a:rPr>
                <a:t>2	</a:t>
              </a:r>
              <a:r>
                <a:rPr sz="2500" b="1" spc="65" dirty="0">
                  <a:latin typeface="Symbol"/>
                  <a:cs typeface="Symbol"/>
                </a:rPr>
                <a:t></a:t>
              </a:r>
              <a:r>
                <a:rPr sz="2500" b="1" i="1" spc="65" dirty="0">
                  <a:latin typeface="Times New Roman"/>
                  <a:cs typeface="Times New Roman"/>
                </a:rPr>
                <a:t>y</a:t>
              </a:r>
              <a:r>
                <a:rPr sz="2175" b="1" spc="97" baseline="44061" dirty="0">
                  <a:latin typeface="Times New Roman"/>
                  <a:cs typeface="Times New Roman"/>
                </a:rPr>
                <a:t>2	</a:t>
              </a:r>
              <a:r>
                <a:rPr sz="2500" b="1" spc="70" dirty="0">
                  <a:latin typeface="Symbol"/>
                  <a:cs typeface="Symbol"/>
                </a:rPr>
                <a:t></a:t>
              </a:r>
              <a:r>
                <a:rPr sz="2500" b="1" i="1" spc="70" dirty="0">
                  <a:latin typeface="Times New Roman"/>
                  <a:cs typeface="Times New Roman"/>
                </a:rPr>
                <a:t>z</a:t>
              </a:r>
              <a:r>
                <a:rPr sz="2175" b="1" spc="104" baseline="44061" dirty="0">
                  <a:latin typeface="Times New Roman"/>
                  <a:cs typeface="Times New Roman"/>
                </a:rPr>
                <a:t>2	</a:t>
              </a:r>
              <a:r>
                <a:rPr sz="2500" b="1" spc="-10" dirty="0">
                  <a:latin typeface="Symbol"/>
                  <a:cs typeface="Symbol"/>
                </a:rPr>
                <a:t></a:t>
              </a:r>
              <a:r>
                <a:rPr sz="2500" b="1" i="1" spc="-10" dirty="0">
                  <a:latin typeface="Times New Roman"/>
                  <a:cs typeface="Times New Roman"/>
                </a:rPr>
                <a:t>t</a:t>
              </a:r>
              <a:r>
                <a:rPr sz="2500" b="1" i="1" spc="-415" dirty="0">
                  <a:latin typeface="Times New Roman"/>
                  <a:cs typeface="Times New Roman"/>
                </a:rPr>
                <a:t> </a:t>
              </a:r>
              <a:r>
                <a:rPr sz="2175" b="1" spc="30" baseline="44061" dirty="0">
                  <a:latin typeface="Times New Roman"/>
                  <a:cs typeface="Times New Roman"/>
                </a:rPr>
                <a:t>2</a:t>
              </a:r>
              <a:endParaRPr sz="2175" b="1" baseline="44061" dirty="0">
                <a:latin typeface="Times New Roman"/>
                <a:cs typeface="Times New Roman"/>
              </a:endParaRPr>
            </a:p>
          </p:txBody>
        </p:sp>
        <p:sp>
          <p:nvSpPr>
            <p:cNvPr id="12" name="object 9"/>
            <p:cNvSpPr txBox="1"/>
            <p:nvPr/>
          </p:nvSpPr>
          <p:spPr>
            <a:xfrm>
              <a:off x="2198261" y="708619"/>
              <a:ext cx="4283075" cy="431800"/>
            </a:xfrm>
            <a:prstGeom prst="rect">
              <a:avLst/>
            </a:prstGeom>
          </p:spPr>
          <p:txBody>
            <a:bodyPr vert="horz" wrap="square" lIns="0" tIns="14604" rIns="0" bIns="0" rtlCol="0">
              <a:spAutoFit/>
            </a:bodyPr>
            <a:lstStyle/>
            <a:p>
              <a:pPr marL="38100">
                <a:lnSpc>
                  <a:spcPct val="100000"/>
                </a:lnSpc>
                <a:spcBef>
                  <a:spcPts val="114"/>
                </a:spcBef>
                <a:tabLst>
                  <a:tab pos="3070225" algn="l"/>
                  <a:tab pos="3456940" algn="l"/>
                </a:tabLst>
              </a:pPr>
              <a:r>
                <a:rPr sz="2500" b="1" spc="105" dirty="0">
                  <a:latin typeface="Symbol"/>
                  <a:cs typeface="Symbol"/>
                </a:rPr>
                <a:t></a:t>
              </a:r>
              <a:r>
                <a:rPr sz="2175" b="1" spc="157" baseline="44061" dirty="0">
                  <a:latin typeface="Times New Roman"/>
                  <a:cs typeface="Times New Roman"/>
                </a:rPr>
                <a:t>2</a:t>
              </a:r>
              <a:r>
                <a:rPr sz="2175" b="1" spc="-277" baseline="44061" dirty="0">
                  <a:latin typeface="Times New Roman"/>
                  <a:cs typeface="Times New Roman"/>
                </a:rPr>
                <a:t> </a:t>
              </a:r>
              <a:r>
                <a:rPr sz="2500" b="1" i="1" spc="35" dirty="0">
                  <a:latin typeface="Times New Roman"/>
                  <a:cs typeface="Times New Roman"/>
                </a:rPr>
                <a:t>E</a:t>
              </a:r>
              <a:r>
                <a:rPr sz="2500" b="1" i="1" spc="90" dirty="0">
                  <a:latin typeface="Times New Roman"/>
                  <a:cs typeface="Times New Roman"/>
                </a:rPr>
                <a:t> </a:t>
              </a:r>
              <a:r>
                <a:rPr sz="3750" b="1" spc="44" baseline="-35555" dirty="0">
                  <a:latin typeface="Symbol"/>
                  <a:cs typeface="Symbol"/>
                </a:rPr>
                <a:t></a:t>
              </a:r>
              <a:r>
                <a:rPr sz="3750" b="1" spc="-30" baseline="-35555" dirty="0">
                  <a:latin typeface="Times New Roman"/>
                  <a:cs typeface="Times New Roman"/>
                </a:rPr>
                <a:t> </a:t>
              </a:r>
              <a:r>
                <a:rPr sz="2500" b="1" spc="100" dirty="0">
                  <a:latin typeface="Symbol"/>
                  <a:cs typeface="Symbol"/>
                </a:rPr>
                <a:t></a:t>
              </a:r>
              <a:r>
                <a:rPr sz="2175" b="1" spc="150" baseline="44061" dirty="0">
                  <a:latin typeface="Times New Roman"/>
                  <a:cs typeface="Times New Roman"/>
                </a:rPr>
                <a:t>2</a:t>
              </a:r>
              <a:r>
                <a:rPr sz="2175" b="1" spc="-277" baseline="44061" dirty="0">
                  <a:latin typeface="Times New Roman"/>
                  <a:cs typeface="Times New Roman"/>
                </a:rPr>
                <a:t> </a:t>
              </a:r>
              <a:r>
                <a:rPr sz="2500" b="1" i="1" spc="35" dirty="0">
                  <a:latin typeface="Times New Roman"/>
                  <a:cs typeface="Times New Roman"/>
                </a:rPr>
                <a:t>E</a:t>
              </a:r>
              <a:r>
                <a:rPr sz="2500" b="1" i="1" spc="100" dirty="0">
                  <a:latin typeface="Times New Roman"/>
                  <a:cs typeface="Times New Roman"/>
                </a:rPr>
                <a:t> </a:t>
              </a:r>
              <a:r>
                <a:rPr sz="3750" b="1" spc="44" baseline="-35555" dirty="0">
                  <a:latin typeface="Symbol"/>
                  <a:cs typeface="Symbol"/>
                </a:rPr>
                <a:t></a:t>
              </a:r>
              <a:r>
                <a:rPr sz="3750" b="1" spc="-30" baseline="-35555" dirty="0">
                  <a:latin typeface="Times New Roman"/>
                  <a:cs typeface="Times New Roman"/>
                </a:rPr>
                <a:t> </a:t>
              </a:r>
              <a:r>
                <a:rPr sz="2500" b="1" spc="100" dirty="0">
                  <a:latin typeface="Symbol"/>
                  <a:cs typeface="Symbol"/>
                </a:rPr>
                <a:t></a:t>
              </a:r>
              <a:r>
                <a:rPr sz="2175" b="1" spc="150" baseline="44061" dirty="0">
                  <a:latin typeface="Times New Roman"/>
                  <a:cs typeface="Times New Roman"/>
                </a:rPr>
                <a:t>2</a:t>
              </a:r>
              <a:r>
                <a:rPr sz="2175" b="1" spc="-277" baseline="44061" dirty="0">
                  <a:latin typeface="Times New Roman"/>
                  <a:cs typeface="Times New Roman"/>
                </a:rPr>
                <a:t> </a:t>
              </a:r>
              <a:r>
                <a:rPr sz="2500" b="1" i="1" spc="35" dirty="0">
                  <a:latin typeface="Times New Roman"/>
                  <a:cs typeface="Times New Roman"/>
                </a:rPr>
                <a:t>E</a:t>
              </a:r>
              <a:r>
                <a:rPr sz="2500" b="1" i="1" spc="90" dirty="0">
                  <a:latin typeface="Times New Roman"/>
                  <a:cs typeface="Times New Roman"/>
                </a:rPr>
                <a:t> </a:t>
              </a:r>
              <a:r>
                <a:rPr sz="3750" b="1" spc="44" baseline="-35555" dirty="0">
                  <a:latin typeface="Symbol"/>
                  <a:cs typeface="Symbol"/>
                </a:rPr>
                <a:t></a:t>
              </a:r>
              <a:r>
                <a:rPr sz="3750" b="1" spc="-517" baseline="-35555" dirty="0">
                  <a:latin typeface="Times New Roman"/>
                  <a:cs typeface="Times New Roman"/>
                </a:rPr>
                <a:t> </a:t>
              </a:r>
              <a:r>
                <a:rPr sz="3975" b="1" i="1" spc="-60" baseline="-33542" dirty="0">
                  <a:latin typeface="Symbol"/>
                  <a:cs typeface="Symbol"/>
                </a:rPr>
                <a:t></a:t>
              </a:r>
              <a:r>
                <a:rPr sz="3975" b="1" i="1" spc="457" baseline="-33542" dirty="0">
                  <a:latin typeface="Times New Roman"/>
                  <a:cs typeface="Times New Roman"/>
                </a:rPr>
                <a:t> </a:t>
              </a:r>
              <a:r>
                <a:rPr sz="3975" b="1" i="1" spc="-60" baseline="-33542" dirty="0">
                  <a:latin typeface="Symbol"/>
                  <a:cs typeface="Symbol"/>
                </a:rPr>
                <a:t></a:t>
              </a:r>
              <a:r>
                <a:rPr sz="3975" b="1" spc="-60" baseline="-33542" dirty="0">
                  <a:latin typeface="Times New Roman"/>
                  <a:cs typeface="Times New Roman"/>
                </a:rPr>
                <a:t>	</a:t>
              </a:r>
              <a:r>
                <a:rPr sz="3975" b="1" i="1" spc="-75" baseline="-33542" dirty="0">
                  <a:latin typeface="Symbol"/>
                  <a:cs typeface="Symbol"/>
                </a:rPr>
                <a:t></a:t>
              </a:r>
              <a:r>
                <a:rPr sz="3975" b="1" spc="-75" baseline="-33542" dirty="0">
                  <a:latin typeface="Times New Roman"/>
                  <a:cs typeface="Times New Roman"/>
                </a:rPr>
                <a:t>	</a:t>
              </a:r>
              <a:r>
                <a:rPr sz="2500" b="1" spc="100" dirty="0">
                  <a:latin typeface="Symbol"/>
                  <a:cs typeface="Symbol"/>
                </a:rPr>
                <a:t></a:t>
              </a:r>
              <a:r>
                <a:rPr sz="2175" b="1" spc="150" baseline="44061" dirty="0">
                  <a:latin typeface="Times New Roman"/>
                  <a:cs typeface="Times New Roman"/>
                </a:rPr>
                <a:t>2 </a:t>
              </a:r>
              <a:r>
                <a:rPr sz="2500" b="1" i="1" spc="35" dirty="0">
                  <a:latin typeface="Times New Roman"/>
                  <a:cs typeface="Times New Roman"/>
                </a:rPr>
                <a:t>E</a:t>
              </a:r>
              <a:r>
                <a:rPr sz="2500" b="1" i="1" spc="-105" dirty="0">
                  <a:latin typeface="Times New Roman"/>
                  <a:cs typeface="Times New Roman"/>
                </a:rPr>
                <a:t> </a:t>
              </a:r>
              <a:r>
                <a:rPr sz="3750" b="1" spc="44" baseline="-35555" dirty="0">
                  <a:latin typeface="Symbol"/>
                  <a:cs typeface="Symbol"/>
                </a:rPr>
                <a:t></a:t>
              </a:r>
              <a:endParaRPr sz="3750" b="1" baseline="-35555" dirty="0">
                <a:latin typeface="Symbol"/>
                <a:cs typeface="Symbol"/>
              </a:endParaRPr>
            </a:p>
          </p:txBody>
        </p:sp>
        <p:sp>
          <p:nvSpPr>
            <p:cNvPr id="13" name="object 10"/>
            <p:cNvSpPr txBox="1"/>
            <p:nvPr/>
          </p:nvSpPr>
          <p:spPr>
            <a:xfrm>
              <a:off x="4882535" y="1142507"/>
              <a:ext cx="687705" cy="239168"/>
            </a:xfrm>
            <a:prstGeom prst="rect">
              <a:avLst/>
            </a:prstGeom>
          </p:spPr>
          <p:txBody>
            <a:bodyPr vert="horz" wrap="square" lIns="0" tIns="15875" rIns="0" bIns="0" rtlCol="0">
              <a:spAutoFit/>
            </a:bodyPr>
            <a:lstStyle/>
            <a:p>
              <a:pPr marL="12700">
                <a:lnSpc>
                  <a:spcPct val="100000"/>
                </a:lnSpc>
                <a:spcBef>
                  <a:spcPts val="125"/>
                </a:spcBef>
                <a:tabLst>
                  <a:tab pos="280670" algn="l"/>
                  <a:tab pos="579120" algn="l"/>
                </a:tabLst>
              </a:pPr>
              <a:r>
                <a:rPr sz="1450" b="1" i="1" spc="20" dirty="0">
                  <a:latin typeface="Times New Roman"/>
                  <a:cs typeface="Times New Roman"/>
                </a:rPr>
                <a:t>o	</a:t>
              </a:r>
              <a:r>
                <a:rPr sz="1450" b="1" i="1" spc="15" dirty="0">
                  <a:latin typeface="Times New Roman"/>
                  <a:cs typeface="Times New Roman"/>
                </a:rPr>
                <a:t>r	</a:t>
              </a:r>
              <a:r>
                <a:rPr sz="1450" b="1" i="1" spc="20" dirty="0">
                  <a:latin typeface="Times New Roman"/>
                  <a:cs typeface="Times New Roman"/>
                </a:rPr>
                <a:t>o</a:t>
              </a:r>
              <a:endParaRPr sz="1450" b="1">
                <a:latin typeface="Times New Roman"/>
                <a:cs typeface="Times New Roman"/>
              </a:endParaRPr>
            </a:p>
          </p:txBody>
        </p:sp>
      </p:grpSp>
      <p:sp>
        <p:nvSpPr>
          <p:cNvPr id="14" name="object 11"/>
          <p:cNvSpPr txBox="1"/>
          <p:nvPr/>
        </p:nvSpPr>
        <p:spPr>
          <a:xfrm>
            <a:off x="2080539" y="1749561"/>
            <a:ext cx="7820206" cy="1731243"/>
          </a:xfrm>
          <a:prstGeom prst="rect">
            <a:avLst/>
          </a:prstGeom>
        </p:spPr>
        <p:txBody>
          <a:bodyPr vert="horz" wrap="square" lIns="0" tIns="119380" rIns="0" bIns="0" rtlCol="0">
            <a:spAutoFit/>
          </a:bodyPr>
          <a:lstStyle/>
          <a:p>
            <a:pPr marL="452120">
              <a:lnSpc>
                <a:spcPct val="100000"/>
              </a:lnSpc>
              <a:spcBef>
                <a:spcPts val="940"/>
              </a:spcBef>
            </a:pPr>
            <a:r>
              <a:rPr sz="2000" b="1" dirty="0">
                <a:latin typeface="Arial" panose="020B0604020202020204" pitchFamily="34" charset="0"/>
                <a:cs typeface="Arial" panose="020B0604020202020204" pitchFamily="34" charset="0"/>
              </a:rPr>
              <a:t>A </a:t>
            </a:r>
            <a:r>
              <a:rPr sz="2000" b="1" spc="-5" dirty="0">
                <a:latin typeface="Arial" panose="020B0604020202020204" pitchFamily="34" charset="0"/>
                <a:cs typeface="Arial" panose="020B0604020202020204" pitchFamily="34" charset="0"/>
              </a:rPr>
              <a:t>plane </a:t>
            </a:r>
            <a:r>
              <a:rPr sz="2000" b="1" dirty="0">
                <a:latin typeface="Arial" panose="020B0604020202020204" pitchFamily="34" charset="0"/>
                <a:cs typeface="Arial" panose="020B0604020202020204" pitchFamily="34" charset="0"/>
              </a:rPr>
              <a:t>wave is a solution of </a:t>
            </a:r>
            <a:r>
              <a:rPr sz="2000" b="1" spc="-10" dirty="0">
                <a:latin typeface="Arial" panose="020B0604020202020204" pitchFamily="34" charset="0"/>
                <a:cs typeface="Arial" panose="020B0604020202020204" pitchFamily="34" charset="0"/>
              </a:rPr>
              <a:t>Maxwell’s </a:t>
            </a:r>
            <a:r>
              <a:rPr sz="2000" b="1" dirty="0">
                <a:latin typeface="Arial" panose="020B0604020202020204" pitchFamily="34" charset="0"/>
                <a:cs typeface="Arial" panose="020B0604020202020204" pitchFamily="34" charset="0"/>
              </a:rPr>
              <a:t>wave</a:t>
            </a:r>
            <a:r>
              <a:rPr sz="2000" b="1" spc="-229" dirty="0">
                <a:latin typeface="Arial" panose="020B0604020202020204" pitchFamily="34" charset="0"/>
                <a:cs typeface="Arial" panose="020B0604020202020204" pitchFamily="34" charset="0"/>
              </a:rPr>
              <a:t> </a:t>
            </a:r>
            <a:r>
              <a:rPr sz="2000" b="1" dirty="0">
                <a:latin typeface="Arial" panose="020B0604020202020204" pitchFamily="34" charset="0"/>
                <a:cs typeface="Arial" panose="020B0604020202020204" pitchFamily="34" charset="0"/>
              </a:rPr>
              <a:t>equation</a:t>
            </a:r>
            <a:endParaRPr sz="2000" dirty="0">
              <a:latin typeface="Arial" panose="020B0604020202020204" pitchFamily="34" charset="0"/>
              <a:cs typeface="Arial" panose="020B0604020202020204" pitchFamily="34" charset="0"/>
            </a:endParaRPr>
          </a:p>
          <a:p>
            <a:pPr marL="5715" algn="ctr">
              <a:lnSpc>
                <a:spcPct val="100000"/>
              </a:lnSpc>
              <a:spcBef>
                <a:spcPts val="1590"/>
              </a:spcBef>
            </a:pPr>
            <a:r>
              <a:rPr sz="3600" b="1" i="1" spc="-5" dirty="0">
                <a:latin typeface="Times New Roman"/>
                <a:cs typeface="Times New Roman"/>
              </a:rPr>
              <a:t>E</a:t>
            </a:r>
            <a:r>
              <a:rPr sz="3600" b="1" i="1" spc="-7" baseline="-20833" dirty="0">
                <a:latin typeface="Times New Roman"/>
                <a:cs typeface="Times New Roman"/>
              </a:rPr>
              <a:t>x </a:t>
            </a:r>
            <a:r>
              <a:rPr sz="3600" b="1" dirty="0">
                <a:latin typeface="Times New Roman"/>
                <a:cs typeface="Times New Roman"/>
              </a:rPr>
              <a:t>= </a:t>
            </a:r>
            <a:r>
              <a:rPr sz="3600" b="1" i="1" spc="-5" dirty="0">
                <a:latin typeface="Times New Roman"/>
                <a:cs typeface="Times New Roman"/>
              </a:rPr>
              <a:t>E</a:t>
            </a:r>
            <a:r>
              <a:rPr sz="3600" b="1" i="1" spc="-7" baseline="-20833" dirty="0">
                <a:latin typeface="Times New Roman"/>
                <a:cs typeface="Times New Roman"/>
              </a:rPr>
              <a:t>o </a:t>
            </a:r>
            <a:r>
              <a:rPr sz="3600" b="1" spc="-25" dirty="0">
                <a:latin typeface="Times New Roman"/>
                <a:cs typeface="Times New Roman"/>
              </a:rPr>
              <a:t>cos(</a:t>
            </a:r>
            <a:r>
              <a:rPr sz="3800" b="1" i="1" spc="-25" dirty="0">
                <a:latin typeface="Symbol"/>
                <a:cs typeface="Symbol"/>
              </a:rPr>
              <a:t></a:t>
            </a:r>
            <a:r>
              <a:rPr sz="3600" b="1" i="1" spc="-25" dirty="0">
                <a:latin typeface="Times New Roman"/>
                <a:cs typeface="Times New Roman"/>
              </a:rPr>
              <a:t>t </a:t>
            </a:r>
            <a:r>
              <a:rPr sz="3600" b="1" spc="-5" dirty="0">
                <a:latin typeface="Symbol"/>
                <a:cs typeface="Symbol"/>
              </a:rPr>
              <a:t></a:t>
            </a:r>
            <a:r>
              <a:rPr sz="3600" b="1" spc="-5" dirty="0">
                <a:latin typeface="Times New Roman"/>
                <a:cs typeface="Times New Roman"/>
              </a:rPr>
              <a:t> </a:t>
            </a:r>
            <a:r>
              <a:rPr sz="3600" b="1" i="1" spc="-5" dirty="0">
                <a:latin typeface="Times New Roman"/>
                <a:cs typeface="Times New Roman"/>
              </a:rPr>
              <a:t>kz </a:t>
            </a:r>
            <a:r>
              <a:rPr sz="3600" b="1" dirty="0">
                <a:latin typeface="Times New Roman"/>
                <a:cs typeface="Times New Roman"/>
              </a:rPr>
              <a:t>+</a:t>
            </a:r>
            <a:r>
              <a:rPr sz="3600" b="1" spc="-595" dirty="0">
                <a:latin typeface="Times New Roman"/>
                <a:cs typeface="Times New Roman"/>
              </a:rPr>
              <a:t> </a:t>
            </a:r>
            <a:r>
              <a:rPr sz="3800" b="1" i="1" spc="-50" dirty="0">
                <a:latin typeface="Symbol"/>
                <a:cs typeface="Symbol"/>
              </a:rPr>
              <a:t></a:t>
            </a:r>
            <a:r>
              <a:rPr sz="3750" b="1" i="1" spc="-75" baseline="-20000" dirty="0">
                <a:latin typeface="Symbol"/>
                <a:cs typeface="Symbol"/>
              </a:rPr>
              <a:t></a:t>
            </a:r>
            <a:r>
              <a:rPr sz="3600" b="1" spc="-50" dirty="0">
                <a:latin typeface="Times New Roman"/>
                <a:cs typeface="Times New Roman"/>
              </a:rPr>
              <a:t>)</a:t>
            </a:r>
            <a:endParaRPr sz="3600" dirty="0">
              <a:latin typeface="Times New Roman"/>
              <a:cs typeface="Times New Roman"/>
            </a:endParaRPr>
          </a:p>
          <a:p>
            <a:pPr algn="ctr">
              <a:lnSpc>
                <a:spcPct val="100000"/>
              </a:lnSpc>
              <a:spcBef>
                <a:spcPts val="1625"/>
              </a:spcBef>
            </a:pPr>
            <a:r>
              <a:rPr sz="2000" b="1" dirty="0">
                <a:latin typeface="Arial" panose="020B0604020202020204" pitchFamily="34" charset="0"/>
                <a:cs typeface="Arial" panose="020B0604020202020204" pitchFamily="34" charset="0"/>
              </a:rPr>
              <a:t>The phase velocity of this </a:t>
            </a:r>
            <a:r>
              <a:rPr sz="2000" b="1" spc="-5" dirty="0">
                <a:latin typeface="Arial" panose="020B0604020202020204" pitchFamily="34" charset="0"/>
                <a:cs typeface="Arial" panose="020B0604020202020204" pitchFamily="34" charset="0"/>
              </a:rPr>
              <a:t>plane </a:t>
            </a:r>
            <a:r>
              <a:rPr sz="2000" b="1" dirty="0">
                <a:latin typeface="Arial" panose="020B0604020202020204" pitchFamily="34" charset="0"/>
                <a:cs typeface="Arial" panose="020B0604020202020204" pitchFamily="34" charset="0"/>
              </a:rPr>
              <a:t>wave in the </a:t>
            </a:r>
            <a:r>
              <a:rPr sz="2000" b="1" spc="-5" dirty="0">
                <a:latin typeface="Arial" panose="020B0604020202020204" pitchFamily="34" charset="0"/>
                <a:cs typeface="Arial" panose="020B0604020202020204" pitchFamily="34" charset="0"/>
              </a:rPr>
              <a:t>medium </a:t>
            </a:r>
            <a:r>
              <a:rPr sz="2000" b="1" dirty="0">
                <a:latin typeface="Arial" panose="020B0604020202020204" pitchFamily="34" charset="0"/>
                <a:cs typeface="Arial" panose="020B0604020202020204" pitchFamily="34" charset="0"/>
              </a:rPr>
              <a:t>is given</a:t>
            </a:r>
            <a:r>
              <a:rPr sz="2000" b="1" spc="-200" dirty="0">
                <a:latin typeface="Arial" panose="020B0604020202020204" pitchFamily="34" charset="0"/>
                <a:cs typeface="Arial" panose="020B0604020202020204" pitchFamily="34" charset="0"/>
              </a:rPr>
              <a:t> </a:t>
            </a:r>
            <a:r>
              <a:rPr sz="2000" b="1" spc="-5" dirty="0">
                <a:latin typeface="Arial" panose="020B0604020202020204" pitchFamily="34" charset="0"/>
                <a:cs typeface="Arial" panose="020B0604020202020204" pitchFamily="34" charset="0"/>
              </a:rPr>
              <a:t>by</a:t>
            </a:r>
            <a:endParaRPr sz="2000" dirty="0">
              <a:latin typeface="Arial" panose="020B0604020202020204" pitchFamily="34" charset="0"/>
              <a:cs typeface="Arial" panose="020B0604020202020204" pitchFamily="34" charset="0"/>
            </a:endParaRPr>
          </a:p>
        </p:txBody>
      </p:sp>
      <p:grpSp>
        <p:nvGrpSpPr>
          <p:cNvPr id="15" name="object 12"/>
          <p:cNvGrpSpPr/>
          <p:nvPr/>
        </p:nvGrpSpPr>
        <p:grpSpPr>
          <a:xfrm>
            <a:off x="4242371" y="3657344"/>
            <a:ext cx="2589530" cy="1062355"/>
            <a:chOff x="3194060" y="3438464"/>
            <a:chExt cx="2589530" cy="1062355"/>
          </a:xfrm>
        </p:grpSpPr>
        <p:sp>
          <p:nvSpPr>
            <p:cNvPr id="16" name="object 13"/>
            <p:cNvSpPr/>
            <p:nvPr/>
          </p:nvSpPr>
          <p:spPr>
            <a:xfrm>
              <a:off x="3194060" y="3438464"/>
              <a:ext cx="2589530" cy="1062355"/>
            </a:xfrm>
            <a:custGeom>
              <a:avLst/>
              <a:gdLst/>
              <a:ahLst/>
              <a:cxnLst/>
              <a:rect l="l" t="t" r="r" b="b"/>
              <a:pathLst>
                <a:path w="2589529" h="1062354">
                  <a:moveTo>
                    <a:pt x="2589275" y="0"/>
                  </a:moveTo>
                  <a:lnTo>
                    <a:pt x="0" y="0"/>
                  </a:lnTo>
                  <a:lnTo>
                    <a:pt x="0" y="1062039"/>
                  </a:lnTo>
                  <a:lnTo>
                    <a:pt x="2589275" y="1062039"/>
                  </a:lnTo>
                  <a:lnTo>
                    <a:pt x="2589275" y="0"/>
                  </a:lnTo>
                  <a:close/>
                </a:path>
              </a:pathLst>
            </a:custGeom>
            <a:solidFill>
              <a:srgbClr val="B9DDE1"/>
            </a:solidFill>
          </p:spPr>
          <p:txBody>
            <a:bodyPr wrap="square" lIns="0" tIns="0" rIns="0" bIns="0" rtlCol="0"/>
            <a:lstStyle/>
            <a:p>
              <a:endParaRPr/>
            </a:p>
          </p:txBody>
        </p:sp>
        <p:sp>
          <p:nvSpPr>
            <p:cNvPr id="17" name="object 14"/>
            <p:cNvSpPr/>
            <p:nvPr/>
          </p:nvSpPr>
          <p:spPr>
            <a:xfrm>
              <a:off x="3813230" y="3924835"/>
              <a:ext cx="758190" cy="361950"/>
            </a:xfrm>
            <a:custGeom>
              <a:avLst/>
              <a:gdLst/>
              <a:ahLst/>
              <a:cxnLst/>
              <a:rect l="l" t="t" r="r" b="b"/>
              <a:pathLst>
                <a:path w="758189" h="361950">
                  <a:moveTo>
                    <a:pt x="0" y="0"/>
                  </a:moveTo>
                  <a:lnTo>
                    <a:pt x="281645" y="0"/>
                  </a:lnTo>
                </a:path>
                <a:path w="758189" h="361950">
                  <a:moveTo>
                    <a:pt x="712095" y="361948"/>
                  </a:moveTo>
                  <a:lnTo>
                    <a:pt x="757836" y="335327"/>
                  </a:lnTo>
                </a:path>
              </a:pathLst>
            </a:custGeom>
            <a:ln w="15165">
              <a:solidFill>
                <a:srgbClr val="000000"/>
              </a:solidFill>
            </a:ln>
          </p:spPr>
          <p:txBody>
            <a:bodyPr wrap="square" lIns="0" tIns="0" rIns="0" bIns="0" rtlCol="0"/>
            <a:lstStyle/>
            <a:p>
              <a:endParaRPr/>
            </a:p>
          </p:txBody>
        </p:sp>
        <p:sp>
          <p:nvSpPr>
            <p:cNvPr id="18" name="object 15"/>
            <p:cNvSpPr/>
            <p:nvPr/>
          </p:nvSpPr>
          <p:spPr>
            <a:xfrm>
              <a:off x="4571066" y="4268068"/>
              <a:ext cx="67945" cy="158115"/>
            </a:xfrm>
            <a:custGeom>
              <a:avLst/>
              <a:gdLst/>
              <a:ahLst/>
              <a:cxnLst/>
              <a:rect l="l" t="t" r="r" b="b"/>
              <a:pathLst>
                <a:path w="67945" h="158114">
                  <a:moveTo>
                    <a:pt x="0" y="0"/>
                  </a:moveTo>
                  <a:lnTo>
                    <a:pt x="67523" y="157592"/>
                  </a:lnTo>
                </a:path>
              </a:pathLst>
            </a:custGeom>
            <a:ln w="30439">
              <a:solidFill>
                <a:srgbClr val="000000"/>
              </a:solidFill>
            </a:ln>
          </p:spPr>
          <p:txBody>
            <a:bodyPr wrap="square" lIns="0" tIns="0" rIns="0" bIns="0" rtlCol="0"/>
            <a:lstStyle/>
            <a:p>
              <a:endParaRPr/>
            </a:p>
          </p:txBody>
        </p:sp>
        <p:sp>
          <p:nvSpPr>
            <p:cNvPr id="19" name="object 16"/>
            <p:cNvSpPr/>
            <p:nvPr/>
          </p:nvSpPr>
          <p:spPr>
            <a:xfrm>
              <a:off x="4487581" y="3924835"/>
              <a:ext cx="1230630" cy="501015"/>
            </a:xfrm>
            <a:custGeom>
              <a:avLst/>
              <a:gdLst/>
              <a:ahLst/>
              <a:cxnLst/>
              <a:rect l="l" t="t" r="r" b="b"/>
              <a:pathLst>
                <a:path w="1230629" h="501014">
                  <a:moveTo>
                    <a:pt x="158239" y="500825"/>
                  </a:moveTo>
                  <a:lnTo>
                    <a:pt x="246811" y="46063"/>
                  </a:lnTo>
                </a:path>
                <a:path w="1230629" h="501014">
                  <a:moveTo>
                    <a:pt x="246811" y="46063"/>
                  </a:moveTo>
                  <a:lnTo>
                    <a:pt x="1200601" y="46063"/>
                  </a:lnTo>
                </a:path>
                <a:path w="1230629" h="501014">
                  <a:moveTo>
                    <a:pt x="0" y="0"/>
                  </a:moveTo>
                  <a:lnTo>
                    <a:pt x="1230380" y="0"/>
                  </a:lnTo>
                </a:path>
              </a:pathLst>
            </a:custGeom>
            <a:ln w="15165">
              <a:solidFill>
                <a:srgbClr val="000000"/>
              </a:solidFill>
            </a:ln>
          </p:spPr>
          <p:txBody>
            <a:bodyPr wrap="square" lIns="0" tIns="0" rIns="0" bIns="0" rtlCol="0"/>
            <a:lstStyle/>
            <a:p>
              <a:endParaRPr/>
            </a:p>
          </p:txBody>
        </p:sp>
      </p:grpSp>
      <p:sp>
        <p:nvSpPr>
          <p:cNvPr id="20" name="object 20"/>
          <p:cNvSpPr txBox="1"/>
          <p:nvPr/>
        </p:nvSpPr>
        <p:spPr>
          <a:xfrm>
            <a:off x="4275024" y="3858162"/>
            <a:ext cx="508000" cy="462915"/>
          </a:xfrm>
          <a:prstGeom prst="rect">
            <a:avLst/>
          </a:prstGeom>
        </p:spPr>
        <p:txBody>
          <a:bodyPr vert="horz" wrap="square" lIns="0" tIns="14604" rIns="0" bIns="0" rtlCol="0">
            <a:spAutoFit/>
          </a:bodyPr>
          <a:lstStyle/>
          <a:p>
            <a:pPr>
              <a:lnSpc>
                <a:spcPct val="100000"/>
              </a:lnSpc>
              <a:spcBef>
                <a:spcPts val="114"/>
              </a:spcBef>
            </a:pPr>
            <a:r>
              <a:rPr sz="2850" i="1" spc="20" dirty="0">
                <a:latin typeface="Arial"/>
                <a:cs typeface="Arial"/>
              </a:rPr>
              <a:t>v</a:t>
            </a:r>
            <a:r>
              <a:rPr sz="2850" i="1" spc="-20" dirty="0">
                <a:latin typeface="Arial"/>
                <a:cs typeface="Arial"/>
              </a:rPr>
              <a:t> </a:t>
            </a:r>
            <a:r>
              <a:rPr sz="2850" spc="25" dirty="0">
                <a:latin typeface="Symbol"/>
                <a:cs typeface="Symbol"/>
              </a:rPr>
              <a:t></a:t>
            </a:r>
            <a:endParaRPr sz="2850" dirty="0">
              <a:latin typeface="Symbol"/>
              <a:cs typeface="Symbol"/>
            </a:endParaRPr>
          </a:p>
        </p:txBody>
      </p:sp>
      <p:sp>
        <p:nvSpPr>
          <p:cNvPr id="21" name="object 17"/>
          <p:cNvSpPr txBox="1"/>
          <p:nvPr/>
        </p:nvSpPr>
        <p:spPr>
          <a:xfrm>
            <a:off x="4864430" y="3535580"/>
            <a:ext cx="265430" cy="1068705"/>
          </a:xfrm>
          <a:prstGeom prst="rect">
            <a:avLst/>
          </a:prstGeom>
        </p:spPr>
        <p:txBody>
          <a:bodyPr vert="horz" wrap="square" lIns="0" tIns="90170" rIns="0" bIns="0" rtlCol="0">
            <a:spAutoFit/>
          </a:bodyPr>
          <a:lstStyle/>
          <a:p>
            <a:pPr>
              <a:lnSpc>
                <a:spcPct val="100000"/>
              </a:lnSpc>
              <a:spcBef>
                <a:spcPts val="710"/>
              </a:spcBef>
            </a:pPr>
            <a:r>
              <a:rPr sz="3000" i="1" spc="-75" dirty="0">
                <a:latin typeface="Symbol"/>
                <a:cs typeface="Symbol"/>
              </a:rPr>
              <a:t></a:t>
            </a:r>
            <a:endParaRPr sz="3000" dirty="0">
              <a:latin typeface="Symbol"/>
              <a:cs typeface="Symbol"/>
            </a:endParaRPr>
          </a:p>
          <a:p>
            <a:pPr marL="45720">
              <a:lnSpc>
                <a:spcPct val="100000"/>
              </a:lnSpc>
              <a:spcBef>
                <a:spcPts val="580"/>
              </a:spcBef>
            </a:pPr>
            <a:r>
              <a:rPr sz="2850" i="1" spc="20" dirty="0">
                <a:latin typeface="Times New Roman"/>
                <a:cs typeface="Times New Roman"/>
              </a:rPr>
              <a:t>k</a:t>
            </a:r>
            <a:endParaRPr sz="2850" dirty="0">
              <a:latin typeface="Times New Roman"/>
              <a:cs typeface="Times New Roman"/>
            </a:endParaRPr>
          </a:p>
        </p:txBody>
      </p:sp>
      <p:sp>
        <p:nvSpPr>
          <p:cNvPr id="22" name="object 18"/>
          <p:cNvSpPr txBox="1"/>
          <p:nvPr/>
        </p:nvSpPr>
        <p:spPr>
          <a:xfrm>
            <a:off x="5763087" y="3561441"/>
            <a:ext cx="960755" cy="1064895"/>
          </a:xfrm>
          <a:prstGeom prst="rect">
            <a:avLst/>
          </a:prstGeom>
        </p:spPr>
        <p:txBody>
          <a:bodyPr vert="horz" wrap="square" lIns="0" tIns="83185" rIns="0" bIns="0" rtlCol="0">
            <a:spAutoFit/>
          </a:bodyPr>
          <a:lstStyle/>
          <a:p>
            <a:pPr marL="296545">
              <a:lnSpc>
                <a:spcPct val="100000"/>
              </a:lnSpc>
              <a:spcBef>
                <a:spcPts val="655"/>
              </a:spcBef>
            </a:pPr>
            <a:r>
              <a:rPr sz="2850" spc="20" dirty="0">
                <a:latin typeface="Times New Roman"/>
                <a:cs typeface="Times New Roman"/>
              </a:rPr>
              <a:t>1</a:t>
            </a:r>
            <a:endParaRPr sz="2850" dirty="0">
              <a:latin typeface="Times New Roman"/>
              <a:cs typeface="Times New Roman"/>
            </a:endParaRPr>
          </a:p>
          <a:p>
            <a:pPr marL="25400">
              <a:lnSpc>
                <a:spcPct val="100000"/>
              </a:lnSpc>
              <a:spcBef>
                <a:spcPts val="600"/>
              </a:spcBef>
            </a:pPr>
            <a:r>
              <a:rPr sz="3000" i="1" spc="65" dirty="0">
                <a:latin typeface="Symbol"/>
                <a:cs typeface="Symbol"/>
              </a:rPr>
              <a:t></a:t>
            </a:r>
            <a:r>
              <a:rPr sz="2475" i="1" spc="97" baseline="-23569" dirty="0">
                <a:latin typeface="Times New Roman"/>
                <a:cs typeface="Times New Roman"/>
              </a:rPr>
              <a:t>o</a:t>
            </a:r>
            <a:r>
              <a:rPr sz="3000" i="1" spc="65" dirty="0">
                <a:latin typeface="Symbol"/>
                <a:cs typeface="Symbol"/>
              </a:rPr>
              <a:t></a:t>
            </a:r>
            <a:r>
              <a:rPr sz="2475" i="1" spc="97" baseline="-23569" dirty="0">
                <a:latin typeface="Times New Roman"/>
                <a:cs typeface="Times New Roman"/>
              </a:rPr>
              <a:t>r</a:t>
            </a:r>
            <a:r>
              <a:rPr sz="2475" i="1" spc="-375" baseline="-23569" dirty="0">
                <a:latin typeface="Times New Roman"/>
                <a:cs typeface="Times New Roman"/>
              </a:rPr>
              <a:t> </a:t>
            </a:r>
            <a:r>
              <a:rPr sz="3000" i="1" spc="-40" dirty="0">
                <a:latin typeface="Symbol"/>
                <a:cs typeface="Symbol"/>
              </a:rPr>
              <a:t></a:t>
            </a:r>
            <a:r>
              <a:rPr sz="2475" i="1" spc="-60" baseline="-23569" dirty="0">
                <a:latin typeface="Times New Roman"/>
                <a:cs typeface="Times New Roman"/>
              </a:rPr>
              <a:t>o</a:t>
            </a:r>
            <a:endParaRPr sz="2475" baseline="-23569" dirty="0">
              <a:latin typeface="Times New Roman"/>
              <a:cs typeface="Times New Roman"/>
            </a:endParaRPr>
          </a:p>
        </p:txBody>
      </p:sp>
      <p:sp>
        <p:nvSpPr>
          <p:cNvPr id="23" name="object 21"/>
          <p:cNvSpPr txBox="1"/>
          <p:nvPr/>
        </p:nvSpPr>
        <p:spPr>
          <a:xfrm>
            <a:off x="2828837" y="4887598"/>
            <a:ext cx="4987340" cy="382797"/>
          </a:xfrm>
          <a:prstGeom prst="rect">
            <a:avLst/>
          </a:prstGeom>
        </p:spPr>
        <p:txBody>
          <a:bodyPr vert="horz" wrap="square" lIns="0" tIns="13335" rIns="0" bIns="0" rtlCol="0">
            <a:spAutoFit/>
          </a:bodyPr>
          <a:lstStyle/>
          <a:p>
            <a:pPr marL="12700">
              <a:lnSpc>
                <a:spcPct val="100000"/>
              </a:lnSpc>
              <a:spcBef>
                <a:spcPts val="105"/>
              </a:spcBef>
            </a:pPr>
            <a:r>
              <a:rPr sz="2400" b="1" dirty="0">
                <a:latin typeface="Arial" panose="020B0604020202020204" pitchFamily="34" charset="0"/>
                <a:cs typeface="Arial" panose="020B0604020202020204" pitchFamily="34" charset="0"/>
              </a:rPr>
              <a:t>The phase velocity in vacuum</a:t>
            </a:r>
            <a:r>
              <a:rPr sz="2400" b="1" spc="-150"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is</a:t>
            </a:r>
            <a:endParaRPr sz="2400" dirty="0">
              <a:latin typeface="Arial" panose="020B0604020202020204" pitchFamily="34" charset="0"/>
              <a:cs typeface="Arial" panose="020B0604020202020204" pitchFamily="34" charset="0"/>
            </a:endParaRPr>
          </a:p>
        </p:txBody>
      </p:sp>
      <p:grpSp>
        <p:nvGrpSpPr>
          <p:cNvPr id="24" name="object 22"/>
          <p:cNvGrpSpPr/>
          <p:nvPr/>
        </p:nvGrpSpPr>
        <p:grpSpPr>
          <a:xfrm>
            <a:off x="4260319" y="5580389"/>
            <a:ext cx="2378075" cy="1062355"/>
            <a:chOff x="3298819" y="5068882"/>
            <a:chExt cx="2378075" cy="1062355"/>
          </a:xfrm>
        </p:grpSpPr>
        <p:sp>
          <p:nvSpPr>
            <p:cNvPr id="25" name="object 23"/>
            <p:cNvSpPr/>
            <p:nvPr/>
          </p:nvSpPr>
          <p:spPr>
            <a:xfrm>
              <a:off x="3298819" y="5068882"/>
              <a:ext cx="2378075" cy="1062355"/>
            </a:xfrm>
            <a:custGeom>
              <a:avLst/>
              <a:gdLst/>
              <a:ahLst/>
              <a:cxnLst/>
              <a:rect l="l" t="t" r="r" b="b"/>
              <a:pathLst>
                <a:path w="2378075" h="1062354">
                  <a:moveTo>
                    <a:pt x="2378070" y="0"/>
                  </a:moveTo>
                  <a:lnTo>
                    <a:pt x="0" y="0"/>
                  </a:lnTo>
                  <a:lnTo>
                    <a:pt x="0" y="1062039"/>
                  </a:lnTo>
                  <a:lnTo>
                    <a:pt x="2378070" y="1062039"/>
                  </a:lnTo>
                  <a:lnTo>
                    <a:pt x="2378070" y="0"/>
                  </a:lnTo>
                  <a:close/>
                </a:path>
              </a:pathLst>
            </a:custGeom>
            <a:solidFill>
              <a:srgbClr val="B9DDE1"/>
            </a:solidFill>
          </p:spPr>
          <p:txBody>
            <a:bodyPr wrap="square" lIns="0" tIns="0" rIns="0" bIns="0" rtlCol="0"/>
            <a:lstStyle/>
            <a:p>
              <a:endParaRPr/>
            </a:p>
          </p:txBody>
        </p:sp>
        <p:sp>
          <p:nvSpPr>
            <p:cNvPr id="26" name="object 24"/>
            <p:cNvSpPr/>
            <p:nvPr/>
          </p:nvSpPr>
          <p:spPr>
            <a:xfrm>
              <a:off x="3919444" y="5555255"/>
              <a:ext cx="819150" cy="362585"/>
            </a:xfrm>
            <a:custGeom>
              <a:avLst/>
              <a:gdLst/>
              <a:ahLst/>
              <a:cxnLst/>
              <a:rect l="l" t="t" r="r" b="b"/>
              <a:pathLst>
                <a:path w="819150" h="362585">
                  <a:moveTo>
                    <a:pt x="0" y="0"/>
                  </a:moveTo>
                  <a:lnTo>
                    <a:pt x="342228" y="0"/>
                  </a:lnTo>
                </a:path>
                <a:path w="819150" h="362585">
                  <a:moveTo>
                    <a:pt x="772884" y="361960"/>
                  </a:moveTo>
                  <a:lnTo>
                    <a:pt x="818568" y="335327"/>
                  </a:lnTo>
                </a:path>
              </a:pathLst>
            </a:custGeom>
            <a:ln w="15156">
              <a:solidFill>
                <a:srgbClr val="000000"/>
              </a:solidFill>
            </a:ln>
          </p:spPr>
          <p:txBody>
            <a:bodyPr wrap="square" lIns="0" tIns="0" rIns="0" bIns="0" rtlCol="0"/>
            <a:lstStyle/>
            <a:p>
              <a:endParaRPr/>
            </a:p>
          </p:txBody>
        </p:sp>
        <p:sp>
          <p:nvSpPr>
            <p:cNvPr id="27" name="object 25"/>
            <p:cNvSpPr/>
            <p:nvPr/>
          </p:nvSpPr>
          <p:spPr>
            <a:xfrm>
              <a:off x="4738012" y="5898498"/>
              <a:ext cx="67310" cy="158115"/>
            </a:xfrm>
            <a:custGeom>
              <a:avLst/>
              <a:gdLst/>
              <a:ahLst/>
              <a:cxnLst/>
              <a:rect l="l" t="t" r="r" b="b"/>
              <a:pathLst>
                <a:path w="67310" h="158114">
                  <a:moveTo>
                    <a:pt x="0" y="0"/>
                  </a:moveTo>
                  <a:lnTo>
                    <a:pt x="66718" y="157591"/>
                  </a:lnTo>
                </a:path>
              </a:pathLst>
            </a:custGeom>
            <a:ln w="30409">
              <a:solidFill>
                <a:srgbClr val="000000"/>
              </a:solidFill>
            </a:ln>
          </p:spPr>
          <p:txBody>
            <a:bodyPr wrap="square" lIns="0" tIns="0" rIns="0" bIns="0" rtlCol="0"/>
            <a:lstStyle/>
            <a:p>
              <a:endParaRPr/>
            </a:p>
          </p:txBody>
        </p:sp>
        <p:sp>
          <p:nvSpPr>
            <p:cNvPr id="28" name="object 26"/>
            <p:cNvSpPr/>
            <p:nvPr/>
          </p:nvSpPr>
          <p:spPr>
            <a:xfrm>
              <a:off x="4654637" y="5555255"/>
              <a:ext cx="955675" cy="501015"/>
            </a:xfrm>
            <a:custGeom>
              <a:avLst/>
              <a:gdLst/>
              <a:ahLst/>
              <a:cxnLst/>
              <a:rect l="l" t="t" r="r" b="b"/>
              <a:pathLst>
                <a:path w="955675" h="501014">
                  <a:moveTo>
                    <a:pt x="158055" y="500835"/>
                  </a:moveTo>
                  <a:lnTo>
                    <a:pt x="246482" y="46076"/>
                  </a:lnTo>
                </a:path>
                <a:path w="955675" h="501014">
                  <a:moveTo>
                    <a:pt x="246482" y="46076"/>
                  </a:moveTo>
                  <a:lnTo>
                    <a:pt x="925152" y="46076"/>
                  </a:lnTo>
                </a:path>
                <a:path w="955675" h="501014">
                  <a:moveTo>
                    <a:pt x="0" y="0"/>
                  </a:moveTo>
                  <a:lnTo>
                    <a:pt x="955588" y="0"/>
                  </a:lnTo>
                </a:path>
              </a:pathLst>
            </a:custGeom>
            <a:ln w="15156">
              <a:solidFill>
                <a:srgbClr val="000000"/>
              </a:solidFill>
            </a:ln>
          </p:spPr>
          <p:txBody>
            <a:bodyPr wrap="square" lIns="0" tIns="0" rIns="0" bIns="0" rtlCol="0"/>
            <a:lstStyle/>
            <a:p>
              <a:endParaRPr/>
            </a:p>
          </p:txBody>
        </p:sp>
      </p:grpSp>
      <p:sp>
        <p:nvSpPr>
          <p:cNvPr id="29" name="object 30"/>
          <p:cNvSpPr txBox="1"/>
          <p:nvPr/>
        </p:nvSpPr>
        <p:spPr>
          <a:xfrm>
            <a:off x="4302383" y="5781204"/>
            <a:ext cx="499745" cy="462915"/>
          </a:xfrm>
          <a:prstGeom prst="rect">
            <a:avLst/>
          </a:prstGeom>
        </p:spPr>
        <p:txBody>
          <a:bodyPr vert="horz" wrap="square" lIns="0" tIns="14604" rIns="0" bIns="0" rtlCol="0">
            <a:spAutoFit/>
          </a:bodyPr>
          <a:lstStyle/>
          <a:p>
            <a:pPr>
              <a:lnSpc>
                <a:spcPct val="100000"/>
              </a:lnSpc>
              <a:spcBef>
                <a:spcPts val="114"/>
              </a:spcBef>
            </a:pPr>
            <a:r>
              <a:rPr sz="2850" i="1" spc="20" dirty="0">
                <a:latin typeface="Arial"/>
                <a:cs typeface="Arial"/>
              </a:rPr>
              <a:t>c</a:t>
            </a:r>
            <a:r>
              <a:rPr sz="2850" i="1" spc="-85" dirty="0">
                <a:latin typeface="Arial"/>
                <a:cs typeface="Arial"/>
              </a:rPr>
              <a:t> </a:t>
            </a:r>
            <a:r>
              <a:rPr sz="2850" spc="20" dirty="0">
                <a:latin typeface="Symbol"/>
                <a:cs typeface="Symbol"/>
              </a:rPr>
              <a:t></a:t>
            </a:r>
            <a:endParaRPr sz="2850" dirty="0">
              <a:latin typeface="Symbol"/>
              <a:cs typeface="Symbol"/>
            </a:endParaRPr>
          </a:p>
        </p:txBody>
      </p:sp>
      <p:sp>
        <p:nvSpPr>
          <p:cNvPr id="30" name="object 27"/>
          <p:cNvSpPr txBox="1"/>
          <p:nvPr/>
        </p:nvSpPr>
        <p:spPr>
          <a:xfrm>
            <a:off x="4875856" y="5458668"/>
            <a:ext cx="335280" cy="1068705"/>
          </a:xfrm>
          <a:prstGeom prst="rect">
            <a:avLst/>
          </a:prstGeom>
        </p:spPr>
        <p:txBody>
          <a:bodyPr vert="horz" wrap="square" lIns="0" tIns="90170" rIns="0" bIns="0" rtlCol="0">
            <a:spAutoFit/>
          </a:bodyPr>
          <a:lstStyle/>
          <a:p>
            <a:pPr marL="38100">
              <a:lnSpc>
                <a:spcPct val="100000"/>
              </a:lnSpc>
              <a:spcBef>
                <a:spcPts val="710"/>
              </a:spcBef>
            </a:pPr>
            <a:r>
              <a:rPr sz="3000" i="1" spc="-75" dirty="0">
                <a:latin typeface="Symbol"/>
                <a:cs typeface="Symbol"/>
              </a:rPr>
              <a:t></a:t>
            </a:r>
            <a:endParaRPr sz="3000" dirty="0">
              <a:latin typeface="Symbol"/>
              <a:cs typeface="Symbol"/>
            </a:endParaRPr>
          </a:p>
          <a:p>
            <a:pPr marL="25400">
              <a:lnSpc>
                <a:spcPct val="100000"/>
              </a:lnSpc>
              <a:spcBef>
                <a:spcPts val="580"/>
              </a:spcBef>
            </a:pPr>
            <a:r>
              <a:rPr sz="2850" i="1" spc="20" dirty="0">
                <a:latin typeface="Times New Roman"/>
                <a:cs typeface="Times New Roman"/>
              </a:rPr>
              <a:t>k</a:t>
            </a:r>
            <a:r>
              <a:rPr sz="2475" i="1" spc="30" baseline="-23569" dirty="0">
                <a:latin typeface="Times New Roman"/>
                <a:cs typeface="Times New Roman"/>
              </a:rPr>
              <a:t>o</a:t>
            </a:r>
            <a:endParaRPr sz="2475" baseline="-23569" dirty="0">
              <a:latin typeface="Times New Roman"/>
              <a:cs typeface="Times New Roman"/>
            </a:endParaRPr>
          </a:p>
        </p:txBody>
      </p:sp>
      <p:sp>
        <p:nvSpPr>
          <p:cNvPr id="31" name="object 28"/>
          <p:cNvSpPr txBox="1"/>
          <p:nvPr/>
        </p:nvSpPr>
        <p:spPr>
          <a:xfrm>
            <a:off x="5843048" y="5484429"/>
            <a:ext cx="685800" cy="1064895"/>
          </a:xfrm>
          <a:prstGeom prst="rect">
            <a:avLst/>
          </a:prstGeom>
        </p:spPr>
        <p:txBody>
          <a:bodyPr vert="horz" wrap="square" lIns="0" tIns="83185" rIns="0" bIns="0" rtlCol="0">
            <a:spAutoFit/>
          </a:bodyPr>
          <a:lstStyle/>
          <a:p>
            <a:pPr marL="159385">
              <a:lnSpc>
                <a:spcPct val="100000"/>
              </a:lnSpc>
              <a:spcBef>
                <a:spcPts val="655"/>
              </a:spcBef>
            </a:pPr>
            <a:r>
              <a:rPr sz="2850" spc="20" dirty="0">
                <a:latin typeface="Times New Roman"/>
                <a:cs typeface="Times New Roman"/>
              </a:rPr>
              <a:t>1</a:t>
            </a:r>
            <a:endParaRPr sz="2850" dirty="0">
              <a:latin typeface="Times New Roman"/>
              <a:cs typeface="Times New Roman"/>
            </a:endParaRPr>
          </a:p>
          <a:p>
            <a:pPr marL="25400">
              <a:lnSpc>
                <a:spcPct val="100000"/>
              </a:lnSpc>
              <a:spcBef>
                <a:spcPts val="600"/>
              </a:spcBef>
            </a:pPr>
            <a:r>
              <a:rPr sz="3000" i="1" spc="55" dirty="0">
                <a:latin typeface="Symbol"/>
                <a:cs typeface="Symbol"/>
              </a:rPr>
              <a:t></a:t>
            </a:r>
            <a:r>
              <a:rPr sz="2475" i="1" spc="82" baseline="-23569" dirty="0">
                <a:latin typeface="Times New Roman"/>
                <a:cs typeface="Times New Roman"/>
              </a:rPr>
              <a:t>o</a:t>
            </a:r>
            <a:r>
              <a:rPr sz="2475" i="1" spc="-427" baseline="-23569" dirty="0">
                <a:latin typeface="Times New Roman"/>
                <a:cs typeface="Times New Roman"/>
              </a:rPr>
              <a:t> </a:t>
            </a:r>
            <a:r>
              <a:rPr sz="3000" i="1" spc="-40" dirty="0">
                <a:latin typeface="Symbol"/>
                <a:cs typeface="Symbol"/>
              </a:rPr>
              <a:t></a:t>
            </a:r>
            <a:r>
              <a:rPr sz="2475" i="1" spc="-60" baseline="-23569" dirty="0">
                <a:latin typeface="Times New Roman"/>
                <a:cs typeface="Times New Roman"/>
              </a:rPr>
              <a:t>o</a:t>
            </a:r>
            <a:endParaRPr sz="2475" baseline="-23569" dirty="0">
              <a:latin typeface="Times New Roman"/>
              <a:cs typeface="Times New Roman"/>
            </a:endParaRPr>
          </a:p>
        </p:txBody>
      </p:sp>
      <p:sp>
        <p:nvSpPr>
          <p:cNvPr id="32" name="object 29"/>
          <p:cNvSpPr txBox="1"/>
          <p:nvPr/>
        </p:nvSpPr>
        <p:spPr>
          <a:xfrm>
            <a:off x="5322507" y="5781204"/>
            <a:ext cx="214629" cy="462915"/>
          </a:xfrm>
          <a:prstGeom prst="rect">
            <a:avLst/>
          </a:prstGeom>
        </p:spPr>
        <p:txBody>
          <a:bodyPr vert="horz" wrap="square" lIns="0" tIns="14604" rIns="0" bIns="0" rtlCol="0">
            <a:spAutoFit/>
          </a:bodyPr>
          <a:lstStyle/>
          <a:p>
            <a:pPr>
              <a:lnSpc>
                <a:spcPct val="100000"/>
              </a:lnSpc>
              <a:spcBef>
                <a:spcPts val="114"/>
              </a:spcBef>
            </a:pPr>
            <a:r>
              <a:rPr sz="2850" spc="20" dirty="0">
                <a:latin typeface="Symbol"/>
                <a:cs typeface="Symbol"/>
              </a:rPr>
              <a:t></a:t>
            </a:r>
            <a:endParaRPr sz="2850" dirty="0">
              <a:latin typeface="Symbol"/>
              <a:cs typeface="Symbol"/>
            </a:endParaRPr>
          </a:p>
        </p:txBody>
      </p:sp>
      <p:sp>
        <p:nvSpPr>
          <p:cNvPr id="35" name="object 19"/>
          <p:cNvSpPr txBox="1"/>
          <p:nvPr/>
        </p:nvSpPr>
        <p:spPr>
          <a:xfrm>
            <a:off x="5241896" y="3858162"/>
            <a:ext cx="215265" cy="462915"/>
          </a:xfrm>
          <a:prstGeom prst="rect">
            <a:avLst/>
          </a:prstGeom>
        </p:spPr>
        <p:txBody>
          <a:bodyPr vert="horz" wrap="square" lIns="0" tIns="14604" rIns="0" bIns="0" rtlCol="0">
            <a:spAutoFit/>
          </a:bodyPr>
          <a:lstStyle/>
          <a:p>
            <a:pPr>
              <a:lnSpc>
                <a:spcPct val="100000"/>
              </a:lnSpc>
              <a:spcBef>
                <a:spcPts val="114"/>
              </a:spcBef>
            </a:pPr>
            <a:r>
              <a:rPr sz="2850" spc="25" dirty="0">
                <a:latin typeface="Symbol"/>
                <a:cs typeface="Symbol"/>
              </a:rPr>
              <a:t></a:t>
            </a:r>
            <a:endParaRPr sz="2850" dirty="0">
              <a:latin typeface="Symbol"/>
              <a:cs typeface="Symbol"/>
            </a:endParaRPr>
          </a:p>
        </p:txBody>
      </p:sp>
    </p:spTree>
    <p:extLst>
      <p:ext uri="{BB962C8B-B14F-4D97-AF65-F5344CB8AC3E}">
        <p14:creationId xmlns:p14="http://schemas.microsoft.com/office/powerpoint/2010/main" val="1141129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350" y="0"/>
            <a:ext cx="11834650" cy="4067780"/>
          </a:xfrm>
          <a:prstGeom prst="rect">
            <a:avLst/>
          </a:prstGeom>
        </p:spPr>
        <p:txBody>
          <a:bodyPr wrap="square">
            <a:spAutoFit/>
          </a:bodyPr>
          <a:lstStyle/>
          <a:p>
            <a:pPr marL="149860" algn="ctr">
              <a:lnSpc>
                <a:spcPct val="100000"/>
              </a:lnSpc>
              <a:spcBef>
                <a:spcPts val="95"/>
              </a:spcBef>
            </a:pPr>
            <a:r>
              <a:rPr lang="en-US" sz="3600" b="1" dirty="0">
                <a:solidFill>
                  <a:srgbClr val="C00000"/>
                </a:solidFill>
                <a:latin typeface="Arial" panose="020B0604020202020204" pitchFamily="34" charset="0"/>
                <a:cs typeface="Arial" panose="020B0604020202020204" pitchFamily="34" charset="0"/>
              </a:rPr>
              <a:t>Phase </a:t>
            </a:r>
            <a:r>
              <a:rPr lang="en-US" sz="3600" b="1" spc="-45" dirty="0">
                <a:solidFill>
                  <a:srgbClr val="C00000"/>
                </a:solidFill>
                <a:latin typeface="Arial" panose="020B0604020202020204" pitchFamily="34" charset="0"/>
                <a:cs typeface="Arial" panose="020B0604020202020204" pitchFamily="34" charset="0"/>
              </a:rPr>
              <a:t>Velocity </a:t>
            </a:r>
            <a:r>
              <a:rPr lang="en-US" sz="3600" b="1" dirty="0">
                <a:solidFill>
                  <a:srgbClr val="C00000"/>
                </a:solidFill>
                <a:latin typeface="Arial" panose="020B0604020202020204" pitchFamily="34" charset="0"/>
                <a:cs typeface="Arial" panose="020B0604020202020204" pitchFamily="34" charset="0"/>
              </a:rPr>
              <a:t>and</a:t>
            </a:r>
            <a:r>
              <a:rPr lang="en-US" sz="3600" b="1" spc="-40" dirty="0">
                <a:solidFill>
                  <a:srgbClr val="C00000"/>
                </a:solidFill>
                <a:latin typeface="Arial" panose="020B0604020202020204" pitchFamily="34" charset="0"/>
                <a:cs typeface="Arial" panose="020B0604020202020204" pitchFamily="34" charset="0"/>
              </a:rPr>
              <a:t> </a:t>
            </a:r>
            <a:r>
              <a:rPr lang="en-US" sz="3600" b="1" i="1" spc="-40" dirty="0">
                <a:solidFill>
                  <a:srgbClr val="C00000"/>
                </a:solidFill>
                <a:latin typeface="Arial" panose="020B0604020202020204" pitchFamily="34" charset="0"/>
                <a:cs typeface="Arial" panose="020B0604020202020204" pitchFamily="34" charset="0"/>
              </a:rPr>
              <a:t>α</a:t>
            </a:r>
            <a:r>
              <a:rPr lang="en-US" sz="3600" b="1" i="1" spc="-60" baseline="-20833" dirty="0">
                <a:solidFill>
                  <a:srgbClr val="C00000"/>
                </a:solidFill>
                <a:latin typeface="Arial" panose="020B0604020202020204" pitchFamily="34" charset="0"/>
                <a:cs typeface="Arial" panose="020B0604020202020204" pitchFamily="34" charset="0"/>
              </a:rPr>
              <a:t>r</a:t>
            </a:r>
            <a:endParaRPr lang="en-US" sz="3600" baseline="-20833" dirty="0">
              <a:solidFill>
                <a:srgbClr val="C00000"/>
              </a:solidFill>
              <a:latin typeface="Arial" panose="020B0604020202020204" pitchFamily="34" charset="0"/>
              <a:cs typeface="Arial" panose="020B0604020202020204" pitchFamily="34" charset="0"/>
            </a:endParaRPr>
          </a:p>
          <a:p>
            <a:pPr marL="63500" marR="55880" indent="-635" algn="just">
              <a:lnSpc>
                <a:spcPct val="99500"/>
              </a:lnSpc>
              <a:spcBef>
                <a:spcPts val="2190"/>
              </a:spcBef>
            </a:pPr>
            <a:r>
              <a:rPr lang="en-US" sz="3200" dirty="0">
                <a:latin typeface="Times New Roman"/>
                <a:cs typeface="Times New Roman"/>
              </a:rPr>
              <a:t>The </a:t>
            </a:r>
            <a:r>
              <a:rPr lang="en-US" sz="3200" spc="-5" dirty="0">
                <a:latin typeface="Times New Roman"/>
                <a:cs typeface="Times New Roman"/>
              </a:rPr>
              <a:t>relative permittivity </a:t>
            </a:r>
            <a:r>
              <a:rPr lang="en-US" sz="3600" i="1" spc="-25" dirty="0">
                <a:latin typeface="Symbol"/>
                <a:cs typeface="Symbol"/>
              </a:rPr>
              <a:t></a:t>
            </a:r>
            <a:r>
              <a:rPr lang="en-US" sz="3200" i="1" spc="-37" baseline="-20833" dirty="0">
                <a:latin typeface="Times New Roman"/>
                <a:cs typeface="Times New Roman"/>
              </a:rPr>
              <a:t>r </a:t>
            </a:r>
            <a:r>
              <a:rPr lang="en-US" sz="3200" spc="-5" dirty="0">
                <a:latin typeface="Times New Roman"/>
                <a:cs typeface="Times New Roman"/>
              </a:rPr>
              <a:t>measures </a:t>
            </a:r>
            <a:r>
              <a:rPr lang="en-US" sz="3200" dirty="0">
                <a:latin typeface="Times New Roman"/>
                <a:cs typeface="Times New Roman"/>
              </a:rPr>
              <a:t>the </a:t>
            </a:r>
            <a:r>
              <a:rPr lang="en-US" sz="3200" spc="-5" dirty="0">
                <a:latin typeface="Times New Roman"/>
                <a:cs typeface="Times New Roman"/>
              </a:rPr>
              <a:t>ease with </a:t>
            </a:r>
            <a:r>
              <a:rPr lang="en-US" sz="3200" dirty="0">
                <a:latin typeface="Times New Roman"/>
                <a:cs typeface="Times New Roman"/>
              </a:rPr>
              <a:t>which the  </a:t>
            </a:r>
            <a:r>
              <a:rPr lang="en-US" sz="3200" spc="-5" dirty="0">
                <a:latin typeface="Times New Roman"/>
                <a:cs typeface="Times New Roman"/>
              </a:rPr>
              <a:t>medium becomes polarized </a:t>
            </a:r>
            <a:r>
              <a:rPr lang="en-US" sz="3200" dirty="0">
                <a:latin typeface="Times New Roman"/>
                <a:cs typeface="Times New Roman"/>
              </a:rPr>
              <a:t>and </a:t>
            </a:r>
            <a:r>
              <a:rPr lang="en-US" sz="3200" spc="-5" dirty="0">
                <a:latin typeface="Times New Roman"/>
                <a:cs typeface="Times New Roman"/>
              </a:rPr>
              <a:t>hence it indicates the extent  of interaction </a:t>
            </a:r>
            <a:r>
              <a:rPr lang="en-US" sz="3200" dirty="0">
                <a:latin typeface="Times New Roman"/>
                <a:cs typeface="Times New Roman"/>
              </a:rPr>
              <a:t>between </a:t>
            </a:r>
            <a:r>
              <a:rPr lang="en-US" sz="3200" spc="-5" dirty="0">
                <a:latin typeface="Times New Roman"/>
                <a:cs typeface="Times New Roman"/>
              </a:rPr>
              <a:t>the field and </a:t>
            </a:r>
            <a:r>
              <a:rPr lang="en-US" sz="3200" dirty="0">
                <a:latin typeface="Times New Roman"/>
                <a:cs typeface="Times New Roman"/>
              </a:rPr>
              <a:t>the </a:t>
            </a:r>
            <a:r>
              <a:rPr lang="en-US" sz="3200" spc="-5" dirty="0">
                <a:latin typeface="Times New Roman"/>
                <a:cs typeface="Times New Roman"/>
              </a:rPr>
              <a:t>induced</a:t>
            </a:r>
            <a:r>
              <a:rPr lang="en-US" sz="3200" spc="560" dirty="0">
                <a:latin typeface="Times New Roman"/>
                <a:cs typeface="Times New Roman"/>
              </a:rPr>
              <a:t> </a:t>
            </a:r>
            <a:r>
              <a:rPr lang="en-US" sz="3200" spc="-5" dirty="0">
                <a:latin typeface="Times New Roman"/>
                <a:cs typeface="Times New Roman"/>
              </a:rPr>
              <a:t>dipoles.</a:t>
            </a:r>
            <a:endParaRPr lang="en-US" sz="3200" dirty="0">
              <a:latin typeface="Times New Roman"/>
              <a:cs typeface="Times New Roman"/>
            </a:endParaRPr>
          </a:p>
          <a:p>
            <a:pPr>
              <a:lnSpc>
                <a:spcPct val="100000"/>
              </a:lnSpc>
              <a:spcBef>
                <a:spcPts val="5"/>
              </a:spcBef>
            </a:pPr>
            <a:endParaRPr lang="en-US" sz="3600" dirty="0">
              <a:latin typeface="Times New Roman"/>
              <a:cs typeface="Times New Roman"/>
            </a:endParaRPr>
          </a:p>
          <a:p>
            <a:pPr marL="62865" marR="56515" algn="just">
              <a:lnSpc>
                <a:spcPct val="100099"/>
              </a:lnSpc>
            </a:pPr>
            <a:r>
              <a:rPr lang="en-US" sz="3200" spc="-5" dirty="0">
                <a:latin typeface="Times New Roman"/>
                <a:cs typeface="Times New Roman"/>
              </a:rPr>
              <a:t>For </a:t>
            </a:r>
            <a:r>
              <a:rPr lang="en-US" sz="3200" dirty="0">
                <a:latin typeface="Times New Roman"/>
                <a:cs typeface="Times New Roman"/>
              </a:rPr>
              <a:t>an </a:t>
            </a:r>
            <a:r>
              <a:rPr lang="en-US" sz="3200" spc="-5" dirty="0">
                <a:latin typeface="Times New Roman"/>
                <a:cs typeface="Times New Roman"/>
              </a:rPr>
              <a:t>EM </a:t>
            </a:r>
            <a:r>
              <a:rPr lang="en-US" sz="3200" dirty="0">
                <a:latin typeface="Times New Roman"/>
                <a:cs typeface="Times New Roman"/>
              </a:rPr>
              <a:t>wave </a:t>
            </a:r>
            <a:r>
              <a:rPr lang="en-US" sz="3200" spc="-5" dirty="0">
                <a:latin typeface="Times New Roman"/>
                <a:cs typeface="Times New Roman"/>
              </a:rPr>
              <a:t>traveling </a:t>
            </a:r>
            <a:r>
              <a:rPr lang="en-US" sz="3200" dirty="0">
                <a:latin typeface="Times New Roman"/>
                <a:cs typeface="Times New Roman"/>
              </a:rPr>
              <a:t>in a </a:t>
            </a:r>
            <a:r>
              <a:rPr lang="en-US" sz="3200" spc="-5" dirty="0">
                <a:latin typeface="Times New Roman"/>
                <a:cs typeface="Times New Roman"/>
              </a:rPr>
              <a:t>nonmagnetic dielectric  medium </a:t>
            </a:r>
            <a:r>
              <a:rPr lang="en-US" sz="3200" spc="5" dirty="0">
                <a:latin typeface="Times New Roman"/>
                <a:cs typeface="Times New Roman"/>
              </a:rPr>
              <a:t>of </a:t>
            </a:r>
            <a:r>
              <a:rPr lang="en-US" sz="3200" spc="-5" dirty="0">
                <a:latin typeface="Times New Roman"/>
                <a:cs typeface="Times New Roman"/>
              </a:rPr>
              <a:t>relative permittivity </a:t>
            </a:r>
            <a:r>
              <a:rPr lang="en-US" sz="3600" i="1" spc="-20" dirty="0">
                <a:latin typeface="Symbol"/>
                <a:cs typeface="Symbol"/>
              </a:rPr>
              <a:t></a:t>
            </a:r>
            <a:r>
              <a:rPr lang="en-US" sz="3200" i="1" spc="-30" baseline="-20833" dirty="0">
                <a:latin typeface="Times New Roman"/>
                <a:cs typeface="Times New Roman"/>
              </a:rPr>
              <a:t>r</a:t>
            </a:r>
            <a:r>
              <a:rPr lang="en-US" sz="3200" spc="-20" dirty="0">
                <a:latin typeface="Times New Roman"/>
                <a:cs typeface="Times New Roman"/>
              </a:rPr>
              <a:t>, </a:t>
            </a:r>
            <a:r>
              <a:rPr lang="en-US" sz="3200" dirty="0">
                <a:latin typeface="Times New Roman"/>
                <a:cs typeface="Times New Roman"/>
              </a:rPr>
              <a:t>the phase </a:t>
            </a:r>
            <a:r>
              <a:rPr lang="en-US" sz="3200" spc="-5" dirty="0">
                <a:latin typeface="Times New Roman"/>
                <a:cs typeface="Times New Roman"/>
              </a:rPr>
              <a:t>velocity </a:t>
            </a:r>
            <a:r>
              <a:rPr lang="en-US" sz="3600" i="1" spc="-5" dirty="0">
                <a:latin typeface="Arial"/>
                <a:cs typeface="Arial"/>
              </a:rPr>
              <a:t>v </a:t>
            </a:r>
            <a:r>
              <a:rPr lang="en-US" sz="3200" spc="-10" dirty="0">
                <a:latin typeface="Times New Roman"/>
                <a:cs typeface="Times New Roman"/>
              </a:rPr>
              <a:t>is  </a:t>
            </a:r>
            <a:r>
              <a:rPr lang="en-US" sz="3200" dirty="0">
                <a:latin typeface="Times New Roman"/>
                <a:cs typeface="Times New Roman"/>
              </a:rPr>
              <a:t>given</a:t>
            </a:r>
            <a:r>
              <a:rPr lang="en-US" sz="3200" spc="-15" dirty="0">
                <a:latin typeface="Times New Roman"/>
                <a:cs typeface="Times New Roman"/>
              </a:rPr>
              <a:t> </a:t>
            </a:r>
            <a:r>
              <a:rPr lang="en-US" sz="3200" dirty="0">
                <a:latin typeface="Times New Roman"/>
                <a:cs typeface="Times New Roman"/>
              </a:rPr>
              <a:t>by</a:t>
            </a:r>
          </a:p>
        </p:txBody>
      </p:sp>
      <p:grpSp>
        <p:nvGrpSpPr>
          <p:cNvPr id="5" name="Group 4"/>
          <p:cNvGrpSpPr/>
          <p:nvPr/>
        </p:nvGrpSpPr>
        <p:grpSpPr>
          <a:xfrm>
            <a:off x="4242789" y="4067780"/>
            <a:ext cx="3116580" cy="1739764"/>
            <a:chOff x="3013079" y="3874013"/>
            <a:chExt cx="3116580" cy="1739764"/>
          </a:xfrm>
        </p:grpSpPr>
        <p:grpSp>
          <p:nvGrpSpPr>
            <p:cNvPr id="6" name="object 3"/>
            <p:cNvGrpSpPr/>
            <p:nvPr/>
          </p:nvGrpSpPr>
          <p:grpSpPr>
            <a:xfrm>
              <a:off x="3013079" y="3910072"/>
              <a:ext cx="3116580" cy="1703705"/>
              <a:chOff x="3013079" y="3910072"/>
              <a:chExt cx="3116580" cy="1703705"/>
            </a:xfrm>
          </p:grpSpPr>
          <p:sp>
            <p:nvSpPr>
              <p:cNvPr id="10" name="object 4"/>
              <p:cNvSpPr/>
              <p:nvPr/>
            </p:nvSpPr>
            <p:spPr>
              <a:xfrm>
                <a:off x="3013079" y="3910072"/>
                <a:ext cx="3116580" cy="1703705"/>
              </a:xfrm>
              <a:custGeom>
                <a:avLst/>
                <a:gdLst/>
                <a:ahLst/>
                <a:cxnLst/>
                <a:rect l="l" t="t" r="r" b="b"/>
                <a:pathLst>
                  <a:path w="3116579" h="1703704">
                    <a:moveTo>
                      <a:pt x="3116305" y="0"/>
                    </a:moveTo>
                    <a:lnTo>
                      <a:pt x="0" y="0"/>
                    </a:lnTo>
                    <a:lnTo>
                      <a:pt x="0" y="1703332"/>
                    </a:lnTo>
                    <a:lnTo>
                      <a:pt x="3116305" y="1703332"/>
                    </a:lnTo>
                    <a:lnTo>
                      <a:pt x="3116305" y="0"/>
                    </a:lnTo>
                    <a:close/>
                  </a:path>
                </a:pathLst>
              </a:custGeom>
              <a:solidFill>
                <a:srgbClr val="B9DDE1"/>
              </a:solidFill>
            </p:spPr>
            <p:txBody>
              <a:bodyPr wrap="square" lIns="0" tIns="0" rIns="0" bIns="0" rtlCol="0"/>
              <a:lstStyle/>
              <a:p>
                <a:endParaRPr/>
              </a:p>
            </p:txBody>
          </p:sp>
          <p:sp>
            <p:nvSpPr>
              <p:cNvPr id="11" name="object 5"/>
              <p:cNvSpPr/>
              <p:nvPr/>
            </p:nvSpPr>
            <p:spPr>
              <a:xfrm>
                <a:off x="4076040" y="5227939"/>
                <a:ext cx="74930" cy="43180"/>
              </a:xfrm>
              <a:custGeom>
                <a:avLst/>
                <a:gdLst/>
                <a:ahLst/>
                <a:cxnLst/>
                <a:rect l="l" t="t" r="r" b="b"/>
                <a:pathLst>
                  <a:path w="74929" h="43179">
                    <a:moveTo>
                      <a:pt x="0" y="42708"/>
                    </a:moveTo>
                    <a:lnTo>
                      <a:pt x="74827" y="0"/>
                    </a:lnTo>
                  </a:path>
                </a:pathLst>
              </a:custGeom>
              <a:ln w="24285">
                <a:solidFill>
                  <a:srgbClr val="000000"/>
                </a:solidFill>
              </a:ln>
            </p:spPr>
            <p:txBody>
              <a:bodyPr wrap="square" lIns="0" tIns="0" rIns="0" bIns="0" rtlCol="0"/>
              <a:lstStyle/>
              <a:p>
                <a:endParaRPr/>
              </a:p>
            </p:txBody>
          </p:sp>
          <p:sp>
            <p:nvSpPr>
              <p:cNvPr id="12" name="object 6"/>
              <p:cNvSpPr/>
              <p:nvPr/>
            </p:nvSpPr>
            <p:spPr>
              <a:xfrm>
                <a:off x="4150868" y="5240643"/>
                <a:ext cx="107950" cy="252729"/>
              </a:xfrm>
              <a:custGeom>
                <a:avLst/>
                <a:gdLst/>
                <a:ahLst/>
                <a:cxnLst/>
                <a:rect l="l" t="t" r="r" b="b"/>
                <a:pathLst>
                  <a:path w="107950" h="252729">
                    <a:moveTo>
                      <a:pt x="0" y="0"/>
                    </a:moveTo>
                    <a:lnTo>
                      <a:pt x="107589" y="252732"/>
                    </a:lnTo>
                  </a:path>
                </a:pathLst>
              </a:custGeom>
              <a:ln w="49002">
                <a:solidFill>
                  <a:srgbClr val="000000"/>
                </a:solidFill>
              </a:ln>
            </p:spPr>
            <p:txBody>
              <a:bodyPr wrap="square" lIns="0" tIns="0" rIns="0" bIns="0" rtlCol="0"/>
              <a:lstStyle/>
              <a:p>
                <a:endParaRPr/>
              </a:p>
            </p:txBody>
          </p:sp>
          <p:sp>
            <p:nvSpPr>
              <p:cNvPr id="13" name="object 7"/>
              <p:cNvSpPr/>
              <p:nvPr/>
            </p:nvSpPr>
            <p:spPr>
              <a:xfrm>
                <a:off x="4015184" y="4690157"/>
                <a:ext cx="1990725" cy="803275"/>
              </a:xfrm>
              <a:custGeom>
                <a:avLst/>
                <a:gdLst/>
                <a:ahLst/>
                <a:cxnLst/>
                <a:rect l="l" t="t" r="r" b="b"/>
                <a:pathLst>
                  <a:path w="1990725" h="803275">
                    <a:moveTo>
                      <a:pt x="256138" y="803218"/>
                    </a:moveTo>
                    <a:lnTo>
                      <a:pt x="398791" y="73877"/>
                    </a:lnTo>
                  </a:path>
                  <a:path w="1990725" h="803275">
                    <a:moveTo>
                      <a:pt x="398791" y="73877"/>
                    </a:moveTo>
                    <a:lnTo>
                      <a:pt x="1941116" y="73877"/>
                    </a:lnTo>
                  </a:path>
                  <a:path w="1990725" h="803275">
                    <a:moveTo>
                      <a:pt x="0" y="0"/>
                    </a:moveTo>
                    <a:lnTo>
                      <a:pt x="1990274" y="0"/>
                    </a:lnTo>
                  </a:path>
                </a:pathLst>
              </a:custGeom>
              <a:ln w="24376">
                <a:solidFill>
                  <a:srgbClr val="000000"/>
                </a:solidFill>
              </a:ln>
            </p:spPr>
            <p:txBody>
              <a:bodyPr wrap="square" lIns="0" tIns="0" rIns="0" bIns="0" rtlCol="0"/>
              <a:lstStyle/>
              <a:p>
                <a:endParaRPr/>
              </a:p>
            </p:txBody>
          </p:sp>
        </p:grpSp>
        <p:sp>
          <p:nvSpPr>
            <p:cNvPr id="7" name="object 8"/>
            <p:cNvSpPr txBox="1"/>
            <p:nvPr/>
          </p:nvSpPr>
          <p:spPr>
            <a:xfrm>
              <a:off x="4423315" y="4690863"/>
              <a:ext cx="1464310" cy="855980"/>
            </a:xfrm>
            <a:prstGeom prst="rect">
              <a:avLst/>
            </a:prstGeom>
          </p:spPr>
          <p:txBody>
            <a:bodyPr vert="horz" wrap="square" lIns="0" tIns="13335" rIns="0" bIns="0" rtlCol="0">
              <a:spAutoFit/>
            </a:bodyPr>
            <a:lstStyle/>
            <a:p>
              <a:pPr>
                <a:lnSpc>
                  <a:spcPts val="4585"/>
                </a:lnSpc>
                <a:spcBef>
                  <a:spcPts val="105"/>
                </a:spcBef>
                <a:tabLst>
                  <a:tab pos="942340" algn="l"/>
                </a:tabLst>
              </a:pPr>
              <a:r>
                <a:rPr sz="4850" i="1" spc="-80" dirty="0">
                  <a:latin typeface="Symbol"/>
                  <a:cs typeface="Symbol"/>
                </a:rPr>
                <a:t></a:t>
              </a:r>
              <a:r>
                <a:rPr sz="4850" i="1" spc="235" dirty="0">
                  <a:latin typeface="Times New Roman"/>
                  <a:cs typeface="Times New Roman"/>
                </a:rPr>
                <a:t> </a:t>
              </a:r>
              <a:r>
                <a:rPr sz="4850" i="1" spc="-80" dirty="0">
                  <a:latin typeface="Symbol"/>
                  <a:cs typeface="Symbol"/>
                </a:rPr>
                <a:t></a:t>
              </a:r>
              <a:r>
                <a:rPr sz="4850" spc="-80" dirty="0">
                  <a:latin typeface="Times New Roman"/>
                  <a:cs typeface="Times New Roman"/>
                </a:rPr>
                <a:t>	</a:t>
              </a:r>
              <a:r>
                <a:rPr sz="4850" i="1" spc="-105" dirty="0">
                  <a:latin typeface="Symbol"/>
                  <a:cs typeface="Symbol"/>
                </a:rPr>
                <a:t></a:t>
              </a:r>
              <a:endParaRPr sz="4850">
                <a:latin typeface="Symbol"/>
                <a:cs typeface="Symbol"/>
              </a:endParaRPr>
            </a:p>
            <a:p>
              <a:pPr marL="303530">
                <a:lnSpc>
                  <a:spcPts val="1945"/>
                </a:lnSpc>
                <a:tabLst>
                  <a:tab pos="735330" algn="l"/>
                  <a:tab pos="1277620" algn="l"/>
                </a:tabLst>
              </a:pPr>
              <a:r>
                <a:rPr sz="2650" i="1" spc="25" dirty="0">
                  <a:latin typeface="Times New Roman"/>
                  <a:cs typeface="Times New Roman"/>
                </a:rPr>
                <a:t>r	</a:t>
              </a:r>
              <a:r>
                <a:rPr sz="2650" i="1" spc="35" dirty="0">
                  <a:latin typeface="Times New Roman"/>
                  <a:cs typeface="Times New Roman"/>
                </a:rPr>
                <a:t>o	o</a:t>
              </a:r>
              <a:endParaRPr sz="2650">
                <a:latin typeface="Times New Roman"/>
                <a:cs typeface="Times New Roman"/>
              </a:endParaRPr>
            </a:p>
          </p:txBody>
        </p:sp>
        <p:sp>
          <p:nvSpPr>
            <p:cNvPr id="8" name="object 9"/>
            <p:cNvSpPr txBox="1"/>
            <p:nvPr/>
          </p:nvSpPr>
          <p:spPr>
            <a:xfrm>
              <a:off x="4862960" y="3874013"/>
              <a:ext cx="309245" cy="726440"/>
            </a:xfrm>
            <a:prstGeom prst="rect">
              <a:avLst/>
            </a:prstGeom>
          </p:spPr>
          <p:txBody>
            <a:bodyPr vert="horz" wrap="square" lIns="0" tIns="12700" rIns="0" bIns="0" rtlCol="0">
              <a:spAutoFit/>
            </a:bodyPr>
            <a:lstStyle/>
            <a:p>
              <a:pPr>
                <a:lnSpc>
                  <a:spcPct val="100000"/>
                </a:lnSpc>
                <a:spcBef>
                  <a:spcPts val="100"/>
                </a:spcBef>
              </a:pPr>
              <a:r>
                <a:rPr sz="4600" spc="30" dirty="0">
                  <a:latin typeface="Times New Roman"/>
                  <a:cs typeface="Times New Roman"/>
                </a:rPr>
                <a:t>1</a:t>
              </a:r>
              <a:endParaRPr sz="4600">
                <a:latin typeface="Times New Roman"/>
                <a:cs typeface="Times New Roman"/>
              </a:endParaRPr>
            </a:p>
          </p:txBody>
        </p:sp>
        <p:sp>
          <p:nvSpPr>
            <p:cNvPr id="9" name="object 10"/>
            <p:cNvSpPr txBox="1"/>
            <p:nvPr/>
          </p:nvSpPr>
          <p:spPr>
            <a:xfrm>
              <a:off x="3066879" y="4239857"/>
              <a:ext cx="812165" cy="726440"/>
            </a:xfrm>
            <a:prstGeom prst="rect">
              <a:avLst/>
            </a:prstGeom>
          </p:spPr>
          <p:txBody>
            <a:bodyPr vert="horz" wrap="square" lIns="0" tIns="12700" rIns="0" bIns="0" rtlCol="0">
              <a:spAutoFit/>
            </a:bodyPr>
            <a:lstStyle/>
            <a:p>
              <a:pPr>
                <a:lnSpc>
                  <a:spcPct val="100000"/>
                </a:lnSpc>
                <a:spcBef>
                  <a:spcPts val="100"/>
                </a:spcBef>
              </a:pPr>
              <a:r>
                <a:rPr sz="4600" i="1" spc="30" dirty="0">
                  <a:latin typeface="Arial"/>
                  <a:cs typeface="Arial"/>
                </a:rPr>
                <a:t>ν</a:t>
              </a:r>
              <a:r>
                <a:rPr sz="4600" i="1" spc="25" dirty="0">
                  <a:latin typeface="Arial"/>
                  <a:cs typeface="Arial"/>
                </a:rPr>
                <a:t> </a:t>
              </a:r>
              <a:r>
                <a:rPr sz="4600" spc="35" dirty="0">
                  <a:latin typeface="Symbol"/>
                  <a:cs typeface="Symbol"/>
                </a:rPr>
                <a:t></a:t>
              </a:r>
              <a:endParaRPr sz="4600">
                <a:latin typeface="Symbol"/>
                <a:cs typeface="Symbol"/>
              </a:endParaRPr>
            </a:p>
          </p:txBody>
        </p:sp>
      </p:grpSp>
    </p:spTree>
    <p:extLst>
      <p:ext uri="{BB962C8B-B14F-4D97-AF65-F5344CB8AC3E}">
        <p14:creationId xmlns:p14="http://schemas.microsoft.com/office/powerpoint/2010/main" val="48774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8"/>
          <p:cNvSpPr txBox="1"/>
          <p:nvPr/>
        </p:nvSpPr>
        <p:spPr>
          <a:xfrm>
            <a:off x="3518505" y="0"/>
            <a:ext cx="5709577" cy="597599"/>
          </a:xfrm>
          <a:prstGeom prst="rect">
            <a:avLst/>
          </a:prstGeom>
        </p:spPr>
        <p:txBody>
          <a:bodyPr vert="horz" wrap="square" lIns="0" tIns="12700" rIns="0" bIns="0" rtlCol="0">
            <a:spAutoFit/>
          </a:bodyPr>
          <a:lstStyle/>
          <a:p>
            <a:pPr marL="12700">
              <a:lnSpc>
                <a:spcPct val="100000"/>
              </a:lnSpc>
              <a:spcBef>
                <a:spcPts val="100"/>
              </a:spcBef>
            </a:pPr>
            <a:r>
              <a:rPr sz="3800" b="1" dirty="0">
                <a:solidFill>
                  <a:srgbClr val="C00000"/>
                </a:solidFill>
                <a:latin typeface="Arial" panose="020B0604020202020204" pitchFamily="34" charset="0"/>
                <a:cs typeface="Arial" panose="020B0604020202020204" pitchFamily="34" charset="0"/>
              </a:rPr>
              <a:t>Refractive </a:t>
            </a:r>
            <a:r>
              <a:rPr sz="3800" b="1" spc="-5" dirty="0">
                <a:solidFill>
                  <a:srgbClr val="C00000"/>
                </a:solidFill>
                <a:latin typeface="Arial" panose="020B0604020202020204" pitchFamily="34" charset="0"/>
                <a:cs typeface="Arial" panose="020B0604020202020204" pitchFamily="34" charset="0"/>
              </a:rPr>
              <a:t>Index</a:t>
            </a:r>
            <a:r>
              <a:rPr sz="3800" b="1" spc="-90" dirty="0">
                <a:solidFill>
                  <a:srgbClr val="C00000"/>
                </a:solidFill>
                <a:latin typeface="Arial" panose="020B0604020202020204" pitchFamily="34" charset="0"/>
                <a:cs typeface="Arial" panose="020B0604020202020204" pitchFamily="34" charset="0"/>
              </a:rPr>
              <a:t> </a:t>
            </a:r>
            <a:r>
              <a:rPr sz="3800" b="1" i="1" spc="-5" dirty="0">
                <a:solidFill>
                  <a:srgbClr val="C00000"/>
                </a:solidFill>
                <a:latin typeface="Arial" panose="020B0604020202020204" pitchFamily="34" charset="0"/>
                <a:cs typeface="Arial" panose="020B0604020202020204" pitchFamily="34" charset="0"/>
              </a:rPr>
              <a:t>n</a:t>
            </a:r>
            <a:endParaRPr sz="3800" dirty="0">
              <a:solidFill>
                <a:srgbClr val="C00000"/>
              </a:solidFill>
              <a:latin typeface="Arial" panose="020B0604020202020204" pitchFamily="34" charset="0"/>
              <a:cs typeface="Arial" panose="020B0604020202020204" pitchFamily="34" charset="0"/>
            </a:endParaRPr>
          </a:p>
        </p:txBody>
      </p:sp>
      <p:grpSp>
        <p:nvGrpSpPr>
          <p:cNvPr id="5" name="object 2"/>
          <p:cNvGrpSpPr/>
          <p:nvPr/>
        </p:nvGrpSpPr>
        <p:grpSpPr>
          <a:xfrm>
            <a:off x="5063498" y="1086955"/>
            <a:ext cx="3282950" cy="1793875"/>
            <a:chOff x="4191000" y="1752590"/>
            <a:chExt cx="3282950" cy="1793875"/>
          </a:xfrm>
        </p:grpSpPr>
        <p:sp>
          <p:nvSpPr>
            <p:cNvPr id="6" name="object 3"/>
            <p:cNvSpPr/>
            <p:nvPr/>
          </p:nvSpPr>
          <p:spPr>
            <a:xfrm>
              <a:off x="4191000" y="1752590"/>
              <a:ext cx="3282950" cy="1793875"/>
            </a:xfrm>
            <a:custGeom>
              <a:avLst/>
              <a:gdLst/>
              <a:ahLst/>
              <a:cxnLst/>
              <a:rect l="l" t="t" r="r" b="b"/>
              <a:pathLst>
                <a:path w="3282950" h="1793875">
                  <a:moveTo>
                    <a:pt x="3282939" y="0"/>
                  </a:moveTo>
                  <a:lnTo>
                    <a:pt x="0" y="0"/>
                  </a:lnTo>
                  <a:lnTo>
                    <a:pt x="0" y="1793879"/>
                  </a:lnTo>
                  <a:lnTo>
                    <a:pt x="3282939" y="1793879"/>
                  </a:lnTo>
                  <a:lnTo>
                    <a:pt x="3282939" y="0"/>
                  </a:lnTo>
                  <a:close/>
                </a:path>
              </a:pathLst>
            </a:custGeom>
            <a:solidFill>
              <a:srgbClr val="B9DDE1"/>
            </a:solidFill>
          </p:spPr>
          <p:txBody>
            <a:bodyPr wrap="square" lIns="0" tIns="0" rIns="0" bIns="0" rtlCol="0"/>
            <a:lstStyle/>
            <a:p>
              <a:endParaRPr/>
            </a:p>
          </p:txBody>
        </p:sp>
        <p:sp>
          <p:nvSpPr>
            <p:cNvPr id="7" name="object 4"/>
            <p:cNvSpPr/>
            <p:nvPr/>
          </p:nvSpPr>
          <p:spPr>
            <a:xfrm>
              <a:off x="5310811" y="3140521"/>
              <a:ext cx="79375" cy="45085"/>
            </a:xfrm>
            <a:custGeom>
              <a:avLst/>
              <a:gdLst/>
              <a:ahLst/>
              <a:cxnLst/>
              <a:rect l="l" t="t" r="r" b="b"/>
              <a:pathLst>
                <a:path w="79375" h="45085">
                  <a:moveTo>
                    <a:pt x="0" y="44982"/>
                  </a:moveTo>
                  <a:lnTo>
                    <a:pt x="78831" y="0"/>
                  </a:lnTo>
                </a:path>
              </a:pathLst>
            </a:custGeom>
            <a:ln w="25578">
              <a:solidFill>
                <a:srgbClr val="000000"/>
              </a:solidFill>
            </a:ln>
          </p:spPr>
          <p:txBody>
            <a:bodyPr wrap="square" lIns="0" tIns="0" rIns="0" bIns="0" rtlCol="0"/>
            <a:lstStyle/>
            <a:p>
              <a:endParaRPr/>
            </a:p>
          </p:txBody>
        </p:sp>
        <p:sp>
          <p:nvSpPr>
            <p:cNvPr id="8" name="object 5"/>
            <p:cNvSpPr/>
            <p:nvPr/>
          </p:nvSpPr>
          <p:spPr>
            <a:xfrm>
              <a:off x="5389642" y="3153892"/>
              <a:ext cx="113664" cy="266700"/>
            </a:xfrm>
            <a:custGeom>
              <a:avLst/>
              <a:gdLst/>
              <a:ahLst/>
              <a:cxnLst/>
              <a:rect l="l" t="t" r="r" b="b"/>
              <a:pathLst>
                <a:path w="113664" h="266700">
                  <a:moveTo>
                    <a:pt x="0" y="0"/>
                  </a:moveTo>
                  <a:lnTo>
                    <a:pt x="113348" y="266173"/>
                  </a:lnTo>
                </a:path>
              </a:pathLst>
            </a:custGeom>
            <a:ln w="51621">
              <a:solidFill>
                <a:srgbClr val="000000"/>
              </a:solidFill>
            </a:ln>
          </p:spPr>
          <p:txBody>
            <a:bodyPr wrap="square" lIns="0" tIns="0" rIns="0" bIns="0" rtlCol="0"/>
            <a:lstStyle/>
            <a:p>
              <a:endParaRPr/>
            </a:p>
          </p:txBody>
        </p:sp>
        <p:sp>
          <p:nvSpPr>
            <p:cNvPr id="9" name="object 6"/>
            <p:cNvSpPr/>
            <p:nvPr/>
          </p:nvSpPr>
          <p:spPr>
            <a:xfrm>
              <a:off x="5246720" y="2574172"/>
              <a:ext cx="2096770" cy="846455"/>
            </a:xfrm>
            <a:custGeom>
              <a:avLst/>
              <a:gdLst/>
              <a:ahLst/>
              <a:cxnLst/>
              <a:rect l="l" t="t" r="r" b="b"/>
              <a:pathLst>
                <a:path w="2096770" h="846454">
                  <a:moveTo>
                    <a:pt x="269783" y="845893"/>
                  </a:moveTo>
                  <a:lnTo>
                    <a:pt x="420106" y="77804"/>
                  </a:lnTo>
                </a:path>
                <a:path w="2096770" h="846454">
                  <a:moveTo>
                    <a:pt x="420106" y="77804"/>
                  </a:moveTo>
                  <a:lnTo>
                    <a:pt x="2044915" y="77804"/>
                  </a:lnTo>
                </a:path>
                <a:path w="2096770" h="846454">
                  <a:moveTo>
                    <a:pt x="0" y="0"/>
                  </a:moveTo>
                  <a:lnTo>
                    <a:pt x="2096692" y="0"/>
                  </a:lnTo>
                </a:path>
              </a:pathLst>
            </a:custGeom>
            <a:ln w="25676">
              <a:solidFill>
                <a:srgbClr val="000000"/>
              </a:solidFill>
            </a:ln>
          </p:spPr>
          <p:txBody>
            <a:bodyPr wrap="square" lIns="0" tIns="0" rIns="0" bIns="0" rtlCol="0"/>
            <a:lstStyle/>
            <a:p>
              <a:endParaRPr/>
            </a:p>
          </p:txBody>
        </p:sp>
      </p:grpSp>
      <p:grpSp>
        <p:nvGrpSpPr>
          <p:cNvPr id="11" name="object 2"/>
          <p:cNvGrpSpPr/>
          <p:nvPr/>
        </p:nvGrpSpPr>
        <p:grpSpPr>
          <a:xfrm>
            <a:off x="5063498" y="1086955"/>
            <a:ext cx="3282950" cy="1793875"/>
            <a:chOff x="4191000" y="1752590"/>
            <a:chExt cx="3282950" cy="1793875"/>
          </a:xfrm>
        </p:grpSpPr>
        <p:sp>
          <p:nvSpPr>
            <p:cNvPr id="12" name="object 3"/>
            <p:cNvSpPr/>
            <p:nvPr/>
          </p:nvSpPr>
          <p:spPr>
            <a:xfrm>
              <a:off x="4191000" y="1752590"/>
              <a:ext cx="3282950" cy="1793875"/>
            </a:xfrm>
            <a:custGeom>
              <a:avLst/>
              <a:gdLst/>
              <a:ahLst/>
              <a:cxnLst/>
              <a:rect l="l" t="t" r="r" b="b"/>
              <a:pathLst>
                <a:path w="3282950" h="1793875">
                  <a:moveTo>
                    <a:pt x="3282939" y="0"/>
                  </a:moveTo>
                  <a:lnTo>
                    <a:pt x="0" y="0"/>
                  </a:lnTo>
                  <a:lnTo>
                    <a:pt x="0" y="1793879"/>
                  </a:lnTo>
                  <a:lnTo>
                    <a:pt x="3282939" y="1793879"/>
                  </a:lnTo>
                  <a:lnTo>
                    <a:pt x="3282939" y="0"/>
                  </a:lnTo>
                  <a:close/>
                </a:path>
              </a:pathLst>
            </a:custGeom>
            <a:solidFill>
              <a:srgbClr val="B9DDE1"/>
            </a:solidFill>
          </p:spPr>
          <p:txBody>
            <a:bodyPr wrap="square" lIns="0" tIns="0" rIns="0" bIns="0" rtlCol="0"/>
            <a:lstStyle/>
            <a:p>
              <a:endParaRPr/>
            </a:p>
          </p:txBody>
        </p:sp>
        <p:sp>
          <p:nvSpPr>
            <p:cNvPr id="13" name="object 4"/>
            <p:cNvSpPr/>
            <p:nvPr/>
          </p:nvSpPr>
          <p:spPr>
            <a:xfrm>
              <a:off x="5310811" y="3140521"/>
              <a:ext cx="79375" cy="45085"/>
            </a:xfrm>
            <a:custGeom>
              <a:avLst/>
              <a:gdLst/>
              <a:ahLst/>
              <a:cxnLst/>
              <a:rect l="l" t="t" r="r" b="b"/>
              <a:pathLst>
                <a:path w="79375" h="45085">
                  <a:moveTo>
                    <a:pt x="0" y="44982"/>
                  </a:moveTo>
                  <a:lnTo>
                    <a:pt x="78831" y="0"/>
                  </a:lnTo>
                </a:path>
              </a:pathLst>
            </a:custGeom>
            <a:ln w="25578">
              <a:solidFill>
                <a:srgbClr val="000000"/>
              </a:solidFill>
            </a:ln>
          </p:spPr>
          <p:txBody>
            <a:bodyPr wrap="square" lIns="0" tIns="0" rIns="0" bIns="0" rtlCol="0"/>
            <a:lstStyle/>
            <a:p>
              <a:endParaRPr/>
            </a:p>
          </p:txBody>
        </p:sp>
        <p:sp>
          <p:nvSpPr>
            <p:cNvPr id="14" name="object 5"/>
            <p:cNvSpPr/>
            <p:nvPr/>
          </p:nvSpPr>
          <p:spPr>
            <a:xfrm>
              <a:off x="5389642" y="3153892"/>
              <a:ext cx="113664" cy="266700"/>
            </a:xfrm>
            <a:custGeom>
              <a:avLst/>
              <a:gdLst/>
              <a:ahLst/>
              <a:cxnLst/>
              <a:rect l="l" t="t" r="r" b="b"/>
              <a:pathLst>
                <a:path w="113664" h="266700">
                  <a:moveTo>
                    <a:pt x="0" y="0"/>
                  </a:moveTo>
                  <a:lnTo>
                    <a:pt x="113348" y="266173"/>
                  </a:lnTo>
                </a:path>
              </a:pathLst>
            </a:custGeom>
            <a:ln w="51621">
              <a:solidFill>
                <a:srgbClr val="000000"/>
              </a:solidFill>
            </a:ln>
          </p:spPr>
          <p:txBody>
            <a:bodyPr wrap="square" lIns="0" tIns="0" rIns="0" bIns="0" rtlCol="0"/>
            <a:lstStyle/>
            <a:p>
              <a:endParaRPr/>
            </a:p>
          </p:txBody>
        </p:sp>
        <p:sp>
          <p:nvSpPr>
            <p:cNvPr id="15" name="object 6"/>
            <p:cNvSpPr/>
            <p:nvPr/>
          </p:nvSpPr>
          <p:spPr>
            <a:xfrm>
              <a:off x="5246720" y="2574172"/>
              <a:ext cx="2096770" cy="846455"/>
            </a:xfrm>
            <a:custGeom>
              <a:avLst/>
              <a:gdLst/>
              <a:ahLst/>
              <a:cxnLst/>
              <a:rect l="l" t="t" r="r" b="b"/>
              <a:pathLst>
                <a:path w="2096770" h="846454">
                  <a:moveTo>
                    <a:pt x="269783" y="845893"/>
                  </a:moveTo>
                  <a:lnTo>
                    <a:pt x="420106" y="77804"/>
                  </a:lnTo>
                </a:path>
                <a:path w="2096770" h="846454">
                  <a:moveTo>
                    <a:pt x="420106" y="77804"/>
                  </a:moveTo>
                  <a:lnTo>
                    <a:pt x="2044915" y="77804"/>
                  </a:lnTo>
                </a:path>
                <a:path w="2096770" h="846454">
                  <a:moveTo>
                    <a:pt x="0" y="0"/>
                  </a:moveTo>
                  <a:lnTo>
                    <a:pt x="2096692" y="0"/>
                  </a:lnTo>
                </a:path>
              </a:pathLst>
            </a:custGeom>
            <a:ln w="25676">
              <a:solidFill>
                <a:srgbClr val="000000"/>
              </a:solidFill>
            </a:ln>
          </p:spPr>
          <p:txBody>
            <a:bodyPr wrap="square" lIns="0" tIns="0" rIns="0" bIns="0" rtlCol="0"/>
            <a:lstStyle/>
            <a:p>
              <a:endParaRPr/>
            </a:p>
          </p:txBody>
        </p:sp>
      </p:grpSp>
      <p:sp>
        <p:nvSpPr>
          <p:cNvPr id="16" name="object 7"/>
          <p:cNvSpPr txBox="1"/>
          <p:nvPr/>
        </p:nvSpPr>
        <p:spPr>
          <a:xfrm>
            <a:off x="6549185" y="1909921"/>
            <a:ext cx="1541780" cy="900430"/>
          </a:xfrm>
          <a:prstGeom prst="rect">
            <a:avLst/>
          </a:prstGeom>
        </p:spPr>
        <p:txBody>
          <a:bodyPr vert="horz" wrap="square" lIns="0" tIns="14605" rIns="0" bIns="0" rtlCol="0">
            <a:spAutoFit/>
          </a:bodyPr>
          <a:lstStyle/>
          <a:p>
            <a:pPr>
              <a:lnSpc>
                <a:spcPts val="4815"/>
              </a:lnSpc>
              <a:spcBef>
                <a:spcPts val="115"/>
              </a:spcBef>
              <a:tabLst>
                <a:tab pos="992505" algn="l"/>
              </a:tabLst>
            </a:pPr>
            <a:r>
              <a:rPr sz="5100" i="1" spc="-80" dirty="0">
                <a:latin typeface="Symbol"/>
                <a:cs typeface="Symbol"/>
              </a:rPr>
              <a:t></a:t>
            </a:r>
            <a:r>
              <a:rPr sz="5100" i="1" spc="250" dirty="0">
                <a:latin typeface="Times New Roman"/>
                <a:cs typeface="Times New Roman"/>
              </a:rPr>
              <a:t> </a:t>
            </a:r>
            <a:r>
              <a:rPr sz="5100" i="1" spc="-80" dirty="0">
                <a:latin typeface="Symbol"/>
                <a:cs typeface="Symbol"/>
              </a:rPr>
              <a:t></a:t>
            </a:r>
            <a:r>
              <a:rPr sz="5100" spc="-80" dirty="0">
                <a:latin typeface="Times New Roman"/>
                <a:cs typeface="Times New Roman"/>
              </a:rPr>
              <a:t>	</a:t>
            </a:r>
            <a:r>
              <a:rPr sz="5100" i="1" spc="-105" dirty="0">
                <a:latin typeface="Symbol"/>
                <a:cs typeface="Symbol"/>
              </a:rPr>
              <a:t></a:t>
            </a:r>
            <a:endParaRPr sz="5100" dirty="0">
              <a:latin typeface="Symbol"/>
              <a:cs typeface="Symbol"/>
            </a:endParaRPr>
          </a:p>
          <a:p>
            <a:pPr marL="320040">
              <a:lnSpc>
                <a:spcPts val="2055"/>
              </a:lnSpc>
              <a:tabLst>
                <a:tab pos="774700" algn="l"/>
                <a:tab pos="1346200" algn="l"/>
              </a:tabLst>
            </a:pPr>
            <a:r>
              <a:rPr sz="2800" i="1" spc="25" dirty="0">
                <a:latin typeface="Times New Roman"/>
                <a:cs typeface="Times New Roman"/>
              </a:rPr>
              <a:t>r	</a:t>
            </a:r>
            <a:r>
              <a:rPr sz="2800" i="1" spc="35" dirty="0">
                <a:latin typeface="Times New Roman"/>
                <a:cs typeface="Times New Roman"/>
              </a:rPr>
              <a:t>o	o</a:t>
            </a:r>
            <a:endParaRPr sz="2800" dirty="0">
              <a:latin typeface="Times New Roman"/>
              <a:cs typeface="Times New Roman"/>
            </a:endParaRPr>
          </a:p>
        </p:txBody>
      </p:sp>
      <p:sp>
        <p:nvSpPr>
          <p:cNvPr id="17" name="object 8"/>
          <p:cNvSpPr txBox="1"/>
          <p:nvPr/>
        </p:nvSpPr>
        <p:spPr>
          <a:xfrm>
            <a:off x="7012343" y="1049673"/>
            <a:ext cx="325120" cy="763905"/>
          </a:xfrm>
          <a:prstGeom prst="rect">
            <a:avLst/>
          </a:prstGeom>
        </p:spPr>
        <p:txBody>
          <a:bodyPr vert="horz" wrap="square" lIns="0" tIns="12065" rIns="0" bIns="0" rtlCol="0">
            <a:spAutoFit/>
          </a:bodyPr>
          <a:lstStyle/>
          <a:p>
            <a:pPr>
              <a:lnSpc>
                <a:spcPct val="100000"/>
              </a:lnSpc>
              <a:spcBef>
                <a:spcPts val="95"/>
              </a:spcBef>
            </a:pPr>
            <a:r>
              <a:rPr sz="4850" spc="30" dirty="0">
                <a:latin typeface="Times New Roman"/>
                <a:cs typeface="Times New Roman"/>
              </a:rPr>
              <a:t>1</a:t>
            </a:r>
            <a:endParaRPr sz="4850" dirty="0">
              <a:latin typeface="Times New Roman"/>
              <a:cs typeface="Times New Roman"/>
            </a:endParaRPr>
          </a:p>
        </p:txBody>
      </p:sp>
      <p:sp>
        <p:nvSpPr>
          <p:cNvPr id="18" name="object 9"/>
          <p:cNvSpPr txBox="1"/>
          <p:nvPr/>
        </p:nvSpPr>
        <p:spPr>
          <a:xfrm>
            <a:off x="1145955" y="1442504"/>
            <a:ext cx="4966335" cy="763905"/>
          </a:xfrm>
          <a:prstGeom prst="rect">
            <a:avLst/>
          </a:prstGeom>
        </p:spPr>
        <p:txBody>
          <a:bodyPr vert="horz" wrap="square" lIns="0" tIns="12065" rIns="0" bIns="0" rtlCol="0">
            <a:spAutoFit/>
          </a:bodyPr>
          <a:lstStyle/>
          <a:p>
            <a:pPr marL="50800">
              <a:lnSpc>
                <a:spcPct val="100000"/>
              </a:lnSpc>
              <a:spcBef>
                <a:spcPts val="95"/>
              </a:spcBef>
              <a:tabLst>
                <a:tab pos="4086225" algn="l"/>
              </a:tabLst>
            </a:pPr>
            <a:r>
              <a:rPr sz="3200" b="1" dirty="0">
                <a:solidFill>
                  <a:srgbClr val="000098"/>
                </a:solidFill>
                <a:latin typeface="Times New Roman"/>
                <a:cs typeface="Times New Roman"/>
              </a:rPr>
              <a:t>Phase </a:t>
            </a:r>
            <a:r>
              <a:rPr sz="3200" b="1" spc="-35" dirty="0">
                <a:solidFill>
                  <a:srgbClr val="000098"/>
                </a:solidFill>
                <a:latin typeface="Times New Roman"/>
                <a:cs typeface="Times New Roman"/>
              </a:rPr>
              <a:t>Velocity</a:t>
            </a:r>
            <a:r>
              <a:rPr sz="3200" b="1" spc="-100" dirty="0">
                <a:solidFill>
                  <a:srgbClr val="000098"/>
                </a:solidFill>
                <a:latin typeface="Times New Roman"/>
                <a:cs typeface="Times New Roman"/>
              </a:rPr>
              <a:t> </a:t>
            </a:r>
            <a:r>
              <a:rPr sz="3200" b="1" dirty="0">
                <a:solidFill>
                  <a:srgbClr val="000098"/>
                </a:solidFill>
                <a:latin typeface="Times New Roman"/>
                <a:cs typeface="Times New Roman"/>
              </a:rPr>
              <a:t>and </a:t>
            </a:r>
            <a:r>
              <a:rPr sz="3350" b="1" i="1" spc="-25" dirty="0">
                <a:solidFill>
                  <a:srgbClr val="000098"/>
                </a:solidFill>
                <a:latin typeface="Symbol"/>
                <a:cs typeface="Symbol"/>
              </a:rPr>
              <a:t></a:t>
            </a:r>
            <a:r>
              <a:rPr sz="3150" b="1" i="1" spc="-37" baseline="-21164" dirty="0">
                <a:solidFill>
                  <a:srgbClr val="000098"/>
                </a:solidFill>
                <a:latin typeface="Times New Roman"/>
                <a:cs typeface="Times New Roman"/>
              </a:rPr>
              <a:t>r	</a:t>
            </a:r>
            <a:r>
              <a:rPr sz="4850" i="1" spc="30" dirty="0">
                <a:latin typeface="Arial"/>
                <a:cs typeface="Arial"/>
              </a:rPr>
              <a:t>ν</a:t>
            </a:r>
            <a:r>
              <a:rPr sz="4850" i="1" spc="40" dirty="0">
                <a:latin typeface="Arial"/>
                <a:cs typeface="Arial"/>
              </a:rPr>
              <a:t> </a:t>
            </a:r>
            <a:r>
              <a:rPr sz="4850" spc="35" dirty="0">
                <a:latin typeface="Symbol"/>
                <a:cs typeface="Symbol"/>
              </a:rPr>
              <a:t></a:t>
            </a:r>
            <a:endParaRPr sz="4850" dirty="0">
              <a:latin typeface="Symbol"/>
              <a:cs typeface="Symbol"/>
            </a:endParaRPr>
          </a:p>
        </p:txBody>
      </p:sp>
      <p:grpSp>
        <p:nvGrpSpPr>
          <p:cNvPr id="19" name="object 10"/>
          <p:cNvGrpSpPr/>
          <p:nvPr/>
        </p:nvGrpSpPr>
        <p:grpSpPr>
          <a:xfrm>
            <a:off x="4853313" y="3631896"/>
            <a:ext cx="3493135" cy="1752600"/>
            <a:chOff x="4148206" y="3776722"/>
            <a:chExt cx="3493135" cy="1752600"/>
          </a:xfrm>
        </p:grpSpPr>
        <p:sp>
          <p:nvSpPr>
            <p:cNvPr id="20" name="object 11"/>
            <p:cNvSpPr/>
            <p:nvPr/>
          </p:nvSpPr>
          <p:spPr>
            <a:xfrm>
              <a:off x="4148206" y="3776722"/>
              <a:ext cx="3493135" cy="1752600"/>
            </a:xfrm>
            <a:custGeom>
              <a:avLst/>
              <a:gdLst/>
              <a:ahLst/>
              <a:cxnLst/>
              <a:rect l="l" t="t" r="r" b="b"/>
              <a:pathLst>
                <a:path w="3493134" h="1752600">
                  <a:moveTo>
                    <a:pt x="3492520" y="0"/>
                  </a:moveTo>
                  <a:lnTo>
                    <a:pt x="0" y="0"/>
                  </a:lnTo>
                  <a:lnTo>
                    <a:pt x="0" y="1752599"/>
                  </a:lnTo>
                  <a:lnTo>
                    <a:pt x="3492520" y="1752599"/>
                  </a:lnTo>
                  <a:lnTo>
                    <a:pt x="3492520" y="0"/>
                  </a:lnTo>
                  <a:close/>
                </a:path>
              </a:pathLst>
            </a:custGeom>
            <a:solidFill>
              <a:srgbClr val="B9DDE1"/>
            </a:solidFill>
          </p:spPr>
          <p:txBody>
            <a:bodyPr wrap="square" lIns="0" tIns="0" rIns="0" bIns="0" rtlCol="0"/>
            <a:lstStyle/>
            <a:p>
              <a:endParaRPr/>
            </a:p>
          </p:txBody>
        </p:sp>
        <p:sp>
          <p:nvSpPr>
            <p:cNvPr id="21" name="object 12"/>
            <p:cNvSpPr/>
            <p:nvPr/>
          </p:nvSpPr>
          <p:spPr>
            <a:xfrm>
              <a:off x="5306836" y="4683610"/>
              <a:ext cx="1260475" cy="111125"/>
            </a:xfrm>
            <a:custGeom>
              <a:avLst/>
              <a:gdLst/>
              <a:ahLst/>
              <a:cxnLst/>
              <a:rect l="l" t="t" r="r" b="b"/>
              <a:pathLst>
                <a:path w="1260475" h="111125">
                  <a:moveTo>
                    <a:pt x="0" y="0"/>
                  </a:moveTo>
                  <a:lnTo>
                    <a:pt x="424605" y="0"/>
                  </a:lnTo>
                </a:path>
                <a:path w="1260475" h="111125">
                  <a:moveTo>
                    <a:pt x="1173650" y="110844"/>
                  </a:moveTo>
                  <a:lnTo>
                    <a:pt x="1260222" y="61411"/>
                  </a:lnTo>
                </a:path>
              </a:pathLst>
            </a:custGeom>
            <a:ln w="28202">
              <a:solidFill>
                <a:srgbClr val="000000"/>
              </a:solidFill>
            </a:ln>
          </p:spPr>
          <p:txBody>
            <a:bodyPr wrap="square" lIns="0" tIns="0" rIns="0" bIns="0" rtlCol="0"/>
            <a:lstStyle/>
            <a:p>
              <a:endParaRPr/>
            </a:p>
          </p:txBody>
        </p:sp>
        <p:sp>
          <p:nvSpPr>
            <p:cNvPr id="22" name="object 13"/>
            <p:cNvSpPr/>
            <p:nvPr/>
          </p:nvSpPr>
          <p:spPr>
            <a:xfrm>
              <a:off x="6567059" y="4759737"/>
              <a:ext cx="124460" cy="291465"/>
            </a:xfrm>
            <a:custGeom>
              <a:avLst/>
              <a:gdLst/>
              <a:ahLst/>
              <a:cxnLst/>
              <a:rect l="l" t="t" r="r" b="b"/>
              <a:pathLst>
                <a:path w="124459" h="291464">
                  <a:moveTo>
                    <a:pt x="0" y="0"/>
                  </a:moveTo>
                  <a:lnTo>
                    <a:pt x="124380" y="291217"/>
                  </a:lnTo>
                </a:path>
              </a:pathLst>
            </a:custGeom>
            <a:ln w="56671">
              <a:solidFill>
                <a:srgbClr val="000000"/>
              </a:solidFill>
            </a:ln>
          </p:spPr>
          <p:txBody>
            <a:bodyPr wrap="square" lIns="0" tIns="0" rIns="0" bIns="0" rtlCol="0"/>
            <a:lstStyle/>
            <a:p>
              <a:endParaRPr/>
            </a:p>
          </p:txBody>
        </p:sp>
        <p:sp>
          <p:nvSpPr>
            <p:cNvPr id="23" name="object 14"/>
            <p:cNvSpPr/>
            <p:nvPr/>
          </p:nvSpPr>
          <p:spPr>
            <a:xfrm>
              <a:off x="6704973" y="4206705"/>
              <a:ext cx="789940" cy="844550"/>
            </a:xfrm>
            <a:custGeom>
              <a:avLst/>
              <a:gdLst/>
              <a:ahLst/>
              <a:cxnLst/>
              <a:rect l="l" t="t" r="r" b="b"/>
              <a:pathLst>
                <a:path w="789940" h="844550">
                  <a:moveTo>
                    <a:pt x="0" y="844249"/>
                  </a:moveTo>
                  <a:lnTo>
                    <a:pt x="166300" y="0"/>
                  </a:lnTo>
                </a:path>
                <a:path w="789940" h="844550">
                  <a:moveTo>
                    <a:pt x="166300" y="0"/>
                  </a:moveTo>
                  <a:lnTo>
                    <a:pt x="789645" y="0"/>
                  </a:lnTo>
                </a:path>
              </a:pathLst>
            </a:custGeom>
            <a:ln w="28202">
              <a:solidFill>
                <a:srgbClr val="000000"/>
              </a:solidFill>
            </a:ln>
          </p:spPr>
          <p:txBody>
            <a:bodyPr wrap="square" lIns="0" tIns="0" rIns="0" bIns="0" rtlCol="0"/>
            <a:lstStyle/>
            <a:p>
              <a:endParaRPr/>
            </a:p>
          </p:txBody>
        </p:sp>
      </p:grpSp>
      <p:sp>
        <p:nvSpPr>
          <p:cNvPr id="24" name="object 17"/>
          <p:cNvSpPr txBox="1"/>
          <p:nvPr/>
        </p:nvSpPr>
        <p:spPr>
          <a:xfrm>
            <a:off x="887169" y="3990164"/>
            <a:ext cx="3210560" cy="100203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0098"/>
                </a:solidFill>
                <a:latin typeface="Times New Roman"/>
                <a:cs typeface="Times New Roman"/>
              </a:rPr>
              <a:t>Refractive </a:t>
            </a:r>
            <a:r>
              <a:rPr sz="3200" b="1" spc="-5" dirty="0">
                <a:solidFill>
                  <a:srgbClr val="000098"/>
                </a:solidFill>
                <a:latin typeface="Times New Roman"/>
                <a:cs typeface="Times New Roman"/>
              </a:rPr>
              <a:t>index</a:t>
            </a:r>
            <a:r>
              <a:rPr sz="3200" b="1" spc="-75" dirty="0">
                <a:solidFill>
                  <a:srgbClr val="000098"/>
                </a:solidFill>
                <a:latin typeface="Times New Roman"/>
                <a:cs typeface="Times New Roman"/>
              </a:rPr>
              <a:t> </a:t>
            </a:r>
            <a:r>
              <a:rPr sz="3200" b="1" i="1" dirty="0">
                <a:solidFill>
                  <a:srgbClr val="000098"/>
                </a:solidFill>
                <a:latin typeface="Times New Roman"/>
                <a:cs typeface="Times New Roman"/>
              </a:rPr>
              <a:t>n</a:t>
            </a:r>
            <a:endParaRPr sz="3200">
              <a:latin typeface="Times New Roman"/>
              <a:cs typeface="Times New Roman"/>
            </a:endParaRPr>
          </a:p>
          <a:p>
            <a:pPr marL="12700">
              <a:lnSpc>
                <a:spcPct val="100000"/>
              </a:lnSpc>
            </a:pPr>
            <a:r>
              <a:rPr sz="3200" b="1" dirty="0">
                <a:solidFill>
                  <a:srgbClr val="000098"/>
                </a:solidFill>
                <a:latin typeface="Times New Roman"/>
                <a:cs typeface="Times New Roman"/>
              </a:rPr>
              <a:t>definition</a:t>
            </a:r>
            <a:endParaRPr sz="3200">
              <a:latin typeface="Times New Roman"/>
              <a:cs typeface="Times New Roman"/>
            </a:endParaRPr>
          </a:p>
        </p:txBody>
      </p:sp>
      <p:sp>
        <p:nvSpPr>
          <p:cNvPr id="25" name="object 16"/>
          <p:cNvSpPr txBox="1"/>
          <p:nvPr/>
        </p:nvSpPr>
        <p:spPr>
          <a:xfrm>
            <a:off x="4926043" y="3978606"/>
            <a:ext cx="3018155" cy="1405890"/>
          </a:xfrm>
          <a:prstGeom prst="rect">
            <a:avLst/>
          </a:prstGeom>
        </p:spPr>
        <p:txBody>
          <a:bodyPr vert="horz" wrap="square" lIns="0" tIns="11430" rIns="0" bIns="0" rtlCol="0">
            <a:spAutoFit/>
          </a:bodyPr>
          <a:lstStyle/>
          <a:p>
            <a:pPr marL="38100">
              <a:lnSpc>
                <a:spcPts val="5615"/>
              </a:lnSpc>
              <a:spcBef>
                <a:spcPts val="90"/>
              </a:spcBef>
              <a:tabLst>
                <a:tab pos="2677160" algn="l"/>
              </a:tabLst>
            </a:pPr>
            <a:r>
              <a:rPr sz="5350" i="1" spc="30" dirty="0">
                <a:latin typeface="Times New Roman"/>
                <a:cs typeface="Times New Roman"/>
              </a:rPr>
              <a:t>n </a:t>
            </a:r>
            <a:r>
              <a:rPr sz="5350" spc="35" dirty="0">
                <a:latin typeface="Symbol"/>
                <a:cs typeface="Symbol"/>
              </a:rPr>
              <a:t></a:t>
            </a:r>
            <a:r>
              <a:rPr sz="5350" spc="450" dirty="0">
                <a:latin typeface="Times New Roman"/>
                <a:cs typeface="Times New Roman"/>
              </a:rPr>
              <a:t> </a:t>
            </a:r>
            <a:r>
              <a:rPr sz="8025" i="1" spc="44" baseline="34787" dirty="0">
                <a:latin typeface="Times New Roman"/>
                <a:cs typeface="Times New Roman"/>
              </a:rPr>
              <a:t>c</a:t>
            </a:r>
            <a:r>
              <a:rPr sz="8025" i="1" spc="885" baseline="34787" dirty="0">
                <a:latin typeface="Times New Roman"/>
                <a:cs typeface="Times New Roman"/>
              </a:rPr>
              <a:t> </a:t>
            </a:r>
            <a:r>
              <a:rPr sz="5350" spc="35" dirty="0">
                <a:latin typeface="Symbol"/>
                <a:cs typeface="Symbol"/>
              </a:rPr>
              <a:t></a:t>
            </a:r>
            <a:r>
              <a:rPr sz="5350" spc="35" dirty="0">
                <a:latin typeface="Times New Roman"/>
                <a:cs typeface="Times New Roman"/>
              </a:rPr>
              <a:t>	</a:t>
            </a:r>
            <a:r>
              <a:rPr sz="5650" i="1" spc="-105" dirty="0">
                <a:latin typeface="Symbol"/>
                <a:cs typeface="Symbol"/>
              </a:rPr>
              <a:t></a:t>
            </a:r>
            <a:endParaRPr sz="5650" dirty="0">
              <a:latin typeface="Symbol"/>
              <a:cs typeface="Symbol"/>
            </a:endParaRPr>
          </a:p>
          <a:p>
            <a:pPr marR="450215" algn="ctr">
              <a:lnSpc>
                <a:spcPts val="5255"/>
              </a:lnSpc>
            </a:pPr>
            <a:r>
              <a:rPr sz="5350" i="1" spc="30" dirty="0">
                <a:latin typeface="Arial"/>
                <a:cs typeface="Arial"/>
              </a:rPr>
              <a:t>v</a:t>
            </a:r>
            <a:endParaRPr sz="5350" dirty="0">
              <a:latin typeface="Arial"/>
              <a:cs typeface="Arial"/>
            </a:endParaRPr>
          </a:p>
        </p:txBody>
      </p:sp>
    </p:spTree>
    <p:extLst>
      <p:ext uri="{BB962C8B-B14F-4D97-AF65-F5344CB8AC3E}">
        <p14:creationId xmlns:p14="http://schemas.microsoft.com/office/powerpoint/2010/main" val="280961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4887"/>
            <a:ext cx="11920251" cy="523220"/>
          </a:xfrm>
          <a:prstGeom prst="rect">
            <a:avLst/>
          </a:prstGeom>
          <a:noFill/>
        </p:spPr>
        <p:txBody>
          <a:bodyPr wrap="none" rtlCol="0">
            <a:spAutoFit/>
          </a:bodyPr>
          <a:lstStyle/>
          <a:p>
            <a:r>
              <a:rPr lang="en-US" sz="2800" b="1" dirty="0">
                <a:solidFill>
                  <a:srgbClr val="C00000"/>
                </a:solidFill>
                <a:latin typeface="Arial" panose="020B0604020202020204" pitchFamily="34" charset="0"/>
                <a:cs typeface="Arial" panose="020B0604020202020204" pitchFamily="34" charset="0"/>
              </a:rPr>
              <a:t>UNIT – 1 - WAVE NATURE OF LIGHT AND SEMICONDUCTOR OPTICS</a:t>
            </a:r>
          </a:p>
        </p:txBody>
      </p:sp>
      <p:sp>
        <p:nvSpPr>
          <p:cNvPr id="5" name="Rectangle 4"/>
          <p:cNvSpPr/>
          <p:nvPr/>
        </p:nvSpPr>
        <p:spPr>
          <a:xfrm>
            <a:off x="0" y="648107"/>
            <a:ext cx="12192000" cy="6475812"/>
          </a:xfrm>
          <a:prstGeom prst="rect">
            <a:avLst/>
          </a:prstGeom>
        </p:spPr>
        <p:txBody>
          <a:bodyPr wrap="square">
            <a:spAutoFit/>
          </a:bodyPr>
          <a:lstStyle/>
          <a:p>
            <a:pPr algn="just">
              <a:lnSpc>
                <a:spcPct val="150000"/>
              </a:lnSpc>
            </a:pPr>
            <a:r>
              <a:rPr lang="en-US" sz="2700" dirty="0">
                <a:solidFill>
                  <a:srgbClr val="0000CC"/>
                </a:solidFill>
                <a:latin typeface="Arial" panose="020B0604020202020204" pitchFamily="34" charset="0"/>
                <a:cs typeface="Arial" panose="020B0604020202020204" pitchFamily="34" charset="0"/>
              </a:rPr>
              <a:t>Light Waves in a Homogeneous Medium- Plane Electromagnetic Wave, Maxwell’s Wave Equation - Refractive Index and Dispersion- Sellmeier Equation and Diamond, Cauchy Equation and Diamond - Polarization of Light - Snell’s Law and Total Internal Reflection - Reflection and Refraction - Superposition and Interference of Waves - Diffraction Principles- Fraunhofer Diffraction, Diffraction Grating</a:t>
            </a:r>
          </a:p>
          <a:p>
            <a:pPr algn="just">
              <a:lnSpc>
                <a:spcPct val="150000"/>
              </a:lnSpc>
            </a:pPr>
            <a:r>
              <a:rPr lang="en-US" sz="2700" dirty="0">
                <a:solidFill>
                  <a:srgbClr val="FF0000"/>
                </a:solidFill>
                <a:latin typeface="Arial" panose="020B0604020202020204" pitchFamily="34" charset="0"/>
                <a:cs typeface="Arial" panose="020B0604020202020204" pitchFamily="34" charset="0"/>
              </a:rPr>
              <a:t>Overview of Semiconductors - Interaction of Photons With Charge Carriers - Hole Pair Formation and Recombination - Absorption in Semiconductors - Effect of Electric Field on Absorption - Absorption in Quantum Wells - Radiation in Semiconductors - Heterojunctions</a:t>
            </a:r>
          </a:p>
        </p:txBody>
      </p:sp>
    </p:spTree>
    <p:extLst>
      <p:ext uri="{BB962C8B-B14F-4D97-AF65-F5344CB8AC3E}">
        <p14:creationId xmlns:p14="http://schemas.microsoft.com/office/powerpoint/2010/main" val="72721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3330007" y="123080"/>
            <a:ext cx="4659630" cy="598241"/>
          </a:xfrm>
          <a:prstGeom prst="rect">
            <a:avLst/>
          </a:prstGeom>
        </p:spPr>
        <p:txBody>
          <a:bodyPr vert="horz" wrap="square" lIns="0" tIns="13335" rIns="0" bIns="0" rtlCol="0">
            <a:spAutoFit/>
          </a:bodyPr>
          <a:lstStyle/>
          <a:p>
            <a:pPr marL="12700">
              <a:lnSpc>
                <a:spcPct val="100000"/>
              </a:lnSpc>
              <a:spcBef>
                <a:spcPts val="105"/>
              </a:spcBef>
            </a:pPr>
            <a:r>
              <a:rPr sz="3800" b="1" dirty="0">
                <a:solidFill>
                  <a:srgbClr val="C00000"/>
                </a:solidFill>
                <a:latin typeface="Arial" panose="020B0604020202020204" pitchFamily="34" charset="0"/>
                <a:cs typeface="Arial" panose="020B0604020202020204" pitchFamily="34" charset="0"/>
              </a:rPr>
              <a:t>Optical</a:t>
            </a:r>
            <a:r>
              <a:rPr sz="3800" b="1" spc="-45" dirty="0">
                <a:solidFill>
                  <a:srgbClr val="C00000"/>
                </a:solidFill>
                <a:latin typeface="Arial" panose="020B0604020202020204" pitchFamily="34" charset="0"/>
                <a:cs typeface="Arial" panose="020B0604020202020204" pitchFamily="34" charset="0"/>
              </a:rPr>
              <a:t> </a:t>
            </a:r>
            <a:r>
              <a:rPr sz="3800" b="1" spc="-10" dirty="0">
                <a:solidFill>
                  <a:srgbClr val="C00000"/>
                </a:solidFill>
                <a:latin typeface="Arial" panose="020B0604020202020204" pitchFamily="34" charset="0"/>
                <a:cs typeface="Arial" panose="020B0604020202020204" pitchFamily="34" charset="0"/>
              </a:rPr>
              <a:t>frequencies</a:t>
            </a:r>
            <a:endParaRPr sz="3800" b="1" dirty="0">
              <a:solidFill>
                <a:srgbClr val="C00000"/>
              </a:solidFill>
              <a:latin typeface="Arial" panose="020B0604020202020204" pitchFamily="34" charset="0"/>
              <a:cs typeface="Arial" panose="020B0604020202020204" pitchFamily="34" charset="0"/>
            </a:endParaRPr>
          </a:p>
        </p:txBody>
      </p:sp>
      <p:sp>
        <p:nvSpPr>
          <p:cNvPr id="5" name="object 3"/>
          <p:cNvSpPr txBox="1"/>
          <p:nvPr/>
        </p:nvSpPr>
        <p:spPr>
          <a:xfrm>
            <a:off x="199698" y="989133"/>
            <a:ext cx="11855668" cy="4507003"/>
          </a:xfrm>
          <a:prstGeom prst="rect">
            <a:avLst/>
          </a:prstGeom>
        </p:spPr>
        <p:txBody>
          <a:bodyPr vert="horz" wrap="square" lIns="0" tIns="13335" rIns="0" bIns="0" rtlCol="0">
            <a:spAutoFit/>
          </a:bodyPr>
          <a:lstStyle/>
          <a:p>
            <a:pPr marL="50800" marR="17780" algn="just">
              <a:lnSpc>
                <a:spcPct val="100000"/>
              </a:lnSpc>
              <a:spcBef>
                <a:spcPts val="105"/>
              </a:spcBef>
            </a:pPr>
            <a:r>
              <a:rPr sz="3600" spc="-35" dirty="0">
                <a:latin typeface="Arial" panose="020B0604020202020204" pitchFamily="34" charset="0"/>
                <a:cs typeface="Arial" panose="020B0604020202020204" pitchFamily="34" charset="0"/>
              </a:rPr>
              <a:t>Typical </a:t>
            </a:r>
            <a:r>
              <a:rPr sz="3600" dirty="0">
                <a:latin typeface="Arial" panose="020B0604020202020204" pitchFamily="34" charset="0"/>
                <a:cs typeface="Arial" panose="020B0604020202020204" pitchFamily="34" charset="0"/>
              </a:rPr>
              <a:t>frequencies that are involved in  optoelectronic devices are in </a:t>
            </a:r>
            <a:r>
              <a:rPr sz="3600" spc="-5" dirty="0">
                <a:latin typeface="Arial" panose="020B0604020202020204" pitchFamily="34" charset="0"/>
                <a:cs typeface="Arial" panose="020B0604020202020204" pitchFamily="34" charset="0"/>
              </a:rPr>
              <a:t>the </a:t>
            </a:r>
            <a:r>
              <a:rPr sz="3600" dirty="0">
                <a:latin typeface="Arial" panose="020B0604020202020204" pitchFamily="34" charset="0"/>
                <a:cs typeface="Arial" panose="020B0604020202020204" pitchFamily="34" charset="0"/>
              </a:rPr>
              <a:t>infrared</a:t>
            </a:r>
            <a:r>
              <a:rPr sz="3600" spc="-60" dirty="0">
                <a:latin typeface="Arial" panose="020B0604020202020204" pitchFamily="34" charset="0"/>
                <a:cs typeface="Arial" panose="020B0604020202020204" pitchFamily="34" charset="0"/>
              </a:rPr>
              <a:t> </a:t>
            </a:r>
            <a:r>
              <a:rPr sz="3600" dirty="0">
                <a:latin typeface="Arial" panose="020B0604020202020204" pitchFamily="34" charset="0"/>
                <a:cs typeface="Arial" panose="020B0604020202020204" pitchFamily="34" charset="0"/>
              </a:rPr>
              <a:t>(including  far infrared), visible, and </a:t>
            </a:r>
            <a:r>
              <a:rPr sz="3600" spc="-135" dirty="0">
                <a:latin typeface="Arial" panose="020B0604020202020204" pitchFamily="34" charset="0"/>
                <a:cs typeface="Arial" panose="020B0604020202020204" pitchFamily="34" charset="0"/>
              </a:rPr>
              <a:t>UV, </a:t>
            </a:r>
            <a:r>
              <a:rPr sz="3600" dirty="0">
                <a:latin typeface="Arial" panose="020B0604020202020204" pitchFamily="34" charset="0"/>
                <a:cs typeface="Arial" panose="020B0604020202020204" pitchFamily="34" charset="0"/>
              </a:rPr>
              <a:t>and we generically  refer to these frequencies as </a:t>
            </a:r>
            <a:r>
              <a:rPr sz="3600" b="1" dirty="0">
                <a:solidFill>
                  <a:srgbClr val="0032CC"/>
                </a:solidFill>
                <a:latin typeface="Arial" panose="020B0604020202020204" pitchFamily="34" charset="0"/>
                <a:cs typeface="Arial" panose="020B0604020202020204" pitchFamily="34" charset="0"/>
              </a:rPr>
              <a:t>optical</a:t>
            </a:r>
            <a:r>
              <a:rPr sz="3600" b="1" spc="-85" dirty="0">
                <a:solidFill>
                  <a:srgbClr val="0032CC"/>
                </a:solidFill>
                <a:latin typeface="Arial" panose="020B0604020202020204" pitchFamily="34" charset="0"/>
                <a:cs typeface="Arial" panose="020B0604020202020204" pitchFamily="34" charset="0"/>
              </a:rPr>
              <a:t> </a:t>
            </a:r>
            <a:r>
              <a:rPr sz="3600" b="1" spc="-5" dirty="0">
                <a:solidFill>
                  <a:srgbClr val="0032CC"/>
                </a:solidFill>
                <a:latin typeface="Arial" panose="020B0604020202020204" pitchFamily="34" charset="0"/>
                <a:cs typeface="Arial" panose="020B0604020202020204" pitchFamily="34" charset="0"/>
              </a:rPr>
              <a:t>frequencies</a:t>
            </a:r>
            <a:endParaRPr sz="3600" dirty="0">
              <a:latin typeface="Arial" panose="020B0604020202020204" pitchFamily="34" charset="0"/>
              <a:cs typeface="Arial" panose="020B0604020202020204" pitchFamily="34" charset="0"/>
            </a:endParaRPr>
          </a:p>
          <a:p>
            <a:pPr algn="just">
              <a:lnSpc>
                <a:spcPct val="100000"/>
              </a:lnSpc>
              <a:spcBef>
                <a:spcPts val="45"/>
              </a:spcBef>
            </a:pPr>
            <a:endParaRPr sz="3600" dirty="0">
              <a:latin typeface="Arial" panose="020B0604020202020204" pitchFamily="34" charset="0"/>
              <a:cs typeface="Arial" panose="020B0604020202020204" pitchFamily="34" charset="0"/>
            </a:endParaRPr>
          </a:p>
          <a:p>
            <a:pPr marL="50800" algn="just">
              <a:lnSpc>
                <a:spcPct val="100000"/>
              </a:lnSpc>
              <a:spcBef>
                <a:spcPts val="5"/>
              </a:spcBef>
            </a:pPr>
            <a:r>
              <a:rPr sz="3600" dirty="0">
                <a:latin typeface="Arial" panose="020B0604020202020204" pitchFamily="34" charset="0"/>
                <a:cs typeface="Arial" panose="020B0604020202020204" pitchFamily="34" charset="0"/>
              </a:rPr>
              <a:t>Somewhat arbitrary</a:t>
            </a:r>
            <a:r>
              <a:rPr sz="3600" spc="-80" dirty="0">
                <a:latin typeface="Arial" panose="020B0604020202020204" pitchFamily="34" charset="0"/>
                <a:cs typeface="Arial" panose="020B0604020202020204" pitchFamily="34" charset="0"/>
              </a:rPr>
              <a:t> </a:t>
            </a:r>
            <a:r>
              <a:rPr sz="3600" dirty="0">
                <a:latin typeface="Arial" panose="020B0604020202020204" pitchFamily="34" charset="0"/>
                <a:cs typeface="Arial" panose="020B0604020202020204" pitchFamily="34" charset="0"/>
              </a:rPr>
              <a:t>range:</a:t>
            </a:r>
          </a:p>
          <a:p>
            <a:pPr algn="just">
              <a:lnSpc>
                <a:spcPct val="100000"/>
              </a:lnSpc>
              <a:spcBef>
                <a:spcPts val="30"/>
              </a:spcBef>
            </a:pPr>
            <a:endParaRPr sz="3600" dirty="0">
              <a:latin typeface="Arial" panose="020B0604020202020204" pitchFamily="34" charset="0"/>
              <a:cs typeface="Arial" panose="020B0604020202020204" pitchFamily="34" charset="0"/>
            </a:endParaRPr>
          </a:p>
          <a:p>
            <a:pPr marL="50800" algn="just">
              <a:lnSpc>
                <a:spcPct val="100000"/>
              </a:lnSpc>
            </a:pPr>
            <a:r>
              <a:rPr sz="3600" b="1" dirty="0">
                <a:solidFill>
                  <a:srgbClr val="0032CC"/>
                </a:solidFill>
                <a:latin typeface="Arial" panose="020B0604020202020204" pitchFamily="34" charset="0"/>
                <a:cs typeface="Arial" panose="020B0604020202020204" pitchFamily="34" charset="0"/>
              </a:rPr>
              <a:t>Roughly </a:t>
            </a:r>
            <a:r>
              <a:rPr sz="4000" b="1" dirty="0">
                <a:solidFill>
                  <a:srgbClr val="0032CC"/>
                </a:solidFill>
                <a:latin typeface="Arial" panose="020B0604020202020204" pitchFamily="34" charset="0"/>
                <a:cs typeface="Arial" panose="020B0604020202020204" pitchFamily="34" charset="0"/>
              </a:rPr>
              <a:t>10</a:t>
            </a:r>
            <a:r>
              <a:rPr sz="4000" b="1" baseline="25462" dirty="0">
                <a:solidFill>
                  <a:srgbClr val="0032CC"/>
                </a:solidFill>
                <a:latin typeface="Arial" panose="020B0604020202020204" pitchFamily="34" charset="0"/>
                <a:cs typeface="Arial" panose="020B0604020202020204" pitchFamily="34" charset="0"/>
              </a:rPr>
              <a:t>12 </a:t>
            </a:r>
            <a:r>
              <a:rPr sz="3600" b="1" dirty="0">
                <a:solidFill>
                  <a:srgbClr val="0032CC"/>
                </a:solidFill>
                <a:latin typeface="Arial" panose="020B0604020202020204" pitchFamily="34" charset="0"/>
                <a:cs typeface="Arial" panose="020B0604020202020204" pitchFamily="34" charset="0"/>
              </a:rPr>
              <a:t>Hz to </a:t>
            </a:r>
            <a:r>
              <a:rPr sz="4000" b="1" dirty="0">
                <a:solidFill>
                  <a:srgbClr val="0032CC"/>
                </a:solidFill>
                <a:latin typeface="Arial" panose="020B0604020202020204" pitchFamily="34" charset="0"/>
                <a:cs typeface="Arial" panose="020B0604020202020204" pitchFamily="34" charset="0"/>
              </a:rPr>
              <a:t>10</a:t>
            </a:r>
            <a:r>
              <a:rPr sz="4000" b="1" baseline="25462" dirty="0">
                <a:solidFill>
                  <a:srgbClr val="0032CC"/>
                </a:solidFill>
                <a:latin typeface="Arial" panose="020B0604020202020204" pitchFamily="34" charset="0"/>
                <a:cs typeface="Arial" panose="020B0604020202020204" pitchFamily="34" charset="0"/>
              </a:rPr>
              <a:t>16</a:t>
            </a:r>
            <a:r>
              <a:rPr sz="4000" b="1" spc="532" baseline="25462" dirty="0">
                <a:solidFill>
                  <a:srgbClr val="0032CC"/>
                </a:solidFill>
                <a:latin typeface="Arial" panose="020B0604020202020204" pitchFamily="34" charset="0"/>
                <a:cs typeface="Arial" panose="020B0604020202020204" pitchFamily="34" charset="0"/>
              </a:rPr>
              <a:t> </a:t>
            </a:r>
            <a:r>
              <a:rPr sz="3600" b="1" dirty="0">
                <a:solidFill>
                  <a:srgbClr val="0032CC"/>
                </a:solidFill>
                <a:latin typeface="Arial" panose="020B0604020202020204" pitchFamily="34" charset="0"/>
                <a:cs typeface="Arial" panose="020B0604020202020204" pitchFamily="34" charset="0"/>
              </a:rPr>
              <a:t>Hz</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8353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547015" y="150438"/>
            <a:ext cx="9299657" cy="786113"/>
          </a:xfrm>
          <a:prstGeom prst="rect">
            <a:avLst/>
          </a:prstGeom>
        </p:spPr>
        <p:txBody>
          <a:bodyPr vert="horz" wrap="square" lIns="0" tIns="41910" rIns="0" bIns="0" rtlCol="0">
            <a:spAutoFit/>
          </a:bodyPr>
          <a:lstStyle/>
          <a:p>
            <a:pPr marL="2228215" marR="30480" indent="-2190750">
              <a:lnSpc>
                <a:spcPts val="2870"/>
              </a:lnSpc>
              <a:spcBef>
                <a:spcPts val="330"/>
              </a:spcBef>
            </a:pPr>
            <a:r>
              <a:rPr sz="3200" b="1" spc="-5" dirty="0">
                <a:solidFill>
                  <a:srgbClr val="C00000"/>
                </a:solidFill>
                <a:latin typeface="Times New Roman"/>
                <a:cs typeface="Times New Roman"/>
              </a:rPr>
              <a:t>Low frequency </a:t>
            </a:r>
            <a:r>
              <a:rPr sz="3200" b="1" dirty="0">
                <a:solidFill>
                  <a:srgbClr val="C00000"/>
                </a:solidFill>
                <a:latin typeface="Times New Roman"/>
                <a:cs typeface="Times New Roman"/>
              </a:rPr>
              <a:t>(LF) </a:t>
            </a:r>
            <a:r>
              <a:rPr sz="3200" b="1" spc="-10" dirty="0">
                <a:solidFill>
                  <a:srgbClr val="C00000"/>
                </a:solidFill>
                <a:latin typeface="Times New Roman"/>
                <a:cs typeface="Times New Roman"/>
              </a:rPr>
              <a:t>relative </a:t>
            </a:r>
            <a:r>
              <a:rPr sz="3200" b="1" dirty="0">
                <a:solidFill>
                  <a:srgbClr val="C00000"/>
                </a:solidFill>
                <a:latin typeface="Times New Roman"/>
                <a:cs typeface="Times New Roman"/>
              </a:rPr>
              <a:t>permittivity </a:t>
            </a:r>
            <a:r>
              <a:rPr sz="3200" b="1" i="1" spc="-10" dirty="0">
                <a:solidFill>
                  <a:srgbClr val="C00000"/>
                </a:solidFill>
                <a:latin typeface="Symbol"/>
                <a:cs typeface="Symbol"/>
              </a:rPr>
              <a:t></a:t>
            </a:r>
            <a:r>
              <a:rPr sz="3200" b="1" i="1" spc="-15" baseline="-20833" dirty="0">
                <a:solidFill>
                  <a:srgbClr val="C00000"/>
                </a:solidFill>
                <a:latin typeface="Times New Roman"/>
                <a:cs typeface="Times New Roman"/>
              </a:rPr>
              <a:t>r</a:t>
            </a:r>
            <a:r>
              <a:rPr sz="3200" b="1" i="1" spc="-10" dirty="0">
                <a:solidFill>
                  <a:srgbClr val="C00000"/>
                </a:solidFill>
                <a:latin typeface="Times New Roman"/>
                <a:cs typeface="Times New Roman"/>
              </a:rPr>
              <a:t>(</a:t>
            </a:r>
            <a:r>
              <a:rPr sz="3200" b="1" spc="-10" dirty="0">
                <a:solidFill>
                  <a:srgbClr val="C00000"/>
                </a:solidFill>
                <a:latin typeface="Times New Roman"/>
                <a:cs typeface="Times New Roman"/>
              </a:rPr>
              <a:t>LF)</a:t>
            </a:r>
            <a:r>
              <a:rPr sz="3200" b="1" spc="-70" dirty="0">
                <a:solidFill>
                  <a:srgbClr val="C00000"/>
                </a:solidFill>
                <a:latin typeface="Times New Roman"/>
                <a:cs typeface="Times New Roman"/>
              </a:rPr>
              <a:t> </a:t>
            </a:r>
            <a:r>
              <a:rPr sz="3200" b="1" spc="-5" dirty="0">
                <a:solidFill>
                  <a:srgbClr val="C00000"/>
                </a:solidFill>
                <a:latin typeface="Times New Roman"/>
                <a:cs typeface="Times New Roman"/>
              </a:rPr>
              <a:t>and  refractive </a:t>
            </a:r>
            <a:r>
              <a:rPr sz="3200" b="1" dirty="0">
                <a:solidFill>
                  <a:srgbClr val="C00000"/>
                </a:solidFill>
                <a:latin typeface="Times New Roman"/>
                <a:cs typeface="Times New Roman"/>
              </a:rPr>
              <a:t>index</a:t>
            </a:r>
            <a:r>
              <a:rPr sz="3200" b="1" spc="-45" dirty="0">
                <a:solidFill>
                  <a:srgbClr val="C00000"/>
                </a:solidFill>
                <a:latin typeface="Times New Roman"/>
                <a:cs typeface="Times New Roman"/>
              </a:rPr>
              <a:t> </a:t>
            </a:r>
            <a:r>
              <a:rPr sz="3200" b="1" i="1" spc="-5" dirty="0">
                <a:solidFill>
                  <a:srgbClr val="C00000"/>
                </a:solidFill>
                <a:latin typeface="Times New Roman"/>
                <a:cs typeface="Times New Roman"/>
              </a:rPr>
              <a:t>n</a:t>
            </a:r>
            <a:r>
              <a:rPr sz="3200" b="1" spc="-5" dirty="0">
                <a:solidFill>
                  <a:srgbClr val="C00000"/>
                </a:solidFill>
                <a:latin typeface="Times New Roman"/>
                <a:cs typeface="Times New Roman"/>
              </a:rPr>
              <a:t>.</a:t>
            </a:r>
            <a:endParaRPr sz="3200" b="1" dirty="0">
              <a:solidFill>
                <a:srgbClr val="C00000"/>
              </a:solidFill>
              <a:latin typeface="Times New Roman"/>
              <a:cs typeface="Times New Roman"/>
            </a:endParaRPr>
          </a:p>
        </p:txBody>
      </p:sp>
      <p:sp>
        <p:nvSpPr>
          <p:cNvPr id="5" name="object 3"/>
          <p:cNvSpPr/>
          <p:nvPr/>
        </p:nvSpPr>
        <p:spPr>
          <a:xfrm>
            <a:off x="472639" y="1491456"/>
            <a:ext cx="11448411" cy="314360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661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p:cNvSpPr txBox="1">
            <a:spLocks noGrp="1"/>
          </p:cNvSpPr>
          <p:nvPr>
            <p:ph type="title"/>
          </p:nvPr>
        </p:nvSpPr>
        <p:spPr>
          <a:xfrm>
            <a:off x="1322394" y="84389"/>
            <a:ext cx="9450709" cy="567463"/>
          </a:xfrm>
          <a:prstGeom prst="rect">
            <a:avLst/>
          </a:prstGeom>
        </p:spPr>
        <p:txBody>
          <a:bodyPr vert="horz" wrap="square" lIns="0" tIns="13335" rIns="0" bIns="0" rtlCol="0">
            <a:spAutoFit/>
          </a:bodyPr>
          <a:lstStyle/>
          <a:p>
            <a:pPr marL="12700">
              <a:lnSpc>
                <a:spcPct val="100000"/>
              </a:lnSpc>
              <a:spcBef>
                <a:spcPts val="105"/>
              </a:spcBef>
            </a:pPr>
            <a:r>
              <a:rPr sz="3600" b="1" dirty="0">
                <a:solidFill>
                  <a:srgbClr val="C00000"/>
                </a:solidFill>
                <a:latin typeface="Arial" panose="020B0604020202020204" pitchFamily="34" charset="0"/>
                <a:cs typeface="Arial" panose="020B0604020202020204" pitchFamily="34" charset="0"/>
              </a:rPr>
              <a:t>Refractive Index and </a:t>
            </a:r>
            <a:r>
              <a:rPr sz="3600" b="1" spc="-5" dirty="0">
                <a:solidFill>
                  <a:srgbClr val="C00000"/>
                </a:solidFill>
                <a:latin typeface="Arial" panose="020B0604020202020204" pitchFamily="34" charset="0"/>
                <a:cs typeface="Arial" panose="020B0604020202020204" pitchFamily="34" charset="0"/>
              </a:rPr>
              <a:t>Propagation</a:t>
            </a:r>
            <a:r>
              <a:rPr sz="3600" b="1" spc="-120" dirty="0">
                <a:solidFill>
                  <a:srgbClr val="C00000"/>
                </a:solidFill>
                <a:latin typeface="Arial" panose="020B0604020202020204" pitchFamily="34" charset="0"/>
                <a:cs typeface="Arial" panose="020B0604020202020204" pitchFamily="34" charset="0"/>
              </a:rPr>
              <a:t> </a:t>
            </a:r>
            <a:r>
              <a:rPr sz="3600" b="1" dirty="0">
                <a:solidFill>
                  <a:srgbClr val="C00000"/>
                </a:solidFill>
                <a:latin typeface="Arial" panose="020B0604020202020204" pitchFamily="34" charset="0"/>
                <a:cs typeface="Arial" panose="020B0604020202020204" pitchFamily="34" charset="0"/>
              </a:rPr>
              <a:t>Constant</a:t>
            </a:r>
          </a:p>
        </p:txBody>
      </p:sp>
      <p:sp>
        <p:nvSpPr>
          <p:cNvPr id="5" name="object 2"/>
          <p:cNvSpPr txBox="1"/>
          <p:nvPr/>
        </p:nvSpPr>
        <p:spPr>
          <a:xfrm>
            <a:off x="548739" y="937001"/>
            <a:ext cx="7101840" cy="1859914"/>
          </a:xfrm>
          <a:prstGeom prst="rect">
            <a:avLst/>
          </a:prstGeom>
        </p:spPr>
        <p:txBody>
          <a:bodyPr vert="horz" wrap="square" lIns="0" tIns="12700" rIns="0" bIns="0" rtlCol="0">
            <a:spAutoFit/>
          </a:bodyPr>
          <a:lstStyle/>
          <a:p>
            <a:pPr marL="50800">
              <a:lnSpc>
                <a:spcPts val="2835"/>
              </a:lnSpc>
              <a:spcBef>
                <a:spcPts val="100"/>
              </a:spcBef>
              <a:tabLst>
                <a:tab pos="965200" algn="l"/>
              </a:tabLst>
            </a:pPr>
            <a:r>
              <a:rPr sz="2400" i="1" spc="-5" dirty="0">
                <a:latin typeface="Times New Roman"/>
                <a:cs typeface="Times New Roman"/>
              </a:rPr>
              <a:t>k</a:t>
            </a:r>
            <a:r>
              <a:rPr sz="2400" i="1" spc="-7" baseline="-20833" dirty="0">
                <a:latin typeface="Times New Roman"/>
                <a:cs typeface="Times New Roman"/>
              </a:rPr>
              <a:t>o	</a:t>
            </a:r>
            <a:r>
              <a:rPr sz="2400" dirty="0">
                <a:latin typeface="Times New Roman"/>
                <a:cs typeface="Times New Roman"/>
              </a:rPr>
              <a:t>Free-space propagation constant (wave</a:t>
            </a:r>
            <a:r>
              <a:rPr sz="2400" spc="-130" dirty="0">
                <a:latin typeface="Times New Roman"/>
                <a:cs typeface="Times New Roman"/>
              </a:rPr>
              <a:t> </a:t>
            </a:r>
            <a:r>
              <a:rPr sz="2400" dirty="0">
                <a:latin typeface="Times New Roman"/>
                <a:cs typeface="Times New Roman"/>
              </a:rPr>
              <a:t>vector)</a:t>
            </a:r>
          </a:p>
          <a:p>
            <a:pPr marL="50800">
              <a:lnSpc>
                <a:spcPts val="2895"/>
              </a:lnSpc>
              <a:tabLst>
                <a:tab pos="965200" algn="l"/>
              </a:tabLst>
            </a:pPr>
            <a:r>
              <a:rPr sz="2400" i="1" spc="-5" dirty="0">
                <a:latin typeface="Times New Roman"/>
                <a:cs typeface="Times New Roman"/>
              </a:rPr>
              <a:t>k</a:t>
            </a:r>
            <a:r>
              <a:rPr sz="2400" i="1" spc="-7" baseline="-20833" dirty="0">
                <a:latin typeface="Times New Roman"/>
                <a:cs typeface="Times New Roman"/>
              </a:rPr>
              <a:t>o	</a:t>
            </a:r>
            <a:r>
              <a:rPr sz="2400" spc="-20" dirty="0">
                <a:latin typeface="Times New Roman"/>
                <a:cs typeface="Times New Roman"/>
              </a:rPr>
              <a:t>2π/</a:t>
            </a:r>
            <a:r>
              <a:rPr sz="2500" i="1" spc="-20" dirty="0">
                <a:latin typeface="Symbol"/>
                <a:cs typeface="Symbol"/>
              </a:rPr>
              <a:t></a:t>
            </a:r>
            <a:r>
              <a:rPr sz="2475" i="1" spc="-30" baseline="-20202" dirty="0">
                <a:latin typeface="Symbol"/>
                <a:cs typeface="Symbol"/>
              </a:rPr>
              <a:t></a:t>
            </a:r>
            <a:endParaRPr sz="2475" baseline="-20202" dirty="0">
              <a:latin typeface="Symbol"/>
              <a:cs typeface="Symbol"/>
            </a:endParaRPr>
          </a:p>
          <a:p>
            <a:pPr marL="50800">
              <a:lnSpc>
                <a:spcPts val="2925"/>
              </a:lnSpc>
              <a:tabLst>
                <a:tab pos="965200" algn="l"/>
              </a:tabLst>
            </a:pPr>
            <a:r>
              <a:rPr sz="2500" i="1" spc="-30" dirty="0">
                <a:latin typeface="Symbol"/>
                <a:cs typeface="Symbol"/>
              </a:rPr>
              <a:t></a:t>
            </a:r>
            <a:r>
              <a:rPr sz="2400" i="1" spc="-44" baseline="-20833" dirty="0">
                <a:latin typeface="Times New Roman"/>
                <a:cs typeface="Times New Roman"/>
              </a:rPr>
              <a:t>o	</a:t>
            </a:r>
            <a:r>
              <a:rPr sz="2400" dirty="0">
                <a:latin typeface="Times New Roman"/>
                <a:cs typeface="Times New Roman"/>
              </a:rPr>
              <a:t>Free-space</a:t>
            </a:r>
            <a:r>
              <a:rPr sz="2400" spc="-30" dirty="0">
                <a:latin typeface="Times New Roman"/>
                <a:cs typeface="Times New Roman"/>
              </a:rPr>
              <a:t> </a:t>
            </a:r>
            <a:r>
              <a:rPr sz="2400" dirty="0">
                <a:latin typeface="Times New Roman"/>
                <a:cs typeface="Times New Roman"/>
              </a:rPr>
              <a:t>wavelength</a:t>
            </a:r>
          </a:p>
          <a:p>
            <a:pPr marL="50800">
              <a:lnSpc>
                <a:spcPts val="2820"/>
              </a:lnSpc>
              <a:tabLst>
                <a:tab pos="965200" algn="l"/>
              </a:tabLst>
            </a:pPr>
            <a:r>
              <a:rPr sz="2400" i="1" dirty="0">
                <a:latin typeface="Times New Roman"/>
                <a:cs typeface="Times New Roman"/>
              </a:rPr>
              <a:t>k	</a:t>
            </a:r>
            <a:r>
              <a:rPr sz="2400" dirty="0">
                <a:latin typeface="Times New Roman"/>
                <a:cs typeface="Times New Roman"/>
              </a:rPr>
              <a:t>Propagation constant (vave vector) in the</a:t>
            </a:r>
            <a:r>
              <a:rPr sz="2400" spc="-175" dirty="0">
                <a:latin typeface="Times New Roman"/>
                <a:cs typeface="Times New Roman"/>
              </a:rPr>
              <a:t> </a:t>
            </a:r>
            <a:r>
              <a:rPr sz="2400" spc="-5" dirty="0">
                <a:latin typeface="Times New Roman"/>
                <a:cs typeface="Times New Roman"/>
              </a:rPr>
              <a:t>medium</a:t>
            </a:r>
            <a:endParaRPr sz="2400" dirty="0">
              <a:latin typeface="Times New Roman"/>
              <a:cs typeface="Times New Roman"/>
            </a:endParaRPr>
          </a:p>
          <a:p>
            <a:pPr marL="50800">
              <a:lnSpc>
                <a:spcPts val="2955"/>
              </a:lnSpc>
              <a:tabLst>
                <a:tab pos="965200" algn="l"/>
              </a:tabLst>
            </a:pPr>
            <a:r>
              <a:rPr sz="2500" i="1" spc="-55" dirty="0">
                <a:latin typeface="Symbol"/>
                <a:cs typeface="Symbol"/>
              </a:rPr>
              <a:t></a:t>
            </a:r>
            <a:r>
              <a:rPr sz="2500" spc="-55" dirty="0">
                <a:latin typeface="Times New Roman"/>
                <a:cs typeface="Times New Roman"/>
              </a:rPr>
              <a:t>	</a:t>
            </a:r>
            <a:r>
              <a:rPr sz="2400" spc="-5" dirty="0">
                <a:latin typeface="Times New Roman"/>
                <a:cs typeface="Times New Roman"/>
              </a:rPr>
              <a:t>Wavelength </a:t>
            </a:r>
            <a:r>
              <a:rPr sz="2400" dirty="0">
                <a:latin typeface="Times New Roman"/>
                <a:cs typeface="Times New Roman"/>
              </a:rPr>
              <a:t>in the</a:t>
            </a:r>
            <a:r>
              <a:rPr sz="2400" spc="-35" dirty="0">
                <a:latin typeface="Times New Roman"/>
                <a:cs typeface="Times New Roman"/>
              </a:rPr>
              <a:t> </a:t>
            </a:r>
            <a:r>
              <a:rPr sz="2400" spc="-5" dirty="0">
                <a:latin typeface="Times New Roman"/>
                <a:cs typeface="Times New Roman"/>
              </a:rPr>
              <a:t>medium</a:t>
            </a:r>
            <a:endParaRPr sz="2400" dirty="0">
              <a:latin typeface="Times New Roman"/>
              <a:cs typeface="Times New Roman"/>
            </a:endParaRPr>
          </a:p>
        </p:txBody>
      </p:sp>
      <p:grpSp>
        <p:nvGrpSpPr>
          <p:cNvPr id="7" name="object 3"/>
          <p:cNvGrpSpPr/>
          <p:nvPr/>
        </p:nvGrpSpPr>
        <p:grpSpPr>
          <a:xfrm>
            <a:off x="4326767" y="3082064"/>
            <a:ext cx="1412875" cy="1414780"/>
            <a:chOff x="3827526" y="2971800"/>
            <a:chExt cx="1412875" cy="1414780"/>
          </a:xfrm>
        </p:grpSpPr>
        <p:sp>
          <p:nvSpPr>
            <p:cNvPr id="8" name="object 4"/>
            <p:cNvSpPr/>
            <p:nvPr/>
          </p:nvSpPr>
          <p:spPr>
            <a:xfrm>
              <a:off x="3827526" y="2971800"/>
              <a:ext cx="1412875" cy="1414780"/>
            </a:xfrm>
            <a:custGeom>
              <a:avLst/>
              <a:gdLst/>
              <a:ahLst/>
              <a:cxnLst/>
              <a:rect l="l" t="t" r="r" b="b"/>
              <a:pathLst>
                <a:path w="1412875" h="1414779">
                  <a:moveTo>
                    <a:pt x="1412879" y="0"/>
                  </a:moveTo>
                  <a:lnTo>
                    <a:pt x="0" y="0"/>
                  </a:lnTo>
                  <a:lnTo>
                    <a:pt x="0" y="1414521"/>
                  </a:lnTo>
                  <a:lnTo>
                    <a:pt x="1412879" y="1414521"/>
                  </a:lnTo>
                  <a:lnTo>
                    <a:pt x="1412879" y="0"/>
                  </a:lnTo>
                  <a:close/>
                </a:path>
              </a:pathLst>
            </a:custGeom>
            <a:solidFill>
              <a:srgbClr val="DAEDEF"/>
            </a:solidFill>
          </p:spPr>
          <p:txBody>
            <a:bodyPr wrap="square" lIns="0" tIns="0" rIns="0" bIns="0" rtlCol="0"/>
            <a:lstStyle/>
            <a:p>
              <a:endParaRPr/>
            </a:p>
          </p:txBody>
        </p:sp>
        <p:sp>
          <p:nvSpPr>
            <p:cNvPr id="9" name="object 5"/>
            <p:cNvSpPr/>
            <p:nvPr/>
          </p:nvSpPr>
          <p:spPr>
            <a:xfrm>
              <a:off x="4683091" y="3639150"/>
              <a:ext cx="473709" cy="0"/>
            </a:xfrm>
            <a:custGeom>
              <a:avLst/>
              <a:gdLst/>
              <a:ahLst/>
              <a:cxnLst/>
              <a:rect l="l" t="t" r="r" b="b"/>
              <a:pathLst>
                <a:path w="473710">
                  <a:moveTo>
                    <a:pt x="0" y="0"/>
                  </a:moveTo>
                  <a:lnTo>
                    <a:pt x="473571" y="0"/>
                  </a:lnTo>
                </a:path>
              </a:pathLst>
            </a:custGeom>
            <a:ln w="20667">
              <a:solidFill>
                <a:srgbClr val="000000"/>
              </a:solidFill>
            </a:ln>
          </p:spPr>
          <p:txBody>
            <a:bodyPr wrap="square" lIns="0" tIns="0" rIns="0" bIns="0" rtlCol="0"/>
            <a:lstStyle/>
            <a:p>
              <a:endParaRPr/>
            </a:p>
          </p:txBody>
        </p:sp>
      </p:grpSp>
      <p:sp>
        <p:nvSpPr>
          <p:cNvPr id="10" name="object 6"/>
          <p:cNvSpPr txBox="1"/>
          <p:nvPr/>
        </p:nvSpPr>
        <p:spPr>
          <a:xfrm>
            <a:off x="4326767" y="3082064"/>
            <a:ext cx="1412875" cy="1414780"/>
          </a:xfrm>
          <a:prstGeom prst="rect">
            <a:avLst/>
          </a:prstGeom>
        </p:spPr>
        <p:txBody>
          <a:bodyPr vert="horz" wrap="square" lIns="0" tIns="503555" rIns="0" bIns="0" rtlCol="0">
            <a:spAutoFit/>
          </a:bodyPr>
          <a:lstStyle/>
          <a:p>
            <a:pPr marL="883919" marR="148590" indent="-814705">
              <a:lnSpc>
                <a:spcPct val="65300"/>
              </a:lnSpc>
              <a:spcBef>
                <a:spcPts val="3965"/>
              </a:spcBef>
              <a:tabLst>
                <a:tab pos="964565" algn="l"/>
              </a:tabLst>
            </a:pPr>
            <a:r>
              <a:rPr sz="3900" i="1" spc="15" dirty="0">
                <a:latin typeface="Times New Roman"/>
                <a:cs typeface="Times New Roman"/>
              </a:rPr>
              <a:t>n</a:t>
            </a:r>
            <a:r>
              <a:rPr sz="3900" i="1" spc="45" dirty="0">
                <a:latin typeface="Times New Roman"/>
                <a:cs typeface="Times New Roman"/>
              </a:rPr>
              <a:t> </a:t>
            </a:r>
            <a:r>
              <a:rPr sz="3900" spc="20" dirty="0">
                <a:latin typeface="Symbol"/>
                <a:cs typeface="Symbol"/>
              </a:rPr>
              <a:t></a:t>
            </a:r>
            <a:r>
              <a:rPr sz="3900" spc="20" dirty="0">
                <a:latin typeface="Times New Roman"/>
                <a:cs typeface="Times New Roman"/>
              </a:rPr>
              <a:t>		</a:t>
            </a:r>
            <a:r>
              <a:rPr sz="5850" i="1" spc="22" baseline="34900" dirty="0">
                <a:latin typeface="Times New Roman"/>
                <a:cs typeface="Times New Roman"/>
              </a:rPr>
              <a:t>k  </a:t>
            </a:r>
            <a:r>
              <a:rPr sz="3900" i="1" spc="45" dirty="0">
                <a:latin typeface="Times New Roman"/>
                <a:cs typeface="Times New Roman"/>
              </a:rPr>
              <a:t>k</a:t>
            </a:r>
            <a:r>
              <a:rPr sz="3450" i="1" spc="-7" baseline="-24154" dirty="0">
                <a:latin typeface="Times New Roman"/>
                <a:cs typeface="Times New Roman"/>
              </a:rPr>
              <a:t>o</a:t>
            </a:r>
            <a:endParaRPr sz="3450" baseline="-24154" dirty="0">
              <a:latin typeface="Times New Roman"/>
              <a:cs typeface="Times New Roman"/>
            </a:endParaRPr>
          </a:p>
        </p:txBody>
      </p:sp>
      <p:sp>
        <p:nvSpPr>
          <p:cNvPr id="11" name="object 7"/>
          <p:cNvSpPr txBox="1"/>
          <p:nvPr/>
        </p:nvSpPr>
        <p:spPr>
          <a:xfrm>
            <a:off x="182975" y="4781993"/>
            <a:ext cx="11981793" cy="1490152"/>
          </a:xfrm>
          <a:prstGeom prst="rect">
            <a:avLst/>
          </a:prstGeom>
        </p:spPr>
        <p:txBody>
          <a:bodyPr vert="horz" wrap="square" lIns="0" tIns="12700" rIns="0" bIns="0" rtlCol="0">
            <a:spAutoFit/>
          </a:bodyPr>
          <a:lstStyle/>
          <a:p>
            <a:pPr marL="12700" marR="5080" algn="just">
              <a:lnSpc>
                <a:spcPct val="100000"/>
              </a:lnSpc>
              <a:spcBef>
                <a:spcPts val="100"/>
              </a:spcBef>
            </a:pPr>
            <a:r>
              <a:rPr sz="3200" dirty="0">
                <a:latin typeface="Arial" panose="020B0604020202020204" pitchFamily="34" charset="0"/>
                <a:cs typeface="Arial" panose="020B0604020202020204" pitchFamily="34" charset="0"/>
              </a:rPr>
              <a:t>In </a:t>
            </a:r>
            <a:r>
              <a:rPr sz="3200" spc="-5" dirty="0">
                <a:latin typeface="Arial" panose="020B0604020202020204" pitchFamily="34" charset="0"/>
                <a:cs typeface="Arial" panose="020B0604020202020204" pitchFamily="34" charset="0"/>
              </a:rPr>
              <a:t>noncrystalline materials </a:t>
            </a:r>
            <a:r>
              <a:rPr sz="3200" dirty="0">
                <a:latin typeface="Arial" panose="020B0604020202020204" pitchFamily="34" charset="0"/>
                <a:cs typeface="Arial" panose="020B0604020202020204" pitchFamily="34" charset="0"/>
              </a:rPr>
              <a:t>such as glasses and liquids, </a:t>
            </a:r>
            <a:r>
              <a:rPr sz="3200" spc="-5" dirty="0">
                <a:latin typeface="Arial" panose="020B0604020202020204" pitchFamily="34" charset="0"/>
                <a:cs typeface="Arial" panose="020B0604020202020204" pitchFamily="34" charset="0"/>
              </a:rPr>
              <a:t>the </a:t>
            </a:r>
            <a:r>
              <a:rPr sz="3200" spc="590" dirty="0">
                <a:latin typeface="Arial" panose="020B0604020202020204" pitchFamily="34" charset="0"/>
                <a:cs typeface="Arial" panose="020B0604020202020204" pitchFamily="34" charset="0"/>
              </a:rPr>
              <a:t> </a:t>
            </a:r>
            <a:r>
              <a:rPr sz="3200" spc="-5" dirty="0">
                <a:latin typeface="Arial" panose="020B0604020202020204" pitchFamily="34" charset="0"/>
                <a:cs typeface="Arial" panose="020B0604020202020204" pitchFamily="34" charset="0"/>
              </a:rPr>
              <a:t>material </a:t>
            </a:r>
            <a:r>
              <a:rPr sz="3200" dirty="0">
                <a:latin typeface="Arial" panose="020B0604020202020204" pitchFamily="34" charset="0"/>
                <a:cs typeface="Arial" panose="020B0604020202020204" pitchFamily="34" charset="0"/>
              </a:rPr>
              <a:t>structure is the </a:t>
            </a:r>
            <a:r>
              <a:rPr sz="3200" spc="-5" dirty="0">
                <a:latin typeface="Arial" panose="020B0604020202020204" pitchFamily="34" charset="0"/>
                <a:cs typeface="Arial" panose="020B0604020202020204" pitchFamily="34" charset="0"/>
              </a:rPr>
              <a:t>same </a:t>
            </a:r>
            <a:r>
              <a:rPr sz="3200" dirty="0">
                <a:latin typeface="Arial" panose="020B0604020202020204" pitchFamily="34" charset="0"/>
                <a:cs typeface="Arial" panose="020B0604020202020204" pitchFamily="34" charset="0"/>
              </a:rPr>
              <a:t>in all </a:t>
            </a:r>
            <a:r>
              <a:rPr sz="3200" spc="-5" dirty="0">
                <a:latin typeface="Arial" panose="020B0604020202020204" pitchFamily="34" charset="0"/>
                <a:cs typeface="Arial" panose="020B0604020202020204" pitchFamily="34" charset="0"/>
              </a:rPr>
              <a:t>directions </a:t>
            </a:r>
            <a:r>
              <a:rPr sz="3200" dirty="0">
                <a:latin typeface="Arial" panose="020B0604020202020204" pitchFamily="34" charset="0"/>
                <a:cs typeface="Arial" panose="020B0604020202020204" pitchFamily="34" charset="0"/>
              </a:rPr>
              <a:t>and </a:t>
            </a:r>
            <a:r>
              <a:rPr sz="3200" i="1" dirty="0">
                <a:latin typeface="Arial" panose="020B0604020202020204" pitchFamily="34" charset="0"/>
                <a:cs typeface="Arial" panose="020B0604020202020204" pitchFamily="34" charset="0"/>
              </a:rPr>
              <a:t>n </a:t>
            </a:r>
            <a:r>
              <a:rPr sz="3200" dirty="0">
                <a:latin typeface="Arial" panose="020B0604020202020204" pitchFamily="34" charset="0"/>
                <a:cs typeface="Arial" panose="020B0604020202020204" pitchFamily="34" charset="0"/>
              </a:rPr>
              <a:t>does not  depend on the direction. The refractive index is then</a:t>
            </a:r>
            <a:r>
              <a:rPr sz="3200" spc="-270" dirty="0">
                <a:latin typeface="Arial" panose="020B0604020202020204" pitchFamily="34" charset="0"/>
                <a:cs typeface="Arial" panose="020B0604020202020204" pitchFamily="34" charset="0"/>
              </a:rPr>
              <a:t> </a:t>
            </a:r>
            <a:r>
              <a:rPr sz="3200" b="1" spc="-5" dirty="0">
                <a:solidFill>
                  <a:srgbClr val="0032CC"/>
                </a:solidFill>
                <a:latin typeface="Arial" panose="020B0604020202020204" pitchFamily="34" charset="0"/>
                <a:cs typeface="Arial" panose="020B0604020202020204" pitchFamily="34" charset="0"/>
              </a:rPr>
              <a:t>isotropic</a:t>
            </a:r>
            <a:endParaRP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0849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3"/>
          <p:cNvSpPr/>
          <p:nvPr/>
        </p:nvSpPr>
        <p:spPr>
          <a:xfrm>
            <a:off x="2970052" y="3928346"/>
            <a:ext cx="5137150" cy="1322705"/>
          </a:xfrm>
          <a:custGeom>
            <a:avLst/>
            <a:gdLst/>
            <a:ahLst/>
            <a:cxnLst/>
            <a:rect l="l" t="t" r="r" b="b"/>
            <a:pathLst>
              <a:path w="5137150" h="1322704">
                <a:moveTo>
                  <a:pt x="5137129" y="0"/>
                </a:moveTo>
                <a:lnTo>
                  <a:pt x="0" y="0"/>
                </a:lnTo>
                <a:lnTo>
                  <a:pt x="0" y="1322450"/>
                </a:lnTo>
                <a:lnTo>
                  <a:pt x="5137129" y="1322450"/>
                </a:lnTo>
                <a:lnTo>
                  <a:pt x="5137129" y="0"/>
                </a:lnTo>
                <a:close/>
              </a:path>
            </a:pathLst>
          </a:custGeom>
          <a:solidFill>
            <a:srgbClr val="DAEDEF"/>
          </a:solidFill>
        </p:spPr>
        <p:txBody>
          <a:bodyPr wrap="square" lIns="0" tIns="0" rIns="0" bIns="0" rtlCol="0"/>
          <a:lstStyle/>
          <a:p>
            <a:endParaRPr/>
          </a:p>
        </p:txBody>
      </p:sp>
      <p:sp>
        <p:nvSpPr>
          <p:cNvPr id="9" name="object 5"/>
          <p:cNvSpPr/>
          <p:nvPr/>
        </p:nvSpPr>
        <p:spPr>
          <a:xfrm>
            <a:off x="3500273" y="2091676"/>
            <a:ext cx="4381500" cy="1323975"/>
          </a:xfrm>
          <a:custGeom>
            <a:avLst/>
            <a:gdLst/>
            <a:ahLst/>
            <a:cxnLst/>
            <a:rect l="l" t="t" r="r" b="b"/>
            <a:pathLst>
              <a:path w="4381500" h="1323975">
                <a:moveTo>
                  <a:pt x="4381499" y="0"/>
                </a:moveTo>
                <a:lnTo>
                  <a:pt x="0" y="0"/>
                </a:lnTo>
                <a:lnTo>
                  <a:pt x="0" y="1323974"/>
                </a:lnTo>
                <a:lnTo>
                  <a:pt x="4381499" y="1323974"/>
                </a:lnTo>
                <a:lnTo>
                  <a:pt x="4381499" y="0"/>
                </a:lnTo>
                <a:close/>
              </a:path>
            </a:pathLst>
          </a:custGeom>
          <a:solidFill>
            <a:srgbClr val="DAEDEF"/>
          </a:solidFill>
        </p:spPr>
        <p:txBody>
          <a:bodyPr wrap="square" lIns="0" tIns="0" rIns="0" bIns="0" rtlCol="0"/>
          <a:lstStyle/>
          <a:p>
            <a:endParaRPr/>
          </a:p>
        </p:txBody>
      </p:sp>
      <p:sp>
        <p:nvSpPr>
          <p:cNvPr id="4" name="object 2"/>
          <p:cNvSpPr txBox="1"/>
          <p:nvPr/>
        </p:nvSpPr>
        <p:spPr>
          <a:xfrm>
            <a:off x="2126161" y="0"/>
            <a:ext cx="7774584" cy="1329210"/>
          </a:xfrm>
          <a:prstGeom prst="rect">
            <a:avLst/>
          </a:prstGeom>
        </p:spPr>
        <p:txBody>
          <a:bodyPr vert="horz" wrap="square" lIns="0" tIns="13335" rIns="0" bIns="0" rtlCol="0">
            <a:spAutoFit/>
          </a:bodyPr>
          <a:lstStyle/>
          <a:p>
            <a:pPr marL="1905" algn="ctr">
              <a:lnSpc>
                <a:spcPct val="100000"/>
              </a:lnSpc>
              <a:spcBef>
                <a:spcPts val="105"/>
              </a:spcBef>
            </a:pPr>
            <a:r>
              <a:rPr sz="3200" b="1" dirty="0">
                <a:solidFill>
                  <a:srgbClr val="C00000"/>
                </a:solidFill>
                <a:latin typeface="Arial" panose="020B0604020202020204" pitchFamily="34" charset="0"/>
                <a:cs typeface="Arial" panose="020B0604020202020204" pitchFamily="34" charset="0"/>
              </a:rPr>
              <a:t>Refractive Index and</a:t>
            </a:r>
            <a:r>
              <a:rPr sz="3200" b="1" spc="-145" dirty="0">
                <a:solidFill>
                  <a:srgbClr val="C00000"/>
                </a:solidFill>
                <a:latin typeface="Arial" panose="020B0604020202020204" pitchFamily="34" charset="0"/>
                <a:cs typeface="Arial" panose="020B0604020202020204" pitchFamily="34" charset="0"/>
              </a:rPr>
              <a:t> </a:t>
            </a:r>
            <a:r>
              <a:rPr sz="3200" b="1" spc="-15" dirty="0">
                <a:solidFill>
                  <a:srgbClr val="C00000"/>
                </a:solidFill>
                <a:latin typeface="Arial" panose="020B0604020202020204" pitchFamily="34" charset="0"/>
                <a:cs typeface="Arial" panose="020B0604020202020204" pitchFamily="34" charset="0"/>
              </a:rPr>
              <a:t>Wavelength</a:t>
            </a:r>
            <a:endParaRPr sz="3200" dirty="0">
              <a:solidFill>
                <a:srgbClr val="C00000"/>
              </a:solidFill>
              <a:latin typeface="Arial" panose="020B0604020202020204" pitchFamily="34" charset="0"/>
              <a:cs typeface="Arial" panose="020B0604020202020204" pitchFamily="34" charset="0"/>
            </a:endParaRPr>
          </a:p>
          <a:p>
            <a:pPr>
              <a:lnSpc>
                <a:spcPct val="100000"/>
              </a:lnSpc>
              <a:spcBef>
                <a:spcPts val="25"/>
              </a:spcBef>
            </a:pPr>
            <a:endParaRPr sz="2850" dirty="0">
              <a:latin typeface="Arial" panose="020B0604020202020204" pitchFamily="34" charset="0"/>
              <a:cs typeface="Arial" panose="020B0604020202020204" pitchFamily="34" charset="0"/>
            </a:endParaRPr>
          </a:p>
          <a:p>
            <a:pPr algn="ctr">
              <a:lnSpc>
                <a:spcPct val="100000"/>
              </a:lnSpc>
            </a:pPr>
            <a:r>
              <a:rPr sz="2400" spc="-5" dirty="0">
                <a:latin typeface="Arial" panose="020B0604020202020204" pitchFamily="34" charset="0"/>
                <a:cs typeface="Arial" panose="020B0604020202020204" pitchFamily="34" charset="0"/>
              </a:rPr>
              <a:t>It </a:t>
            </a:r>
            <a:r>
              <a:rPr sz="2400" dirty="0">
                <a:latin typeface="Arial" panose="020B0604020202020204" pitchFamily="34" charset="0"/>
                <a:cs typeface="Arial" panose="020B0604020202020204" pitchFamily="34" charset="0"/>
              </a:rPr>
              <a:t>is customary to </a:t>
            </a:r>
            <a:r>
              <a:rPr sz="2400" spc="-15" dirty="0">
                <a:latin typeface="Arial" panose="020B0604020202020204" pitchFamily="34" charset="0"/>
                <a:cs typeface="Arial" panose="020B0604020202020204" pitchFamily="34" charset="0"/>
              </a:rPr>
              <a:t>drop </a:t>
            </a:r>
            <a:r>
              <a:rPr sz="2400" dirty="0">
                <a:latin typeface="Arial" panose="020B0604020202020204" pitchFamily="34" charset="0"/>
                <a:cs typeface="Arial" panose="020B0604020202020204" pitchFamily="34" charset="0"/>
              </a:rPr>
              <a:t>the </a:t>
            </a:r>
            <a:r>
              <a:rPr sz="2400" spc="-5" dirty="0">
                <a:latin typeface="Arial" panose="020B0604020202020204" pitchFamily="34" charset="0"/>
                <a:cs typeface="Arial" panose="020B0604020202020204" pitchFamily="34" charset="0"/>
              </a:rPr>
              <a:t>subscript </a:t>
            </a:r>
            <a:r>
              <a:rPr sz="2400" i="1" dirty="0">
                <a:latin typeface="Arial" panose="020B0604020202020204" pitchFamily="34" charset="0"/>
                <a:cs typeface="Arial" panose="020B0604020202020204" pitchFamily="34" charset="0"/>
              </a:rPr>
              <a:t>o </a:t>
            </a:r>
            <a:r>
              <a:rPr sz="2400" spc="-5" dirty="0">
                <a:latin typeface="Arial" panose="020B0604020202020204" pitchFamily="34" charset="0"/>
                <a:cs typeface="Arial" panose="020B0604020202020204" pitchFamily="34" charset="0"/>
              </a:rPr>
              <a:t>on </a:t>
            </a:r>
            <a:r>
              <a:rPr sz="2400" i="1" dirty="0">
                <a:latin typeface="Arial" panose="020B0604020202020204" pitchFamily="34" charset="0"/>
                <a:cs typeface="Arial" panose="020B0604020202020204" pitchFamily="34" charset="0"/>
              </a:rPr>
              <a:t>k </a:t>
            </a:r>
            <a:r>
              <a:rPr sz="2400" spc="-5" dirty="0">
                <a:latin typeface="Arial" panose="020B0604020202020204" pitchFamily="34" charset="0"/>
                <a:cs typeface="Arial" panose="020B0604020202020204" pitchFamily="34" charset="0"/>
              </a:rPr>
              <a:t>and</a:t>
            </a:r>
            <a:r>
              <a:rPr sz="2400" spc="25" dirty="0">
                <a:latin typeface="Arial" panose="020B0604020202020204" pitchFamily="34" charset="0"/>
                <a:cs typeface="Arial" panose="020B0604020202020204" pitchFamily="34" charset="0"/>
              </a:rPr>
              <a:t> </a:t>
            </a:r>
            <a:r>
              <a:rPr lang="el-GR" sz="2500" i="1" spc="-60" dirty="0">
                <a:latin typeface="Arial" panose="020B0604020202020204" pitchFamily="34" charset="0"/>
                <a:cs typeface="Arial" panose="020B0604020202020204" pitchFamily="34" charset="0"/>
              </a:rPr>
              <a:t>λ</a:t>
            </a:r>
            <a:endParaRPr sz="2500" dirty="0">
              <a:latin typeface="Arial" panose="020B0604020202020204" pitchFamily="34" charset="0"/>
              <a:cs typeface="Arial" panose="020B0604020202020204" pitchFamily="34" charset="0"/>
            </a:endParaRPr>
          </a:p>
        </p:txBody>
      </p:sp>
      <p:sp>
        <p:nvSpPr>
          <p:cNvPr id="5" name="object 4"/>
          <p:cNvSpPr txBox="1"/>
          <p:nvPr/>
        </p:nvSpPr>
        <p:spPr>
          <a:xfrm>
            <a:off x="3072665" y="3875210"/>
            <a:ext cx="4932045" cy="1388110"/>
          </a:xfrm>
          <a:prstGeom prst="rect">
            <a:avLst/>
          </a:prstGeom>
        </p:spPr>
        <p:txBody>
          <a:bodyPr vert="horz" wrap="square" lIns="0" tIns="17780" rIns="0" bIns="0" rtlCol="0">
            <a:spAutoFit/>
          </a:bodyPr>
          <a:lstStyle/>
          <a:p>
            <a:pPr marL="12700">
              <a:lnSpc>
                <a:spcPts val="7984"/>
              </a:lnSpc>
              <a:spcBef>
                <a:spcPts val="140"/>
              </a:spcBef>
              <a:tabLst>
                <a:tab pos="2489200" algn="l"/>
              </a:tabLst>
            </a:pPr>
            <a:r>
              <a:rPr sz="8400" i="1" spc="-220" dirty="0">
                <a:latin typeface="Symbol"/>
                <a:cs typeface="Symbol"/>
              </a:rPr>
              <a:t></a:t>
            </a:r>
            <a:r>
              <a:rPr sz="8400" spc="-220" dirty="0">
                <a:latin typeface="Times New Roman"/>
                <a:cs typeface="Times New Roman"/>
              </a:rPr>
              <a:t>	</a:t>
            </a:r>
            <a:r>
              <a:rPr sz="8000" dirty="0">
                <a:latin typeface="Times New Roman"/>
                <a:cs typeface="Times New Roman"/>
              </a:rPr>
              <a:t>= </a:t>
            </a:r>
            <a:r>
              <a:rPr sz="8400" i="1" spc="-220" dirty="0">
                <a:latin typeface="Symbol"/>
                <a:cs typeface="Symbol"/>
              </a:rPr>
              <a:t></a:t>
            </a:r>
            <a:r>
              <a:rPr sz="8400" i="1" spc="-204" dirty="0">
                <a:latin typeface="Times New Roman"/>
                <a:cs typeface="Times New Roman"/>
              </a:rPr>
              <a:t> </a:t>
            </a:r>
            <a:r>
              <a:rPr sz="8000" dirty="0">
                <a:latin typeface="Times New Roman"/>
                <a:cs typeface="Times New Roman"/>
              </a:rPr>
              <a:t>/</a:t>
            </a:r>
            <a:r>
              <a:rPr sz="8000" i="1" dirty="0">
                <a:latin typeface="Times New Roman"/>
                <a:cs typeface="Times New Roman"/>
              </a:rPr>
              <a:t>n</a:t>
            </a:r>
            <a:endParaRPr sz="8000">
              <a:latin typeface="Times New Roman"/>
              <a:cs typeface="Times New Roman"/>
            </a:endParaRPr>
          </a:p>
          <a:p>
            <a:pPr marL="570230">
              <a:lnSpc>
                <a:spcPts val="2705"/>
              </a:lnSpc>
            </a:pPr>
            <a:r>
              <a:rPr sz="4000" dirty="0">
                <a:latin typeface="Times New Roman"/>
                <a:cs typeface="Times New Roman"/>
              </a:rPr>
              <a:t>medium</a:t>
            </a:r>
            <a:endParaRPr sz="4000">
              <a:latin typeface="Times New Roman"/>
              <a:cs typeface="Times New Roman"/>
            </a:endParaRPr>
          </a:p>
        </p:txBody>
      </p:sp>
      <p:sp>
        <p:nvSpPr>
          <p:cNvPr id="6" name="object 6"/>
          <p:cNvSpPr txBox="1"/>
          <p:nvPr/>
        </p:nvSpPr>
        <p:spPr>
          <a:xfrm>
            <a:off x="3347873" y="1939276"/>
            <a:ext cx="4381500" cy="1323975"/>
          </a:xfrm>
          <a:prstGeom prst="rect">
            <a:avLst/>
          </a:prstGeom>
        </p:spPr>
        <p:txBody>
          <a:bodyPr vert="horz" wrap="square" lIns="0" tIns="200660" rIns="0" bIns="0" rtlCol="0">
            <a:spAutoFit/>
          </a:bodyPr>
          <a:lstStyle/>
          <a:p>
            <a:pPr marL="112395">
              <a:lnSpc>
                <a:spcPts val="8845"/>
              </a:lnSpc>
              <a:spcBef>
                <a:spcPts val="1580"/>
              </a:spcBef>
              <a:tabLst>
                <a:tab pos="2482215" algn="l"/>
              </a:tabLst>
            </a:pPr>
            <a:r>
              <a:rPr sz="12000" i="1" spc="-7" baseline="10416" dirty="0">
                <a:latin typeface="Times New Roman"/>
                <a:cs typeface="Times New Roman"/>
              </a:rPr>
              <a:t>k</a:t>
            </a:r>
            <a:r>
              <a:rPr sz="4000" spc="-5" dirty="0">
                <a:latin typeface="Times New Roman"/>
                <a:cs typeface="Times New Roman"/>
              </a:rPr>
              <a:t>medium	</a:t>
            </a:r>
            <a:r>
              <a:rPr sz="12000" baseline="10416" dirty="0">
                <a:latin typeface="Times New Roman"/>
                <a:cs typeface="Times New Roman"/>
              </a:rPr>
              <a:t>=</a:t>
            </a:r>
            <a:r>
              <a:rPr sz="12000" spc="-97" baseline="10416" dirty="0">
                <a:latin typeface="Times New Roman"/>
                <a:cs typeface="Times New Roman"/>
              </a:rPr>
              <a:t> </a:t>
            </a:r>
            <a:r>
              <a:rPr sz="12000" i="1" spc="7" baseline="10416" dirty="0">
                <a:latin typeface="Times New Roman"/>
                <a:cs typeface="Times New Roman"/>
              </a:rPr>
              <a:t>nk</a:t>
            </a:r>
            <a:endParaRPr sz="12000" baseline="10416" dirty="0">
              <a:latin typeface="Times New Roman"/>
              <a:cs typeface="Times New Roman"/>
            </a:endParaRPr>
          </a:p>
        </p:txBody>
      </p:sp>
      <p:sp>
        <p:nvSpPr>
          <p:cNvPr id="7" name="object 7"/>
          <p:cNvSpPr/>
          <p:nvPr/>
        </p:nvSpPr>
        <p:spPr>
          <a:xfrm>
            <a:off x="6887985" y="3074274"/>
            <a:ext cx="1063625" cy="1313180"/>
          </a:xfrm>
          <a:custGeom>
            <a:avLst/>
            <a:gdLst/>
            <a:ahLst/>
            <a:cxnLst/>
            <a:rect l="l" t="t" r="r" b="b"/>
            <a:pathLst>
              <a:path w="1063625" h="1313179">
                <a:moveTo>
                  <a:pt x="1063625" y="434594"/>
                </a:moveTo>
                <a:lnTo>
                  <a:pt x="597814" y="14503"/>
                </a:lnTo>
                <a:lnTo>
                  <a:pt x="667016" y="28956"/>
                </a:lnTo>
                <a:lnTo>
                  <a:pt x="669671" y="29603"/>
                </a:lnTo>
                <a:lnTo>
                  <a:pt x="672236" y="27952"/>
                </a:lnTo>
                <a:lnTo>
                  <a:pt x="672719" y="25273"/>
                </a:lnTo>
                <a:lnTo>
                  <a:pt x="673239" y="22745"/>
                </a:lnTo>
                <a:lnTo>
                  <a:pt x="671588" y="20180"/>
                </a:lnTo>
                <a:lnTo>
                  <a:pt x="669036" y="19697"/>
                </a:lnTo>
                <a:lnTo>
                  <a:pt x="588137" y="2806"/>
                </a:lnTo>
                <a:lnTo>
                  <a:pt x="574700" y="0"/>
                </a:lnTo>
                <a:lnTo>
                  <a:pt x="604024" y="91808"/>
                </a:lnTo>
                <a:lnTo>
                  <a:pt x="604786" y="94373"/>
                </a:lnTo>
                <a:lnTo>
                  <a:pt x="607466" y="95770"/>
                </a:lnTo>
                <a:lnTo>
                  <a:pt x="609993" y="94856"/>
                </a:lnTo>
                <a:lnTo>
                  <a:pt x="612406" y="94094"/>
                </a:lnTo>
                <a:lnTo>
                  <a:pt x="613803" y="91440"/>
                </a:lnTo>
                <a:lnTo>
                  <a:pt x="613041" y="88912"/>
                </a:lnTo>
                <a:lnTo>
                  <a:pt x="591642" y="21767"/>
                </a:lnTo>
                <a:lnTo>
                  <a:pt x="1053147" y="437997"/>
                </a:lnTo>
                <a:lnTo>
                  <a:pt x="17818" y="1291920"/>
                </a:lnTo>
                <a:lnTo>
                  <a:pt x="43192" y="1223264"/>
                </a:lnTo>
                <a:lnTo>
                  <a:pt x="41910" y="1220482"/>
                </a:lnTo>
                <a:lnTo>
                  <a:pt x="39382" y="1219581"/>
                </a:lnTo>
                <a:lnTo>
                  <a:pt x="36969" y="1218692"/>
                </a:lnTo>
                <a:lnTo>
                  <a:pt x="34163" y="1219962"/>
                </a:lnTo>
                <a:lnTo>
                  <a:pt x="0" y="1312926"/>
                </a:lnTo>
                <a:lnTo>
                  <a:pt x="14719" y="1310513"/>
                </a:lnTo>
                <a:lnTo>
                  <a:pt x="95123" y="1297305"/>
                </a:lnTo>
                <a:lnTo>
                  <a:pt x="97688" y="1296924"/>
                </a:lnTo>
                <a:lnTo>
                  <a:pt x="99453" y="1294511"/>
                </a:lnTo>
                <a:lnTo>
                  <a:pt x="98691" y="1289304"/>
                </a:lnTo>
                <a:lnTo>
                  <a:pt x="96164" y="1287538"/>
                </a:lnTo>
                <a:lnTo>
                  <a:pt x="93599" y="1287919"/>
                </a:lnTo>
                <a:lnTo>
                  <a:pt x="23914" y="1299286"/>
                </a:lnTo>
                <a:lnTo>
                  <a:pt x="1063510" y="441845"/>
                </a:lnTo>
                <a:lnTo>
                  <a:pt x="1060450" y="438162"/>
                </a:lnTo>
                <a:lnTo>
                  <a:pt x="1063625" y="434594"/>
                </a:lnTo>
                <a:close/>
              </a:path>
            </a:pathLst>
          </a:custGeom>
          <a:solidFill>
            <a:srgbClr val="000000"/>
          </a:solidFill>
        </p:spPr>
        <p:txBody>
          <a:bodyPr wrap="square" lIns="0" tIns="0" rIns="0" bIns="0" rtlCol="0"/>
          <a:lstStyle/>
          <a:p>
            <a:endParaRPr/>
          </a:p>
        </p:txBody>
      </p:sp>
      <p:sp>
        <p:nvSpPr>
          <p:cNvPr id="8" name="object 8"/>
          <p:cNvSpPr txBox="1"/>
          <p:nvPr/>
        </p:nvSpPr>
        <p:spPr>
          <a:xfrm>
            <a:off x="8028464" y="3286184"/>
            <a:ext cx="158242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In free</a:t>
            </a:r>
            <a:r>
              <a:rPr sz="2400" spc="-100" dirty="0">
                <a:latin typeface="Times New Roman"/>
                <a:cs typeface="Times New Roman"/>
              </a:rPr>
              <a:t> </a:t>
            </a:r>
            <a:r>
              <a:rPr sz="2400" dirty="0">
                <a:latin typeface="Times New Roman"/>
                <a:cs typeface="Times New Roman"/>
              </a:rPr>
              <a:t>space</a:t>
            </a:r>
            <a:endParaRPr sz="2400">
              <a:latin typeface="Times New Roman"/>
              <a:cs typeface="Times New Roman"/>
            </a:endParaRPr>
          </a:p>
        </p:txBody>
      </p:sp>
    </p:spTree>
    <p:extLst>
      <p:ext uri="{BB962C8B-B14F-4D97-AF65-F5344CB8AC3E}">
        <p14:creationId xmlns:p14="http://schemas.microsoft.com/office/powerpoint/2010/main" val="1502249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6589" y="0"/>
            <a:ext cx="7347845" cy="707886"/>
          </a:xfrm>
          <a:prstGeom prst="rect">
            <a:avLst/>
          </a:prstGeom>
        </p:spPr>
        <p:txBody>
          <a:bodyPr wrap="none">
            <a:spAutoFit/>
          </a:bodyPr>
          <a:lstStyle/>
          <a:p>
            <a:r>
              <a:rPr lang="en-US" sz="4000" b="1" dirty="0">
                <a:solidFill>
                  <a:srgbClr val="C00000"/>
                </a:solidFill>
                <a:latin typeface="Arial" panose="020B0604020202020204" pitchFamily="34" charset="0"/>
                <a:cs typeface="Arial" panose="020B0604020202020204" pitchFamily="34" charset="0"/>
              </a:rPr>
              <a:t>Refractive Index </a:t>
            </a:r>
            <a:r>
              <a:rPr lang="en-US" sz="4000" b="1" spc="-5" dirty="0">
                <a:solidFill>
                  <a:srgbClr val="C00000"/>
                </a:solidFill>
                <a:latin typeface="Arial" panose="020B0604020202020204" pitchFamily="34" charset="0"/>
                <a:cs typeface="Arial" panose="020B0604020202020204" pitchFamily="34" charset="0"/>
              </a:rPr>
              <a:t>and</a:t>
            </a:r>
            <a:r>
              <a:rPr lang="en-US" sz="4000" b="1" spc="-60" dirty="0">
                <a:solidFill>
                  <a:srgbClr val="C00000"/>
                </a:solidFill>
                <a:latin typeface="Arial" panose="020B0604020202020204" pitchFamily="34" charset="0"/>
                <a:cs typeface="Arial" panose="020B0604020202020204" pitchFamily="34" charset="0"/>
              </a:rPr>
              <a:t> </a:t>
            </a:r>
            <a:r>
              <a:rPr lang="en-US" sz="4000" b="1" spc="-10" dirty="0">
                <a:solidFill>
                  <a:srgbClr val="C00000"/>
                </a:solidFill>
                <a:latin typeface="Arial" panose="020B0604020202020204" pitchFamily="34" charset="0"/>
                <a:cs typeface="Arial" panose="020B0604020202020204" pitchFamily="34" charset="0"/>
              </a:rPr>
              <a:t>Isotropy</a:t>
            </a:r>
            <a:endParaRPr lang="en-US" sz="4000" b="1" dirty="0">
              <a:solidFill>
                <a:srgbClr val="C00000"/>
              </a:solidFill>
              <a:latin typeface="Arial" panose="020B0604020202020204" pitchFamily="34" charset="0"/>
              <a:cs typeface="Arial" panose="020B0604020202020204" pitchFamily="34" charset="0"/>
            </a:endParaRPr>
          </a:p>
        </p:txBody>
      </p:sp>
      <p:sp>
        <p:nvSpPr>
          <p:cNvPr id="5" name="object 2"/>
          <p:cNvSpPr txBox="1"/>
          <p:nvPr/>
        </p:nvSpPr>
        <p:spPr>
          <a:xfrm>
            <a:off x="336243" y="1137877"/>
            <a:ext cx="11519425" cy="3336170"/>
          </a:xfrm>
          <a:prstGeom prst="rect">
            <a:avLst/>
          </a:prstGeom>
        </p:spPr>
        <p:txBody>
          <a:bodyPr vert="horz" wrap="square" lIns="0" tIns="12065" rIns="0" bIns="0" rtlCol="0">
            <a:spAutoFit/>
          </a:bodyPr>
          <a:lstStyle/>
          <a:p>
            <a:pPr marL="12700" algn="just">
              <a:lnSpc>
                <a:spcPct val="100000"/>
              </a:lnSpc>
              <a:spcBef>
                <a:spcPts val="95"/>
              </a:spcBef>
            </a:pPr>
            <a:r>
              <a:rPr sz="3600" spc="-5" dirty="0">
                <a:latin typeface="Arial" panose="020B0604020202020204" pitchFamily="34" charset="0"/>
                <a:cs typeface="Arial" panose="020B0604020202020204" pitchFamily="34" charset="0"/>
              </a:rPr>
              <a:t>Crystals, in general, have nonisotropic,</a:t>
            </a:r>
            <a:r>
              <a:rPr sz="3600" spc="-35"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or</a:t>
            </a:r>
            <a:r>
              <a:rPr lang="en-US" sz="3600" dirty="0">
                <a:latin typeface="Arial" panose="020B0604020202020204" pitchFamily="34" charset="0"/>
                <a:cs typeface="Arial" panose="020B0604020202020204" pitchFamily="34" charset="0"/>
              </a:rPr>
              <a:t> </a:t>
            </a:r>
            <a:r>
              <a:rPr sz="3600" b="1" dirty="0">
                <a:solidFill>
                  <a:srgbClr val="0032CC"/>
                </a:solidFill>
                <a:latin typeface="Arial" panose="020B0604020202020204" pitchFamily="34" charset="0"/>
                <a:cs typeface="Arial" panose="020B0604020202020204" pitchFamily="34" charset="0"/>
              </a:rPr>
              <a:t>anisotropic</a:t>
            </a:r>
            <a:r>
              <a:rPr sz="3600" dirty="0">
                <a:latin typeface="Arial" panose="020B0604020202020204" pitchFamily="34" charset="0"/>
                <a:cs typeface="Arial" panose="020B0604020202020204" pitchFamily="34" charset="0"/>
              </a:rPr>
              <a:t>,</a:t>
            </a:r>
            <a:r>
              <a:rPr sz="3600" spc="-25"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properties</a:t>
            </a:r>
            <a:endParaRPr sz="3600" dirty="0">
              <a:latin typeface="Arial" panose="020B0604020202020204" pitchFamily="34" charset="0"/>
              <a:cs typeface="Arial" panose="020B0604020202020204" pitchFamily="34" charset="0"/>
            </a:endParaRPr>
          </a:p>
          <a:p>
            <a:pPr algn="just">
              <a:lnSpc>
                <a:spcPct val="100000"/>
              </a:lnSpc>
              <a:spcBef>
                <a:spcPts val="25"/>
              </a:spcBef>
            </a:pPr>
            <a:endParaRPr sz="3600" dirty="0">
              <a:latin typeface="Arial" panose="020B0604020202020204" pitchFamily="34" charset="0"/>
              <a:cs typeface="Arial" panose="020B0604020202020204" pitchFamily="34" charset="0"/>
            </a:endParaRPr>
          </a:p>
          <a:p>
            <a:pPr marL="12700" marR="5080" algn="just">
              <a:lnSpc>
                <a:spcPct val="100000"/>
              </a:lnSpc>
            </a:pPr>
            <a:r>
              <a:rPr sz="3600" spc="-5" dirty="0">
                <a:latin typeface="Arial" panose="020B0604020202020204" pitchFamily="34" charset="0"/>
                <a:cs typeface="Arial" panose="020B0604020202020204" pitchFamily="34" charset="0"/>
              </a:rPr>
              <a:t>Typically </a:t>
            </a:r>
            <a:r>
              <a:rPr sz="3600" b="1" spc="-5" dirty="0">
                <a:solidFill>
                  <a:srgbClr val="0032CC"/>
                </a:solidFill>
                <a:latin typeface="Arial" panose="020B0604020202020204" pitchFamily="34" charset="0"/>
                <a:cs typeface="Arial" panose="020B0604020202020204" pitchFamily="34" charset="0"/>
              </a:rPr>
              <a:t>noncrystalline </a:t>
            </a:r>
            <a:r>
              <a:rPr sz="3600" b="1" dirty="0">
                <a:solidFill>
                  <a:srgbClr val="0032CC"/>
                </a:solidFill>
                <a:latin typeface="Arial" panose="020B0604020202020204" pitchFamily="34" charset="0"/>
                <a:cs typeface="Arial" panose="020B0604020202020204" pitchFamily="34" charset="0"/>
              </a:rPr>
              <a:t>solids </a:t>
            </a:r>
            <a:r>
              <a:rPr sz="3600" spc="-5" dirty="0">
                <a:latin typeface="Arial" panose="020B0604020202020204" pitchFamily="34" charset="0"/>
                <a:cs typeface="Arial" panose="020B0604020202020204" pitchFamily="34" charset="0"/>
              </a:rPr>
              <a:t>such as glasses </a:t>
            </a:r>
            <a:r>
              <a:rPr sz="3600" spc="-10" dirty="0">
                <a:latin typeface="Arial" panose="020B0604020202020204" pitchFamily="34" charset="0"/>
                <a:cs typeface="Arial" panose="020B0604020202020204" pitchFamily="34" charset="0"/>
              </a:rPr>
              <a:t>and  </a:t>
            </a:r>
            <a:r>
              <a:rPr sz="3600" dirty="0">
                <a:latin typeface="Arial" panose="020B0604020202020204" pitchFamily="34" charset="0"/>
                <a:cs typeface="Arial" panose="020B0604020202020204" pitchFamily="34" charset="0"/>
              </a:rPr>
              <a:t>liquids, </a:t>
            </a:r>
            <a:r>
              <a:rPr sz="3600" spc="-5" dirty="0">
                <a:latin typeface="Arial" panose="020B0604020202020204" pitchFamily="34" charset="0"/>
                <a:cs typeface="Arial" panose="020B0604020202020204" pitchFamily="34" charset="0"/>
              </a:rPr>
              <a:t>and cubic crystals are </a:t>
            </a:r>
            <a:r>
              <a:rPr sz="3600" b="1" spc="-5" dirty="0">
                <a:solidFill>
                  <a:srgbClr val="0032CC"/>
                </a:solidFill>
                <a:latin typeface="Arial" panose="020B0604020202020204" pitchFamily="34" charset="0"/>
                <a:cs typeface="Arial" panose="020B0604020202020204" pitchFamily="34" charset="0"/>
              </a:rPr>
              <a:t>optically </a:t>
            </a:r>
            <a:r>
              <a:rPr sz="3600" b="1" dirty="0">
                <a:solidFill>
                  <a:srgbClr val="0032CC"/>
                </a:solidFill>
                <a:latin typeface="Arial" panose="020B0604020202020204" pitchFamily="34" charset="0"/>
                <a:cs typeface="Arial" panose="020B0604020202020204" pitchFamily="34" charset="0"/>
              </a:rPr>
              <a:t>isotropic</a:t>
            </a:r>
            <a:r>
              <a:rPr sz="3600"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they possess only one refractive index </a:t>
            </a:r>
            <a:r>
              <a:rPr sz="3600" dirty="0">
                <a:latin typeface="Arial" panose="020B0604020202020204" pitchFamily="34" charset="0"/>
                <a:cs typeface="Arial" panose="020B0604020202020204" pitchFamily="34" charset="0"/>
              </a:rPr>
              <a:t>for </a:t>
            </a:r>
            <a:r>
              <a:rPr sz="3600" spc="-5" dirty="0">
                <a:latin typeface="Arial" panose="020B0604020202020204" pitchFamily="34" charset="0"/>
                <a:cs typeface="Arial" panose="020B0604020202020204" pitchFamily="34" charset="0"/>
              </a:rPr>
              <a:t>all  directions</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3986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481193" y="74113"/>
            <a:ext cx="7536815" cy="1301115"/>
          </a:xfrm>
          <a:prstGeom prst="rect">
            <a:avLst/>
          </a:prstGeom>
        </p:spPr>
        <p:txBody>
          <a:bodyPr vert="horz" wrap="square" lIns="0" tIns="122555" rIns="0" bIns="0" rtlCol="0">
            <a:spAutoFit/>
          </a:bodyPr>
          <a:lstStyle/>
          <a:p>
            <a:pPr marL="12700">
              <a:lnSpc>
                <a:spcPct val="100000"/>
              </a:lnSpc>
              <a:spcBef>
                <a:spcPts val="965"/>
              </a:spcBef>
            </a:pPr>
            <a:r>
              <a:rPr sz="4000" b="1" i="1" spc="-5" dirty="0">
                <a:solidFill>
                  <a:srgbClr val="C00000"/>
                </a:solidFill>
                <a:latin typeface="Arial" panose="020B0604020202020204" pitchFamily="34" charset="0"/>
                <a:cs typeface="Arial" panose="020B0604020202020204" pitchFamily="34" charset="0"/>
              </a:rPr>
              <a:t>n </a:t>
            </a:r>
            <a:r>
              <a:rPr sz="4000" b="1" spc="-10" dirty="0">
                <a:solidFill>
                  <a:srgbClr val="C00000"/>
                </a:solidFill>
                <a:latin typeface="Arial" panose="020B0604020202020204" pitchFamily="34" charset="0"/>
                <a:cs typeface="Arial" panose="020B0604020202020204" pitchFamily="34" charset="0"/>
              </a:rPr>
              <a:t>depends </a:t>
            </a:r>
            <a:r>
              <a:rPr sz="4000" b="1" spc="-5" dirty="0">
                <a:solidFill>
                  <a:srgbClr val="C00000"/>
                </a:solidFill>
                <a:latin typeface="Arial" panose="020B0604020202020204" pitchFamily="34" charset="0"/>
                <a:cs typeface="Arial" panose="020B0604020202020204" pitchFamily="34" charset="0"/>
              </a:rPr>
              <a:t>on the wavelength</a:t>
            </a:r>
            <a:r>
              <a:rPr sz="4000" b="1" spc="-114" dirty="0">
                <a:solidFill>
                  <a:srgbClr val="C00000"/>
                </a:solidFill>
                <a:latin typeface="Arial" panose="020B0604020202020204" pitchFamily="34" charset="0"/>
                <a:cs typeface="Arial" panose="020B0604020202020204" pitchFamily="34" charset="0"/>
              </a:rPr>
              <a:t> </a:t>
            </a:r>
            <a:r>
              <a:rPr sz="4200" b="1" i="1" spc="-114" dirty="0">
                <a:solidFill>
                  <a:srgbClr val="C00000"/>
                </a:solidFill>
                <a:latin typeface="Symbol"/>
                <a:cs typeface="Symbol"/>
              </a:rPr>
              <a:t></a:t>
            </a:r>
            <a:endParaRPr sz="4200" b="1" dirty="0">
              <a:latin typeface="Symbol"/>
              <a:cs typeface="Symbol"/>
            </a:endParaRPr>
          </a:p>
          <a:p>
            <a:pPr marL="12700">
              <a:lnSpc>
                <a:spcPct val="100000"/>
              </a:lnSpc>
              <a:spcBef>
                <a:spcPts val="600"/>
              </a:spcBef>
            </a:pPr>
            <a:r>
              <a:rPr sz="2800" spc="-5" dirty="0">
                <a:latin typeface="Times New Roman"/>
                <a:cs typeface="Times New Roman"/>
              </a:rPr>
              <a:t>Dispersion </a:t>
            </a:r>
            <a:r>
              <a:rPr sz="2800" spc="-10" dirty="0">
                <a:latin typeface="Times New Roman"/>
                <a:cs typeface="Times New Roman"/>
              </a:rPr>
              <a:t>relation: </a:t>
            </a:r>
            <a:r>
              <a:rPr sz="2800" i="1" spc="-5" dirty="0">
                <a:latin typeface="Times New Roman"/>
                <a:cs typeface="Times New Roman"/>
              </a:rPr>
              <a:t>n </a:t>
            </a:r>
            <a:r>
              <a:rPr sz="2800" spc="-5" dirty="0">
                <a:latin typeface="Times New Roman"/>
                <a:cs typeface="Times New Roman"/>
              </a:rPr>
              <a:t>=</a:t>
            </a:r>
            <a:r>
              <a:rPr sz="2800" spc="20" dirty="0">
                <a:latin typeface="Times New Roman"/>
                <a:cs typeface="Times New Roman"/>
              </a:rPr>
              <a:t> </a:t>
            </a:r>
            <a:r>
              <a:rPr sz="2800" i="1" spc="-20" dirty="0">
                <a:latin typeface="Times New Roman"/>
                <a:cs typeface="Times New Roman"/>
              </a:rPr>
              <a:t>n</a:t>
            </a:r>
            <a:r>
              <a:rPr sz="2800" spc="-20" dirty="0">
                <a:latin typeface="Times New Roman"/>
                <a:cs typeface="Times New Roman"/>
              </a:rPr>
              <a:t>(</a:t>
            </a:r>
            <a:r>
              <a:rPr sz="2950" i="1" spc="-20" dirty="0">
                <a:latin typeface="Symbol"/>
                <a:cs typeface="Symbol"/>
              </a:rPr>
              <a:t></a:t>
            </a:r>
            <a:r>
              <a:rPr sz="2800" spc="-20" dirty="0">
                <a:latin typeface="Times New Roman"/>
                <a:cs typeface="Times New Roman"/>
              </a:rPr>
              <a:t>)</a:t>
            </a:r>
            <a:endParaRPr sz="2800" dirty="0">
              <a:latin typeface="Times New Roman"/>
              <a:cs typeface="Times New Roman"/>
            </a:endParaRPr>
          </a:p>
        </p:txBody>
      </p:sp>
      <p:pic>
        <p:nvPicPr>
          <p:cNvPr id="5" name="Picture 4"/>
          <p:cNvPicPr>
            <a:picLocks noChangeAspect="1"/>
          </p:cNvPicPr>
          <p:nvPr/>
        </p:nvPicPr>
        <p:blipFill rotWithShape="1">
          <a:blip r:embed="rId3"/>
          <a:srcRect t="2299" b="-1"/>
          <a:stretch/>
        </p:blipFill>
        <p:spPr>
          <a:xfrm>
            <a:off x="1019387" y="4803775"/>
            <a:ext cx="9226125" cy="1839310"/>
          </a:xfrm>
          <a:prstGeom prst="rect">
            <a:avLst/>
          </a:prstGeom>
        </p:spPr>
      </p:pic>
      <p:sp>
        <p:nvSpPr>
          <p:cNvPr id="6" name="object 18"/>
          <p:cNvSpPr txBox="1"/>
          <p:nvPr/>
        </p:nvSpPr>
        <p:spPr>
          <a:xfrm>
            <a:off x="1115659" y="4205740"/>
            <a:ext cx="3889593" cy="505908"/>
          </a:xfrm>
          <a:prstGeom prst="rect">
            <a:avLst/>
          </a:prstGeom>
        </p:spPr>
        <p:txBody>
          <a:bodyPr vert="horz" wrap="square" lIns="0" tIns="13335" rIns="0" bIns="0" rtlCol="0">
            <a:spAutoFit/>
          </a:bodyPr>
          <a:lstStyle/>
          <a:p>
            <a:pPr marL="12700">
              <a:lnSpc>
                <a:spcPct val="100000"/>
              </a:lnSpc>
              <a:spcBef>
                <a:spcPts val="105"/>
              </a:spcBef>
            </a:pPr>
            <a:r>
              <a:rPr sz="3200" b="1" spc="-5" dirty="0">
                <a:latin typeface="Arial" panose="020B0604020202020204" pitchFamily="34" charset="0"/>
                <a:cs typeface="Arial" panose="020B0604020202020204" pitchFamily="34" charset="0"/>
              </a:rPr>
              <a:t>Sellmeier</a:t>
            </a:r>
            <a:r>
              <a:rPr sz="3200" b="1" spc="-85" dirty="0">
                <a:latin typeface="Arial" panose="020B0604020202020204" pitchFamily="34" charset="0"/>
                <a:cs typeface="Arial" panose="020B0604020202020204" pitchFamily="34" charset="0"/>
              </a:rPr>
              <a:t> </a:t>
            </a:r>
            <a:r>
              <a:rPr sz="3200" b="1" spc="-5" dirty="0">
                <a:latin typeface="Arial" panose="020B0604020202020204" pitchFamily="34" charset="0"/>
                <a:cs typeface="Arial" panose="020B0604020202020204" pitchFamily="34" charset="0"/>
              </a:rPr>
              <a:t>Equation</a:t>
            </a:r>
            <a:endParaRPr sz="3200" dirty="0">
              <a:latin typeface="Arial" panose="020B0604020202020204" pitchFamily="34" charset="0"/>
              <a:cs typeface="Arial" panose="020B0604020202020204" pitchFamily="34" charset="0"/>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165561009"/>
              </p:ext>
            </p:extLst>
          </p:nvPr>
        </p:nvGraphicFramePr>
        <p:xfrm>
          <a:off x="1645616" y="2073617"/>
          <a:ext cx="4970463" cy="1235075"/>
        </p:xfrm>
        <a:graphic>
          <a:graphicData uri="http://schemas.openxmlformats.org/presentationml/2006/ole">
            <mc:AlternateContent xmlns:mc="http://schemas.openxmlformats.org/markup-compatibility/2006">
              <mc:Choice xmlns:v="urn:schemas-microsoft-com:vml" Requires="v">
                <p:oleObj spid="_x0000_s1025" name="Equation" r:id="rId4" imgW="2032000" imgH="508000" progId="Equation.3">
                  <p:embed/>
                </p:oleObj>
              </mc:Choice>
              <mc:Fallback>
                <p:oleObj name="Equation" r:id="rId4" imgW="2032000" imgH="508000" progId="Equation.3">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5616" y="2073617"/>
                        <a:ext cx="4970463" cy="1235075"/>
                      </a:xfrm>
                      <a:prstGeom prst="rect">
                        <a:avLst/>
                      </a:prstGeom>
                      <a:solidFill>
                        <a:srgbClr val="DAEDEF"/>
                      </a:solidFill>
                      <a:ln>
                        <a:noFill/>
                      </a:ln>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cxnSp>
        <p:nvCxnSpPr>
          <p:cNvPr id="8" name="Elbow Connector 2"/>
          <p:cNvCxnSpPr>
            <a:cxnSpLocks noChangeShapeType="1"/>
          </p:cNvCxnSpPr>
          <p:nvPr/>
        </p:nvCxnSpPr>
        <p:spPr bwMode="auto">
          <a:xfrm rot="16200000" flipV="1">
            <a:off x="6130304" y="3222968"/>
            <a:ext cx="447675" cy="252412"/>
          </a:xfrm>
          <a:prstGeom prst="bentConnector3">
            <a:avLst>
              <a:gd name="adj1" fmla="val 50000"/>
            </a:avLst>
          </a:prstGeom>
          <a:noFill/>
          <a:ln w="95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TextBox 3"/>
          <p:cNvSpPr txBox="1">
            <a:spLocks noChangeArrowheads="1"/>
          </p:cNvSpPr>
          <p:nvPr/>
        </p:nvSpPr>
        <p:spPr bwMode="auto">
          <a:xfrm>
            <a:off x="6480348" y="3349173"/>
            <a:ext cx="1935163" cy="7080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i="1">
                <a:latin typeface="Symbol" charset="0"/>
              </a:rPr>
              <a:t>l</a:t>
            </a:r>
            <a:r>
              <a:rPr lang="en-US" sz="2000" i="1" baseline="-25000"/>
              <a:t>o</a:t>
            </a:r>
            <a:r>
              <a:rPr lang="en-US" sz="2000"/>
              <a:t> = A “resonant frequency”</a:t>
            </a:r>
          </a:p>
        </p:txBody>
      </p:sp>
      <p:sp>
        <p:nvSpPr>
          <p:cNvPr id="10" name="TextBox 4"/>
          <p:cNvSpPr txBox="1">
            <a:spLocks noChangeArrowheads="1"/>
          </p:cNvSpPr>
          <p:nvPr/>
        </p:nvSpPr>
        <p:spPr bwMode="auto">
          <a:xfrm>
            <a:off x="6751811" y="2047423"/>
            <a:ext cx="2960687" cy="10779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i="1"/>
              <a:t>N</a:t>
            </a:r>
            <a:r>
              <a:rPr lang="en-US" sz="1600" baseline="-25000"/>
              <a:t>at</a:t>
            </a:r>
            <a:r>
              <a:rPr lang="en-US" sz="1600"/>
              <a:t> =Number of atoms per unit volume</a:t>
            </a:r>
          </a:p>
          <a:p>
            <a:r>
              <a:rPr lang="en-US" sz="1600" i="1"/>
              <a:t>Z</a:t>
            </a:r>
            <a:r>
              <a:rPr lang="en-US" sz="1600"/>
              <a:t> = Number of electrons in the atom (atomic number)</a:t>
            </a:r>
          </a:p>
        </p:txBody>
      </p:sp>
      <p:sp>
        <p:nvSpPr>
          <p:cNvPr id="11" name="Rectangle 4"/>
          <p:cNvSpPr>
            <a:spLocks noChangeArrowheads="1"/>
          </p:cNvSpPr>
          <p:nvPr/>
        </p:nvSpPr>
        <p:spPr bwMode="auto">
          <a:xfrm>
            <a:off x="635000" y="1449388"/>
            <a:ext cx="6496050"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b="1" dirty="0">
                <a:solidFill>
                  <a:srgbClr val="0033CC"/>
                </a:solidFill>
                <a:latin typeface="Times" charset="0"/>
              </a:rPr>
              <a:t>The simplest electronic polarization gives</a:t>
            </a:r>
            <a:endParaRPr lang="en-US" b="1" dirty="0">
              <a:solidFill>
                <a:srgbClr val="0033CC"/>
              </a:solidFill>
              <a:latin typeface="Times" charset="0"/>
            </a:endParaRPr>
          </a:p>
        </p:txBody>
      </p:sp>
    </p:spTree>
    <p:extLst>
      <p:ext uri="{BB962C8B-B14F-4D97-AF65-F5344CB8AC3E}">
        <p14:creationId xmlns:p14="http://schemas.microsoft.com/office/powerpoint/2010/main" val="1515587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870076" y="0"/>
            <a:ext cx="7536815" cy="770083"/>
          </a:xfrm>
          <a:prstGeom prst="rect">
            <a:avLst/>
          </a:prstGeom>
        </p:spPr>
        <p:txBody>
          <a:bodyPr vert="horz" wrap="square" lIns="0" tIns="122555" rIns="0" bIns="0" rtlCol="0">
            <a:spAutoFit/>
          </a:bodyPr>
          <a:lstStyle/>
          <a:p>
            <a:pPr marL="12700">
              <a:lnSpc>
                <a:spcPct val="100000"/>
              </a:lnSpc>
              <a:spcBef>
                <a:spcPts val="965"/>
              </a:spcBef>
            </a:pPr>
            <a:r>
              <a:rPr sz="4000" b="1" i="1" spc="-5" dirty="0">
                <a:solidFill>
                  <a:srgbClr val="C00000"/>
                </a:solidFill>
                <a:latin typeface="Arial" panose="020B0604020202020204" pitchFamily="34" charset="0"/>
                <a:cs typeface="Arial" panose="020B0604020202020204" pitchFamily="34" charset="0"/>
              </a:rPr>
              <a:t>n </a:t>
            </a:r>
            <a:r>
              <a:rPr sz="4000" b="1" spc="-10" dirty="0">
                <a:solidFill>
                  <a:srgbClr val="C00000"/>
                </a:solidFill>
                <a:latin typeface="Arial" panose="020B0604020202020204" pitchFamily="34" charset="0"/>
                <a:cs typeface="Arial" panose="020B0604020202020204" pitchFamily="34" charset="0"/>
              </a:rPr>
              <a:t>depends </a:t>
            </a:r>
            <a:r>
              <a:rPr sz="4000" b="1" spc="-5" dirty="0">
                <a:solidFill>
                  <a:srgbClr val="C00000"/>
                </a:solidFill>
                <a:latin typeface="Arial" panose="020B0604020202020204" pitchFamily="34" charset="0"/>
                <a:cs typeface="Arial" panose="020B0604020202020204" pitchFamily="34" charset="0"/>
              </a:rPr>
              <a:t>on the wavelength</a:t>
            </a:r>
            <a:r>
              <a:rPr sz="4000" b="1" spc="-114" dirty="0">
                <a:solidFill>
                  <a:srgbClr val="C00000"/>
                </a:solidFill>
                <a:latin typeface="Arial" panose="020B0604020202020204" pitchFamily="34" charset="0"/>
                <a:cs typeface="Arial" panose="020B0604020202020204" pitchFamily="34" charset="0"/>
              </a:rPr>
              <a:t> </a:t>
            </a:r>
            <a:r>
              <a:rPr sz="4200" b="1" i="1" spc="-114" dirty="0">
                <a:solidFill>
                  <a:srgbClr val="C00000"/>
                </a:solidFill>
                <a:latin typeface="Symbol"/>
                <a:cs typeface="Symbol"/>
              </a:rPr>
              <a:t></a:t>
            </a:r>
            <a:endParaRPr sz="4200" b="1" dirty="0">
              <a:latin typeface="Symbol"/>
              <a:cs typeface="Symbol"/>
            </a:endParaRPr>
          </a:p>
        </p:txBody>
      </p:sp>
      <p:sp>
        <p:nvSpPr>
          <p:cNvPr id="5" name="object 4"/>
          <p:cNvSpPr txBox="1"/>
          <p:nvPr/>
        </p:nvSpPr>
        <p:spPr>
          <a:xfrm>
            <a:off x="2066247" y="1037012"/>
            <a:ext cx="9127270" cy="1128514"/>
          </a:xfrm>
          <a:prstGeom prst="rect">
            <a:avLst/>
          </a:prstGeom>
        </p:spPr>
        <p:txBody>
          <a:bodyPr vert="horz" wrap="square" lIns="0" tIns="12700" rIns="0" bIns="0" rtlCol="0">
            <a:spAutoFit/>
          </a:bodyPr>
          <a:lstStyle/>
          <a:p>
            <a:pPr algn="ctr">
              <a:lnSpc>
                <a:spcPts val="4225"/>
              </a:lnSpc>
              <a:spcBef>
                <a:spcPts val="100"/>
              </a:spcBef>
            </a:pPr>
            <a:r>
              <a:rPr sz="3600" spc="-5" dirty="0">
                <a:latin typeface="Arial" panose="020B0604020202020204" pitchFamily="34" charset="0"/>
                <a:cs typeface="Arial" panose="020B0604020202020204" pitchFamily="34" charset="0"/>
              </a:rPr>
              <a:t>Cauchy </a:t>
            </a:r>
            <a:r>
              <a:rPr sz="3600" dirty="0">
                <a:latin typeface="Arial" panose="020B0604020202020204" pitchFamily="34" charset="0"/>
                <a:cs typeface="Arial" panose="020B0604020202020204" pitchFamily="34" charset="0"/>
              </a:rPr>
              <a:t>dispersion</a:t>
            </a:r>
            <a:r>
              <a:rPr sz="3600" spc="-30" dirty="0">
                <a:latin typeface="Arial" panose="020B0604020202020204" pitchFamily="34" charset="0"/>
                <a:cs typeface="Arial" panose="020B0604020202020204" pitchFamily="34" charset="0"/>
              </a:rPr>
              <a:t> </a:t>
            </a:r>
            <a:r>
              <a:rPr sz="3600" spc="-15" dirty="0">
                <a:latin typeface="Arial" panose="020B0604020202020204" pitchFamily="34" charset="0"/>
                <a:cs typeface="Arial" panose="020B0604020202020204" pitchFamily="34" charset="0"/>
              </a:rPr>
              <a:t>relation</a:t>
            </a:r>
            <a:endParaRPr sz="3600" dirty="0">
              <a:latin typeface="Arial" panose="020B0604020202020204" pitchFamily="34" charset="0"/>
              <a:cs typeface="Arial" panose="020B0604020202020204" pitchFamily="34" charset="0"/>
            </a:endParaRPr>
          </a:p>
          <a:p>
            <a:pPr marL="635" algn="ctr">
              <a:lnSpc>
                <a:spcPts val="4465"/>
              </a:lnSpc>
            </a:pPr>
            <a:r>
              <a:rPr sz="3600" i="1" spc="-5" dirty="0">
                <a:latin typeface="Times New Roman"/>
                <a:cs typeface="Times New Roman"/>
              </a:rPr>
              <a:t>n </a:t>
            </a:r>
            <a:r>
              <a:rPr sz="3600" dirty="0">
                <a:latin typeface="Times New Roman"/>
                <a:cs typeface="Times New Roman"/>
              </a:rPr>
              <a:t>=</a:t>
            </a:r>
            <a:r>
              <a:rPr sz="3600" spc="-15" dirty="0">
                <a:latin typeface="Times New Roman"/>
                <a:cs typeface="Times New Roman"/>
              </a:rPr>
              <a:t> </a:t>
            </a:r>
            <a:r>
              <a:rPr sz="3600" i="1" spc="-30" dirty="0">
                <a:latin typeface="Times New Roman"/>
                <a:cs typeface="Times New Roman"/>
              </a:rPr>
              <a:t>n</a:t>
            </a:r>
            <a:r>
              <a:rPr sz="3600" spc="-30" dirty="0">
                <a:latin typeface="Times New Roman"/>
                <a:cs typeface="Times New Roman"/>
              </a:rPr>
              <a:t>(</a:t>
            </a:r>
            <a:r>
              <a:rPr sz="3800" i="1" spc="-30" dirty="0">
                <a:latin typeface="Symbol"/>
                <a:cs typeface="Symbol"/>
              </a:rPr>
              <a:t></a:t>
            </a:r>
            <a:r>
              <a:rPr sz="3600" spc="-30" dirty="0">
                <a:latin typeface="Times New Roman"/>
                <a:cs typeface="Times New Roman"/>
              </a:rPr>
              <a:t>)</a:t>
            </a:r>
            <a:endParaRPr sz="3600" dirty="0">
              <a:latin typeface="Times New Roman"/>
              <a:cs typeface="Times New Roman"/>
            </a:endParaRPr>
          </a:p>
        </p:txBody>
      </p:sp>
      <p:sp>
        <p:nvSpPr>
          <p:cNvPr id="6" name="object 3"/>
          <p:cNvSpPr txBox="1"/>
          <p:nvPr/>
        </p:nvSpPr>
        <p:spPr>
          <a:xfrm>
            <a:off x="2066247" y="2165526"/>
            <a:ext cx="9479851" cy="1267014"/>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614680" rIns="0" bIns="0" rtlCol="0">
            <a:spAutoFit/>
          </a:bodyPr>
          <a:lstStyle/>
          <a:p>
            <a:pPr marL="166370">
              <a:lnSpc>
                <a:spcPct val="100000"/>
              </a:lnSpc>
              <a:spcBef>
                <a:spcPts val="4840"/>
              </a:spcBef>
              <a:tabLst>
                <a:tab pos="2882900" algn="l"/>
                <a:tab pos="3877945" algn="l"/>
                <a:tab pos="5960110" algn="l"/>
              </a:tabLst>
            </a:pPr>
            <a:r>
              <a:rPr sz="4000" b="1" i="1" spc="-5" dirty="0">
                <a:solidFill>
                  <a:srgbClr val="0032CC"/>
                </a:solidFill>
                <a:latin typeface="Times New Roman"/>
                <a:cs typeface="Times New Roman"/>
              </a:rPr>
              <a:t>n</a:t>
            </a:r>
            <a:r>
              <a:rPr sz="4000" b="1" i="1" spc="15" dirty="0">
                <a:solidFill>
                  <a:srgbClr val="0032CC"/>
                </a:solidFill>
                <a:latin typeface="Times New Roman"/>
                <a:cs typeface="Times New Roman"/>
              </a:rPr>
              <a:t> </a:t>
            </a:r>
            <a:r>
              <a:rPr sz="4000" b="1" spc="-5" dirty="0">
                <a:solidFill>
                  <a:srgbClr val="0032CC"/>
                </a:solidFill>
                <a:latin typeface="Times New Roman"/>
                <a:cs typeface="Times New Roman"/>
              </a:rPr>
              <a:t>=</a:t>
            </a:r>
            <a:r>
              <a:rPr sz="4000" b="1" spc="10" dirty="0">
                <a:solidFill>
                  <a:srgbClr val="0032CC"/>
                </a:solidFill>
                <a:latin typeface="Times New Roman"/>
                <a:cs typeface="Times New Roman"/>
              </a:rPr>
              <a:t> </a:t>
            </a:r>
            <a:r>
              <a:rPr sz="4000" b="1" i="1" spc="-15" dirty="0">
                <a:solidFill>
                  <a:srgbClr val="0032CC"/>
                </a:solidFill>
                <a:latin typeface="Times New Roman"/>
                <a:cs typeface="Times New Roman"/>
              </a:rPr>
              <a:t>n</a:t>
            </a:r>
            <a:r>
              <a:rPr sz="3975" b="1" spc="-22" baseline="-20964" dirty="0">
                <a:solidFill>
                  <a:srgbClr val="0032CC"/>
                </a:solidFill>
                <a:latin typeface="Times New Roman"/>
                <a:cs typeface="Times New Roman"/>
              </a:rPr>
              <a:t>-2</a:t>
            </a:r>
            <a:r>
              <a:rPr sz="4000" b="1" spc="-15" dirty="0">
                <a:solidFill>
                  <a:srgbClr val="0032CC"/>
                </a:solidFill>
                <a:latin typeface="Times New Roman"/>
                <a:cs typeface="Times New Roman"/>
              </a:rPr>
              <a:t>(</a:t>
            </a:r>
            <a:r>
              <a:rPr sz="4000" b="1" i="1" spc="-15" dirty="0">
                <a:solidFill>
                  <a:srgbClr val="0032CC"/>
                </a:solidFill>
                <a:latin typeface="Times New Roman"/>
                <a:cs typeface="Times New Roman"/>
              </a:rPr>
              <a:t>h</a:t>
            </a:r>
            <a:r>
              <a:rPr sz="4200" b="1" i="1" spc="-15" dirty="0">
                <a:solidFill>
                  <a:srgbClr val="0032CC"/>
                </a:solidFill>
                <a:latin typeface="Symbol"/>
                <a:cs typeface="Symbol"/>
              </a:rPr>
              <a:t></a:t>
            </a:r>
            <a:r>
              <a:rPr sz="4000" b="1" spc="-15" dirty="0">
                <a:solidFill>
                  <a:srgbClr val="0032CC"/>
                </a:solidFill>
                <a:latin typeface="Times New Roman"/>
                <a:cs typeface="Times New Roman"/>
              </a:rPr>
              <a:t>)</a:t>
            </a:r>
            <a:r>
              <a:rPr sz="3975" b="1" spc="-22" baseline="25157" dirty="0">
                <a:solidFill>
                  <a:srgbClr val="0032CC"/>
                </a:solidFill>
                <a:latin typeface="Times New Roman"/>
                <a:cs typeface="Times New Roman"/>
              </a:rPr>
              <a:t>-2	</a:t>
            </a:r>
            <a:r>
              <a:rPr sz="4000" b="1" spc="-5" dirty="0">
                <a:solidFill>
                  <a:srgbClr val="0032CC"/>
                </a:solidFill>
                <a:latin typeface="Times New Roman"/>
                <a:cs typeface="Times New Roman"/>
              </a:rPr>
              <a:t>+</a:t>
            </a:r>
            <a:r>
              <a:rPr sz="4000" b="1" spc="5" dirty="0">
                <a:solidFill>
                  <a:srgbClr val="0032CC"/>
                </a:solidFill>
                <a:latin typeface="Times New Roman"/>
                <a:cs typeface="Times New Roman"/>
              </a:rPr>
              <a:t> </a:t>
            </a:r>
            <a:r>
              <a:rPr sz="4000" b="1" i="1" spc="-5" dirty="0">
                <a:solidFill>
                  <a:srgbClr val="0032CC"/>
                </a:solidFill>
                <a:latin typeface="Times New Roman"/>
                <a:cs typeface="Times New Roman"/>
              </a:rPr>
              <a:t>n</a:t>
            </a:r>
            <a:r>
              <a:rPr sz="3975" b="1" spc="-7" baseline="-20964" dirty="0">
                <a:solidFill>
                  <a:srgbClr val="0032CC"/>
                </a:solidFill>
                <a:latin typeface="Times New Roman"/>
                <a:cs typeface="Times New Roman"/>
              </a:rPr>
              <a:t>0	</a:t>
            </a:r>
            <a:r>
              <a:rPr sz="4000" b="1" spc="-5" dirty="0">
                <a:solidFill>
                  <a:srgbClr val="0032CC"/>
                </a:solidFill>
                <a:latin typeface="Times New Roman"/>
                <a:cs typeface="Times New Roman"/>
              </a:rPr>
              <a:t>+</a:t>
            </a:r>
            <a:r>
              <a:rPr sz="4000" b="1" spc="10" dirty="0">
                <a:solidFill>
                  <a:srgbClr val="0032CC"/>
                </a:solidFill>
                <a:latin typeface="Times New Roman"/>
                <a:cs typeface="Times New Roman"/>
              </a:rPr>
              <a:t> </a:t>
            </a:r>
            <a:r>
              <a:rPr sz="4000" b="1" i="1" spc="-20" dirty="0">
                <a:solidFill>
                  <a:srgbClr val="0032CC"/>
                </a:solidFill>
                <a:latin typeface="Times New Roman"/>
                <a:cs typeface="Times New Roman"/>
              </a:rPr>
              <a:t>n</a:t>
            </a:r>
            <a:r>
              <a:rPr sz="3975" b="1" spc="-30" baseline="-20964" dirty="0">
                <a:solidFill>
                  <a:srgbClr val="0032CC"/>
                </a:solidFill>
                <a:latin typeface="Times New Roman"/>
                <a:cs typeface="Times New Roman"/>
              </a:rPr>
              <a:t>2</a:t>
            </a:r>
            <a:r>
              <a:rPr sz="4000" b="1" spc="-20" dirty="0">
                <a:solidFill>
                  <a:srgbClr val="0032CC"/>
                </a:solidFill>
                <a:latin typeface="Times New Roman"/>
                <a:cs typeface="Times New Roman"/>
              </a:rPr>
              <a:t>(</a:t>
            </a:r>
            <a:r>
              <a:rPr sz="4000" b="1" i="1" spc="-20" dirty="0">
                <a:solidFill>
                  <a:srgbClr val="0032CC"/>
                </a:solidFill>
                <a:latin typeface="Times New Roman"/>
                <a:cs typeface="Times New Roman"/>
              </a:rPr>
              <a:t>h</a:t>
            </a:r>
            <a:r>
              <a:rPr sz="4200" b="1" i="1" spc="-20" dirty="0">
                <a:solidFill>
                  <a:srgbClr val="0032CC"/>
                </a:solidFill>
                <a:latin typeface="Symbol"/>
                <a:cs typeface="Symbol"/>
              </a:rPr>
              <a:t></a:t>
            </a:r>
            <a:r>
              <a:rPr sz="4000" b="1" spc="-20" dirty="0">
                <a:solidFill>
                  <a:srgbClr val="0032CC"/>
                </a:solidFill>
                <a:latin typeface="Times New Roman"/>
                <a:cs typeface="Times New Roman"/>
              </a:rPr>
              <a:t>)</a:t>
            </a:r>
            <a:r>
              <a:rPr sz="3975" b="1" spc="-30" baseline="25157" dirty="0">
                <a:solidFill>
                  <a:srgbClr val="0032CC"/>
                </a:solidFill>
                <a:latin typeface="Times New Roman"/>
                <a:cs typeface="Times New Roman"/>
              </a:rPr>
              <a:t>2	</a:t>
            </a:r>
            <a:r>
              <a:rPr sz="4000" b="1" spc="-5" dirty="0">
                <a:solidFill>
                  <a:srgbClr val="0032CC"/>
                </a:solidFill>
                <a:latin typeface="Times New Roman"/>
                <a:cs typeface="Times New Roman"/>
              </a:rPr>
              <a:t>+</a:t>
            </a:r>
            <a:r>
              <a:rPr sz="4000" b="1" spc="-30" dirty="0">
                <a:solidFill>
                  <a:srgbClr val="0032CC"/>
                </a:solidFill>
                <a:latin typeface="Times New Roman"/>
                <a:cs typeface="Times New Roman"/>
              </a:rPr>
              <a:t> </a:t>
            </a:r>
            <a:r>
              <a:rPr sz="4000" b="1" i="1" spc="-20" dirty="0">
                <a:solidFill>
                  <a:srgbClr val="0032CC"/>
                </a:solidFill>
                <a:latin typeface="Times New Roman"/>
                <a:cs typeface="Times New Roman"/>
              </a:rPr>
              <a:t>n</a:t>
            </a:r>
            <a:r>
              <a:rPr sz="3975" b="1" spc="-30" baseline="-20964" dirty="0">
                <a:solidFill>
                  <a:srgbClr val="0032CC"/>
                </a:solidFill>
                <a:latin typeface="Times New Roman"/>
                <a:cs typeface="Times New Roman"/>
              </a:rPr>
              <a:t>4</a:t>
            </a:r>
            <a:r>
              <a:rPr sz="4000" b="1" spc="-20" dirty="0">
                <a:solidFill>
                  <a:srgbClr val="0032CC"/>
                </a:solidFill>
                <a:latin typeface="Times New Roman"/>
                <a:cs typeface="Times New Roman"/>
              </a:rPr>
              <a:t>(</a:t>
            </a:r>
            <a:r>
              <a:rPr sz="4000" b="1" i="1" spc="-20" dirty="0">
                <a:solidFill>
                  <a:srgbClr val="0032CC"/>
                </a:solidFill>
                <a:latin typeface="Times New Roman"/>
                <a:cs typeface="Times New Roman"/>
              </a:rPr>
              <a:t>h</a:t>
            </a:r>
            <a:r>
              <a:rPr sz="4200" b="1" i="1" spc="-20" dirty="0">
                <a:solidFill>
                  <a:srgbClr val="0032CC"/>
                </a:solidFill>
                <a:latin typeface="Symbol"/>
                <a:cs typeface="Symbol"/>
              </a:rPr>
              <a:t></a:t>
            </a:r>
            <a:r>
              <a:rPr sz="4000" b="1" spc="-20" dirty="0">
                <a:solidFill>
                  <a:srgbClr val="0032CC"/>
                </a:solidFill>
                <a:latin typeface="Times New Roman"/>
                <a:cs typeface="Times New Roman"/>
              </a:rPr>
              <a:t>)</a:t>
            </a:r>
            <a:r>
              <a:rPr sz="3975" b="1" spc="-30" baseline="25157" dirty="0">
                <a:solidFill>
                  <a:srgbClr val="0032CC"/>
                </a:solidFill>
                <a:latin typeface="Times New Roman"/>
                <a:cs typeface="Times New Roman"/>
              </a:rPr>
              <a:t>4</a:t>
            </a:r>
            <a:endParaRPr sz="3975" baseline="25157" dirty="0">
              <a:latin typeface="Times New Roman"/>
              <a:cs typeface="Times New Roman"/>
            </a:endParaRPr>
          </a:p>
        </p:txBody>
      </p:sp>
    </p:spTree>
    <p:extLst>
      <p:ext uri="{BB962C8B-B14F-4D97-AF65-F5344CB8AC3E}">
        <p14:creationId xmlns:p14="http://schemas.microsoft.com/office/powerpoint/2010/main" val="3784427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870076" y="0"/>
            <a:ext cx="7536815" cy="770083"/>
          </a:xfrm>
          <a:prstGeom prst="rect">
            <a:avLst/>
          </a:prstGeom>
        </p:spPr>
        <p:txBody>
          <a:bodyPr vert="horz" wrap="square" lIns="0" tIns="122555" rIns="0" bIns="0" rtlCol="0">
            <a:spAutoFit/>
          </a:bodyPr>
          <a:lstStyle/>
          <a:p>
            <a:pPr marL="12700">
              <a:lnSpc>
                <a:spcPct val="100000"/>
              </a:lnSpc>
              <a:spcBef>
                <a:spcPts val="965"/>
              </a:spcBef>
            </a:pPr>
            <a:r>
              <a:rPr sz="4000" b="1" i="1" spc="-5" dirty="0">
                <a:solidFill>
                  <a:srgbClr val="C00000"/>
                </a:solidFill>
                <a:latin typeface="Arial" panose="020B0604020202020204" pitchFamily="34" charset="0"/>
                <a:cs typeface="Arial" panose="020B0604020202020204" pitchFamily="34" charset="0"/>
              </a:rPr>
              <a:t>n </a:t>
            </a:r>
            <a:r>
              <a:rPr sz="4000" b="1" spc="-10" dirty="0">
                <a:solidFill>
                  <a:srgbClr val="C00000"/>
                </a:solidFill>
                <a:latin typeface="Arial" panose="020B0604020202020204" pitchFamily="34" charset="0"/>
                <a:cs typeface="Arial" panose="020B0604020202020204" pitchFamily="34" charset="0"/>
              </a:rPr>
              <a:t>depends </a:t>
            </a:r>
            <a:r>
              <a:rPr sz="4000" b="1" spc="-5" dirty="0">
                <a:solidFill>
                  <a:srgbClr val="C00000"/>
                </a:solidFill>
                <a:latin typeface="Arial" panose="020B0604020202020204" pitchFamily="34" charset="0"/>
                <a:cs typeface="Arial" panose="020B0604020202020204" pitchFamily="34" charset="0"/>
              </a:rPr>
              <a:t>on the wavelength</a:t>
            </a:r>
            <a:r>
              <a:rPr sz="4000" b="1" spc="-114" dirty="0">
                <a:solidFill>
                  <a:srgbClr val="C00000"/>
                </a:solidFill>
                <a:latin typeface="Arial" panose="020B0604020202020204" pitchFamily="34" charset="0"/>
                <a:cs typeface="Arial" panose="020B0604020202020204" pitchFamily="34" charset="0"/>
              </a:rPr>
              <a:t> </a:t>
            </a:r>
            <a:r>
              <a:rPr sz="4200" b="1" i="1" spc="-114" dirty="0">
                <a:solidFill>
                  <a:srgbClr val="C00000"/>
                </a:solidFill>
                <a:latin typeface="Symbol"/>
                <a:cs typeface="Symbol"/>
              </a:rPr>
              <a:t></a:t>
            </a:r>
            <a:endParaRPr sz="4200" b="1" dirty="0">
              <a:latin typeface="Symbol"/>
              <a:cs typeface="Symbol"/>
            </a:endParaRPr>
          </a:p>
        </p:txBody>
      </p:sp>
      <p:sp>
        <p:nvSpPr>
          <p:cNvPr id="5" name="object 3"/>
          <p:cNvSpPr/>
          <p:nvPr/>
        </p:nvSpPr>
        <p:spPr>
          <a:xfrm>
            <a:off x="477290" y="1010305"/>
            <a:ext cx="11241744" cy="52328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84452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299296" y="2247046"/>
            <a:ext cx="10179518" cy="4027630"/>
          </a:xfrm>
          <a:prstGeom prst="rect">
            <a:avLst/>
          </a:prstGeom>
          <a:blipFill>
            <a:blip r:embed="rId2" cstate="print"/>
            <a:stretch>
              <a:fillRect/>
            </a:stretch>
          </a:blipFill>
        </p:spPr>
        <p:txBody>
          <a:bodyPr wrap="square" lIns="0" tIns="0" rIns="0" bIns="0" rtlCol="0"/>
          <a:lstStyle/>
          <a:p>
            <a:endParaRPr/>
          </a:p>
        </p:txBody>
      </p:sp>
      <p:sp>
        <p:nvSpPr>
          <p:cNvPr id="5" name="object 2"/>
          <p:cNvSpPr/>
          <p:nvPr/>
        </p:nvSpPr>
        <p:spPr>
          <a:xfrm>
            <a:off x="195740" y="320938"/>
            <a:ext cx="11617887" cy="174959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61913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841368" y="208568"/>
            <a:ext cx="10047349" cy="63288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2135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1845519" y="0"/>
            <a:ext cx="8553514" cy="629018"/>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05"/>
              </a:spcBef>
            </a:pPr>
            <a:r>
              <a:rPr lang="en-US" sz="4000" b="1" dirty="0">
                <a:solidFill>
                  <a:srgbClr val="C00000"/>
                </a:solidFill>
                <a:latin typeface="Arial" panose="020B0604020202020204" pitchFamily="34" charset="0"/>
                <a:cs typeface="Arial" panose="020B0604020202020204" pitchFamily="34" charset="0"/>
              </a:rPr>
              <a:t>Light is an </a:t>
            </a:r>
            <a:r>
              <a:rPr lang="en-US" sz="4000" b="1" spc="-5" dirty="0">
                <a:solidFill>
                  <a:srgbClr val="C00000"/>
                </a:solidFill>
                <a:latin typeface="Arial" panose="020B0604020202020204" pitchFamily="34" charset="0"/>
                <a:cs typeface="Arial" panose="020B0604020202020204" pitchFamily="34" charset="0"/>
              </a:rPr>
              <a:t>electromagnetic</a:t>
            </a:r>
            <a:r>
              <a:rPr lang="en-US" sz="4000" b="1" spc="-85" dirty="0">
                <a:solidFill>
                  <a:srgbClr val="C00000"/>
                </a:solidFill>
                <a:latin typeface="Arial" panose="020B0604020202020204" pitchFamily="34" charset="0"/>
                <a:cs typeface="Arial" panose="020B0604020202020204" pitchFamily="34" charset="0"/>
              </a:rPr>
              <a:t> </a:t>
            </a:r>
            <a:r>
              <a:rPr lang="en-US" sz="4000" b="1" dirty="0">
                <a:solidFill>
                  <a:srgbClr val="C00000"/>
                </a:solidFill>
                <a:latin typeface="Arial" panose="020B0604020202020204" pitchFamily="34" charset="0"/>
                <a:cs typeface="Arial" panose="020B0604020202020204" pitchFamily="34" charset="0"/>
              </a:rPr>
              <a:t>wave</a:t>
            </a:r>
          </a:p>
        </p:txBody>
      </p:sp>
      <p:sp>
        <p:nvSpPr>
          <p:cNvPr id="5" name="object 3"/>
          <p:cNvSpPr txBox="1"/>
          <p:nvPr/>
        </p:nvSpPr>
        <p:spPr>
          <a:xfrm>
            <a:off x="199697" y="5238376"/>
            <a:ext cx="11845158" cy="1120820"/>
          </a:xfrm>
          <a:prstGeom prst="rect">
            <a:avLst/>
          </a:prstGeom>
        </p:spPr>
        <p:txBody>
          <a:bodyPr vert="horz" wrap="square" lIns="0" tIns="12700" rIns="0" bIns="0" rtlCol="0">
            <a:spAutoFit/>
          </a:bodyPr>
          <a:lstStyle/>
          <a:p>
            <a:pPr marL="608330" marR="5080" indent="-596265" algn="just">
              <a:lnSpc>
                <a:spcPct val="100000"/>
              </a:lnSpc>
              <a:spcBef>
                <a:spcPts val="100"/>
              </a:spcBef>
            </a:pPr>
            <a:r>
              <a:rPr lang="en-US" sz="2400" spc="-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An </a:t>
            </a:r>
            <a:r>
              <a:rPr sz="2400" dirty="0">
                <a:latin typeface="Arial" panose="020B0604020202020204" pitchFamily="34" charset="0"/>
                <a:cs typeface="Arial" panose="020B0604020202020204" pitchFamily="34" charset="0"/>
              </a:rPr>
              <a:t>electromagnetic wave is a traveling wave that has time-varying electric and</a:t>
            </a:r>
            <a:r>
              <a:rPr lang="en-US" sz="2400" spc="-1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magnetic  fields that are perpendicular to each other and the direction of propagation</a:t>
            </a:r>
            <a:r>
              <a:rPr sz="2400" spc="-90" dirty="0">
                <a:latin typeface="Arial" panose="020B0604020202020204" pitchFamily="34" charset="0"/>
                <a:cs typeface="Arial" panose="020B0604020202020204" pitchFamily="34" charset="0"/>
              </a:rPr>
              <a:t> </a:t>
            </a:r>
            <a:r>
              <a:rPr sz="2400" i="1" spc="-5" dirty="0">
                <a:latin typeface="Arial" panose="020B0604020202020204" pitchFamily="34" charset="0"/>
                <a:cs typeface="Arial" panose="020B0604020202020204" pitchFamily="34" charset="0"/>
              </a:rPr>
              <a:t>z</a:t>
            </a:r>
            <a:r>
              <a:rPr sz="2400" spc="-5"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p:txBody>
      </p:sp>
      <p:sp>
        <p:nvSpPr>
          <p:cNvPr id="6" name="object 4"/>
          <p:cNvSpPr/>
          <p:nvPr/>
        </p:nvSpPr>
        <p:spPr>
          <a:xfrm>
            <a:off x="1238907" y="968050"/>
            <a:ext cx="9766738" cy="3719564"/>
          </a:xfrm>
          <a:prstGeom prst="rect">
            <a:avLst/>
          </a:prstGeom>
          <a:blipFill>
            <a:blip r:embed="rId2"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1505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28097" y="26358"/>
            <a:ext cx="7099683" cy="591152"/>
          </a:xfrm>
        </p:spPr>
        <p:txBody>
          <a:bodyPr>
            <a:normAutofit fontScale="90000"/>
          </a:bodyPr>
          <a:lstStyle/>
          <a:p>
            <a:pPr eaLnBrk="1" hangingPunct="1"/>
            <a:r>
              <a:rPr lang="en-US" altLang="en-US" b="1" dirty="0">
                <a:solidFill>
                  <a:srgbClr val="C00000"/>
                </a:solidFill>
                <a:latin typeface="Arial" panose="020B0604020202020204" pitchFamily="34" charset="0"/>
                <a:cs typeface="Arial" panose="020B0604020202020204" pitchFamily="34" charset="0"/>
              </a:rPr>
              <a:t>Polarization of Light Waves</a:t>
            </a:r>
          </a:p>
        </p:txBody>
      </p:sp>
      <p:sp>
        <p:nvSpPr>
          <p:cNvPr id="5" name="Rectangle 3"/>
          <p:cNvSpPr txBox="1">
            <a:spLocks noChangeArrowheads="1"/>
          </p:cNvSpPr>
          <p:nvPr/>
        </p:nvSpPr>
        <p:spPr>
          <a:xfrm>
            <a:off x="359979" y="1161393"/>
            <a:ext cx="7007773" cy="411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600" dirty="0">
                <a:latin typeface="Arial" panose="020B0604020202020204" pitchFamily="34" charset="0"/>
                <a:cs typeface="Arial" panose="020B0604020202020204" pitchFamily="34" charset="0"/>
              </a:rPr>
              <a:t>Each atom produces a wave with its own orientation of </a:t>
            </a:r>
          </a:p>
          <a:p>
            <a:pPr algn="just"/>
            <a:endParaRPr lang="en-US" altLang="en-US" sz="3600" dirty="0">
              <a:latin typeface="Arial" panose="020B0604020202020204" pitchFamily="34" charset="0"/>
              <a:cs typeface="Arial" panose="020B0604020202020204" pitchFamily="34" charset="0"/>
            </a:endParaRPr>
          </a:p>
          <a:p>
            <a:pPr algn="just"/>
            <a:r>
              <a:rPr lang="en-US" altLang="en-US" sz="3600" dirty="0">
                <a:latin typeface="Arial" panose="020B0604020202020204" pitchFamily="34" charset="0"/>
                <a:cs typeface="Arial" panose="020B0604020202020204" pitchFamily="34" charset="0"/>
              </a:rPr>
              <a:t>All directions of the electric field vector are equally possible and lie in a plane perpendicular to the direction of propagation</a:t>
            </a:r>
          </a:p>
          <a:p>
            <a:pPr algn="just"/>
            <a:endParaRPr lang="en-US" altLang="en-US" sz="3600" dirty="0">
              <a:latin typeface="Arial" panose="020B0604020202020204" pitchFamily="34" charset="0"/>
              <a:cs typeface="Arial" panose="020B0604020202020204" pitchFamily="34" charset="0"/>
            </a:endParaRPr>
          </a:p>
          <a:p>
            <a:pPr algn="just"/>
            <a:r>
              <a:rPr lang="en-US" altLang="en-US" sz="3600" dirty="0">
                <a:latin typeface="Arial" panose="020B0604020202020204" pitchFamily="34" charset="0"/>
                <a:cs typeface="Arial" panose="020B0604020202020204" pitchFamily="34" charset="0"/>
              </a:rPr>
              <a:t>This is an unpolarized wave</a:t>
            </a:r>
          </a:p>
        </p:txBody>
      </p:sp>
      <p:pic>
        <p:nvPicPr>
          <p:cNvPr id="6" name="Picture 11" descr=" 2425a.jpg                                                      000F0EB3Casper                         BA5763D6:"/>
          <p:cNvPicPr>
            <a:picLocks noChangeAspect="1" noChangeArrowheads="1"/>
          </p:cNvPicPr>
          <p:nvPr/>
        </p:nvPicPr>
        <p:blipFill rotWithShape="1">
          <a:blip r:embed="rId3">
            <a:extLst>
              <a:ext uri="{28A0092B-C50C-407E-A947-70E740481C1C}">
                <a14:useLocalDpi xmlns:a14="http://schemas.microsoft.com/office/drawing/2010/main" val="0"/>
              </a:ext>
            </a:extLst>
          </a:blip>
          <a:srcRect b="5845"/>
          <a:stretch/>
        </p:blipFill>
        <p:spPr bwMode="auto">
          <a:xfrm>
            <a:off x="7397921" y="1240220"/>
            <a:ext cx="4794079" cy="4585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9"/>
          <p:cNvGraphicFramePr>
            <a:graphicFrameLocks noChangeAspect="1"/>
          </p:cNvGraphicFramePr>
          <p:nvPr>
            <p:extLst>
              <p:ext uri="{D42A27DB-BD31-4B8C-83A1-F6EECF244321}">
                <p14:modId xmlns:p14="http://schemas.microsoft.com/office/powerpoint/2010/main" val="84696419"/>
              </p:ext>
            </p:extLst>
          </p:nvPr>
        </p:nvGraphicFramePr>
        <p:xfrm>
          <a:off x="6395545" y="1658007"/>
          <a:ext cx="312738" cy="455613"/>
        </p:xfrm>
        <a:graphic>
          <a:graphicData uri="http://schemas.openxmlformats.org/presentationml/2006/ole">
            <mc:AlternateContent xmlns:mc="http://schemas.openxmlformats.org/markup-compatibility/2006">
              <mc:Choice xmlns:v="urn:schemas-microsoft-com:vml" Requires="v">
                <p:oleObj spid="_x0000_s2049" name="Equation" r:id="rId4" imgW="139639" imgH="203112" progId="Equation.DSMT4">
                  <p:embed/>
                </p:oleObj>
              </mc:Choice>
              <mc:Fallback>
                <p:oleObj name="Equation" r:id="rId4" imgW="139639" imgH="203112" progId="Equation.DSMT4">
                  <p:embed/>
                  <p:pic>
                    <p:nvPicPr>
                      <p:cNvPr id="7"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5545" y="1658007"/>
                        <a:ext cx="312738" cy="4556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44088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94593" y="2441391"/>
            <a:ext cx="11981794" cy="4416609"/>
          </a:xfrm>
        </p:spPr>
        <p:txBody>
          <a:bodyPr>
            <a:noAutofit/>
          </a:bodyPr>
          <a:lstStyle/>
          <a:p>
            <a:pPr algn="just" eaLnBrk="1" hangingPunct="1">
              <a:lnSpc>
                <a:spcPct val="90000"/>
              </a:lnSpc>
            </a:pPr>
            <a:r>
              <a:rPr lang="en-US" altLang="en-US" sz="3600" dirty="0">
                <a:latin typeface="Arial" panose="020B0604020202020204" pitchFamily="34" charset="0"/>
                <a:cs typeface="Arial" panose="020B0604020202020204" pitchFamily="34" charset="0"/>
              </a:rPr>
              <a:t>Light is an electromagnetic wave with the electric and magnetic field having very specific orientations</a:t>
            </a:r>
          </a:p>
          <a:p>
            <a:pPr algn="just" eaLnBrk="1" hangingPunct="1">
              <a:lnSpc>
                <a:spcPct val="90000"/>
              </a:lnSpc>
            </a:pPr>
            <a:r>
              <a:rPr lang="en-US" altLang="en-US" sz="3600" dirty="0">
                <a:latin typeface="Arial" panose="020B0604020202020204" pitchFamily="34" charset="0"/>
                <a:cs typeface="Arial" panose="020B0604020202020204" pitchFamily="34" charset="0"/>
              </a:rPr>
              <a:t>A light wave in which the electric field always vibrates along one direction is called a </a:t>
            </a:r>
            <a:r>
              <a:rPr lang="en-US" altLang="en-US" sz="3600" i="1" dirty="0">
                <a:latin typeface="Arial" panose="020B0604020202020204" pitchFamily="34" charset="0"/>
                <a:cs typeface="Arial" panose="020B0604020202020204" pitchFamily="34" charset="0"/>
              </a:rPr>
              <a:t>linearly polarized</a:t>
            </a:r>
            <a:r>
              <a:rPr lang="en-US" altLang="en-US" sz="3600" dirty="0">
                <a:latin typeface="Arial" panose="020B0604020202020204" pitchFamily="34" charset="0"/>
                <a:cs typeface="Arial" panose="020B0604020202020204" pitchFamily="34" charset="0"/>
              </a:rPr>
              <a:t> wave</a:t>
            </a:r>
            <a:endParaRPr lang="en-US" altLang="en-US" sz="3600" i="1" dirty="0">
              <a:latin typeface="Arial" panose="020B0604020202020204" pitchFamily="34" charset="0"/>
              <a:cs typeface="Arial" panose="020B0604020202020204" pitchFamily="34" charset="0"/>
            </a:endParaRPr>
          </a:p>
          <a:p>
            <a:pPr algn="just" eaLnBrk="1" hangingPunct="1">
              <a:lnSpc>
                <a:spcPct val="90000"/>
              </a:lnSpc>
            </a:pPr>
            <a:r>
              <a:rPr lang="en-US" altLang="en-US" sz="3600" dirty="0">
                <a:latin typeface="Arial" panose="020B0604020202020204" pitchFamily="34" charset="0"/>
                <a:cs typeface="Arial" panose="020B0604020202020204" pitchFamily="34" charset="0"/>
              </a:rPr>
              <a:t>The direction of polarization is the axis along which the electric field vibrates</a:t>
            </a:r>
          </a:p>
          <a:p>
            <a:pPr algn="just" eaLnBrk="1" hangingPunct="1">
              <a:lnSpc>
                <a:spcPct val="90000"/>
              </a:lnSpc>
            </a:pPr>
            <a:r>
              <a:rPr lang="en-US" altLang="en-US" sz="3600" dirty="0">
                <a:latin typeface="Arial" panose="020B0604020202020204" pitchFamily="34" charset="0"/>
                <a:cs typeface="Arial" panose="020B0604020202020204" pitchFamily="34" charset="0"/>
              </a:rPr>
              <a:t>In the diagram above, the wave polarization is x</a:t>
            </a:r>
          </a:p>
        </p:txBody>
      </p:sp>
      <p:grpSp>
        <p:nvGrpSpPr>
          <p:cNvPr id="74763" name="Group 11"/>
          <p:cNvGrpSpPr>
            <a:grpSpLocks/>
          </p:cNvGrpSpPr>
          <p:nvPr/>
        </p:nvGrpSpPr>
        <p:grpSpPr bwMode="auto">
          <a:xfrm>
            <a:off x="2224198" y="599900"/>
            <a:ext cx="7407275" cy="1847850"/>
            <a:chOff x="500" y="769"/>
            <a:chExt cx="4666" cy="1164"/>
          </a:xfrm>
        </p:grpSpPr>
        <p:grpSp>
          <p:nvGrpSpPr>
            <p:cNvPr id="17413" name="Group 4"/>
            <p:cNvGrpSpPr>
              <a:grpSpLocks/>
            </p:cNvGrpSpPr>
            <p:nvPr/>
          </p:nvGrpSpPr>
          <p:grpSpPr bwMode="auto">
            <a:xfrm>
              <a:off x="750" y="798"/>
              <a:ext cx="4170" cy="1135"/>
              <a:chOff x="300" y="2196"/>
              <a:chExt cx="4170" cy="1135"/>
            </a:xfrm>
          </p:grpSpPr>
          <p:pic>
            <p:nvPicPr>
              <p:cNvPr id="17417" name="Picture 5" descr="F24.04"/>
              <p:cNvPicPr>
                <a:picLocks noChangeAspect="1" noChangeArrowheads="1"/>
              </p:cNvPicPr>
              <p:nvPr/>
            </p:nvPicPr>
            <p:blipFill>
              <a:blip r:embed="rId2">
                <a:extLst>
                  <a:ext uri="{28A0092B-C50C-407E-A947-70E740481C1C}">
                    <a14:useLocalDpi xmlns:a14="http://schemas.microsoft.com/office/drawing/2010/main" val="0"/>
                  </a:ext>
                </a:extLst>
              </a:blip>
              <a:srcRect l="24423" t="19003" b="19354"/>
              <a:stretch>
                <a:fillRect/>
              </a:stretch>
            </p:blipFill>
            <p:spPr bwMode="auto">
              <a:xfrm>
                <a:off x="651" y="2280"/>
                <a:ext cx="3509" cy="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Freeform 6"/>
              <p:cNvSpPr>
                <a:spLocks/>
              </p:cNvSpPr>
              <p:nvPr/>
            </p:nvSpPr>
            <p:spPr bwMode="auto">
              <a:xfrm>
                <a:off x="648" y="2196"/>
                <a:ext cx="3822" cy="642"/>
              </a:xfrm>
              <a:custGeom>
                <a:avLst/>
                <a:gdLst>
                  <a:gd name="T0" fmla="*/ 0 w 3822"/>
                  <a:gd name="T1" fmla="*/ 0 h 642"/>
                  <a:gd name="T2" fmla="*/ 0 w 3822"/>
                  <a:gd name="T3" fmla="*/ 642 h 642"/>
                  <a:gd name="T4" fmla="*/ 3822 w 3822"/>
                  <a:gd name="T5" fmla="*/ 642 h 642"/>
                  <a:gd name="T6" fmla="*/ 0 60000 65536"/>
                  <a:gd name="T7" fmla="*/ 0 60000 65536"/>
                  <a:gd name="T8" fmla="*/ 0 60000 65536"/>
                </a:gdLst>
                <a:ahLst/>
                <a:cxnLst>
                  <a:cxn ang="T6">
                    <a:pos x="T0" y="T1"/>
                  </a:cxn>
                  <a:cxn ang="T7">
                    <a:pos x="T2" y="T3"/>
                  </a:cxn>
                  <a:cxn ang="T8">
                    <a:pos x="T4" y="T5"/>
                  </a:cxn>
                </a:cxnLst>
                <a:rect l="0" t="0" r="r" b="b"/>
                <a:pathLst>
                  <a:path w="3822" h="642">
                    <a:moveTo>
                      <a:pt x="0" y="0"/>
                    </a:moveTo>
                    <a:lnTo>
                      <a:pt x="0" y="642"/>
                    </a:lnTo>
                    <a:lnTo>
                      <a:pt x="3822" y="642"/>
                    </a:lnTo>
                  </a:path>
                </a:pathLst>
              </a:custGeom>
              <a:noFill/>
              <a:ln w="19050" cmpd="sng">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17419" name="Line 7"/>
              <p:cNvSpPr>
                <a:spLocks noChangeShapeType="1"/>
              </p:cNvSpPr>
              <p:nvPr/>
            </p:nvSpPr>
            <p:spPr bwMode="auto">
              <a:xfrm flipH="1">
                <a:off x="300" y="2838"/>
                <a:ext cx="354" cy="3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sp>
          <p:nvSpPr>
            <p:cNvPr id="17414" name="Text Box 8"/>
            <p:cNvSpPr txBox="1">
              <a:spLocks noChangeArrowheads="1"/>
            </p:cNvSpPr>
            <p:nvPr/>
          </p:nvSpPr>
          <p:spPr bwMode="auto">
            <a:xfrm>
              <a:off x="848" y="769"/>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a:cs typeface="Arial" panose="020B0604020202020204" pitchFamily="34" charset="0"/>
                </a:rPr>
                <a:t>x</a:t>
              </a:r>
            </a:p>
          </p:txBody>
        </p:sp>
        <p:sp>
          <p:nvSpPr>
            <p:cNvPr id="17415" name="Text Box 9"/>
            <p:cNvSpPr txBox="1">
              <a:spLocks noChangeArrowheads="1"/>
            </p:cNvSpPr>
            <p:nvPr/>
          </p:nvSpPr>
          <p:spPr bwMode="auto">
            <a:xfrm>
              <a:off x="500" y="1663"/>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a:cs typeface="Arial" panose="020B0604020202020204" pitchFamily="34" charset="0"/>
                </a:rPr>
                <a:t>y</a:t>
              </a:r>
            </a:p>
          </p:txBody>
        </p:sp>
        <p:sp>
          <p:nvSpPr>
            <p:cNvPr id="17416" name="Text Box 10"/>
            <p:cNvSpPr txBox="1">
              <a:spLocks noChangeArrowheads="1"/>
            </p:cNvSpPr>
            <p:nvPr/>
          </p:nvSpPr>
          <p:spPr bwMode="auto">
            <a:xfrm>
              <a:off x="4970" y="1315"/>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a:cs typeface="Arial" panose="020B0604020202020204" pitchFamily="34" charset="0"/>
                </a:rPr>
                <a:t>z</a:t>
              </a:r>
            </a:p>
          </p:txBody>
        </p:sp>
      </p:grpSp>
      <p:sp>
        <p:nvSpPr>
          <p:cNvPr id="3" name="TextBox 2"/>
          <p:cNvSpPr txBox="1"/>
          <p:nvPr/>
        </p:nvSpPr>
        <p:spPr>
          <a:xfrm>
            <a:off x="4298731" y="29901"/>
            <a:ext cx="3090911" cy="707886"/>
          </a:xfrm>
          <a:prstGeom prst="rect">
            <a:avLst/>
          </a:prstGeom>
          <a:noFill/>
        </p:spPr>
        <p:txBody>
          <a:bodyPr wrap="none" rtlCol="0">
            <a:spAutoFit/>
          </a:bodyPr>
          <a:lstStyle/>
          <a:p>
            <a:r>
              <a:rPr lang="en-US" sz="4000" b="1" dirty="0">
                <a:solidFill>
                  <a:srgbClr val="C00000"/>
                </a:solidFill>
                <a:latin typeface="Arial" panose="020B0604020202020204" pitchFamily="34" charset="0"/>
                <a:cs typeface="Arial" panose="020B0604020202020204" pitchFamily="34" charset="0"/>
              </a:rPr>
              <a:t>Polarization</a:t>
            </a:r>
          </a:p>
        </p:txBody>
      </p:sp>
    </p:spTree>
    <p:extLst>
      <p:ext uri="{BB962C8B-B14F-4D97-AF65-F5344CB8AC3E}">
        <p14:creationId xmlns:p14="http://schemas.microsoft.com/office/powerpoint/2010/main" val="823098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wipe(down)">
                                      <p:cBhvr>
                                        <p:cTn id="7" dur="500"/>
                                        <p:tgtEl>
                                          <p:spTgt spid="74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wipe(down)">
                                      <p:cBhvr>
                                        <p:cTn id="12" dur="500"/>
                                        <p:tgtEl>
                                          <p:spTgt spid="747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74763"/>
                                        </p:tgtEl>
                                        <p:attrNameLst>
                                          <p:attrName>style.visibility</p:attrName>
                                        </p:attrNameLst>
                                      </p:cBhvr>
                                      <p:to>
                                        <p:strVal val="visible"/>
                                      </p:to>
                                    </p:set>
                                    <p:anim calcmode="lin" valueType="num">
                                      <p:cBhvr>
                                        <p:cTn id="17" dur="500" fill="hold"/>
                                        <p:tgtEl>
                                          <p:spTgt spid="74763"/>
                                        </p:tgtEl>
                                        <p:attrNameLst>
                                          <p:attrName>ppt_w</p:attrName>
                                        </p:attrNameLst>
                                      </p:cBhvr>
                                      <p:tavLst>
                                        <p:tav tm="0">
                                          <p:val>
                                            <p:fltVal val="0"/>
                                          </p:val>
                                        </p:tav>
                                        <p:tav tm="100000">
                                          <p:val>
                                            <p:strVal val="#ppt_w"/>
                                          </p:val>
                                        </p:tav>
                                      </p:tavLst>
                                    </p:anim>
                                    <p:anim calcmode="lin" valueType="num">
                                      <p:cBhvr>
                                        <p:cTn id="18" dur="500" fill="hold"/>
                                        <p:tgtEl>
                                          <p:spTgt spid="74763"/>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4755">
                                            <p:txEl>
                                              <p:pRg st="2" end="2"/>
                                            </p:txEl>
                                          </p:spTgt>
                                        </p:tgtEl>
                                        <p:attrNameLst>
                                          <p:attrName>style.visibility</p:attrName>
                                        </p:attrNameLst>
                                      </p:cBhvr>
                                      <p:to>
                                        <p:strVal val="visible"/>
                                      </p:to>
                                    </p:set>
                                    <p:animEffect transition="in" filter="wipe(down)">
                                      <p:cBhvr>
                                        <p:cTn id="23" dur="500"/>
                                        <p:tgtEl>
                                          <p:spTgt spid="7475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4755">
                                            <p:txEl>
                                              <p:pRg st="3" end="3"/>
                                            </p:txEl>
                                          </p:spTgt>
                                        </p:tgtEl>
                                        <p:attrNameLst>
                                          <p:attrName>style.visibility</p:attrName>
                                        </p:attrNameLst>
                                      </p:cBhvr>
                                      <p:to>
                                        <p:strVal val="visible"/>
                                      </p:to>
                                    </p:set>
                                    <p:animEffect transition="in" filter="wipe(down)">
                                      <p:cBhvr>
                                        <p:cTn id="28" dur="500"/>
                                        <p:tgtEl>
                                          <p:spTgt spid="747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199695" y="893762"/>
            <a:ext cx="6421821" cy="5019675"/>
          </a:xfrm>
        </p:spPr>
        <p:txBody>
          <a:bodyPr>
            <a:normAutofit/>
          </a:bodyPr>
          <a:lstStyle/>
          <a:p>
            <a:pPr eaLnBrk="1" hangingPunct="1"/>
            <a:r>
              <a:rPr lang="en-US" altLang="en-US" dirty="0">
                <a:latin typeface="Arial" panose="020B0604020202020204" pitchFamily="34" charset="0"/>
                <a:cs typeface="Arial" panose="020B0604020202020204" pitchFamily="34" charset="0"/>
              </a:rPr>
              <a:t>the direction in which the electric field vibrates is the direction of polarization </a:t>
            </a: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with</a:t>
            </a:r>
            <a:r>
              <a:rPr lang="en-US" altLang="en-US" dirty="0">
                <a:solidFill>
                  <a:srgbClr val="FF0000"/>
                </a:solidFill>
                <a:latin typeface="Arial" panose="020B0604020202020204" pitchFamily="34" charset="0"/>
                <a:cs typeface="Arial" panose="020B0604020202020204" pitchFamily="34" charset="0"/>
              </a:rPr>
              <a:t> </a:t>
            </a:r>
            <a:r>
              <a:rPr lang="en-US" altLang="en-US" i="1" dirty="0">
                <a:solidFill>
                  <a:srgbClr val="FF0000"/>
                </a:solidFill>
                <a:latin typeface="Arial" panose="020B0604020202020204" pitchFamily="34" charset="0"/>
                <a:cs typeface="Arial" panose="020B0604020202020204" pitchFamily="34" charset="0"/>
              </a:rPr>
              <a:t>polarized</a:t>
            </a:r>
            <a:r>
              <a:rPr lang="en-US" altLang="en-US" dirty="0">
                <a:latin typeface="Arial" panose="020B0604020202020204" pitchFamily="34" charset="0"/>
                <a:cs typeface="Arial" panose="020B0604020202020204" pitchFamily="34" charset="0"/>
              </a:rPr>
              <a:t> light the electric field always vibrates in one direction</a:t>
            </a: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ordinary light is </a:t>
            </a:r>
            <a:r>
              <a:rPr lang="en-US" altLang="en-US" i="1" dirty="0">
                <a:solidFill>
                  <a:srgbClr val="FF0000"/>
                </a:solidFill>
                <a:latin typeface="Arial" panose="020B0604020202020204" pitchFamily="34" charset="0"/>
                <a:cs typeface="Arial" panose="020B0604020202020204" pitchFamily="34" charset="0"/>
              </a:rPr>
              <a:t>unpolarized</a:t>
            </a:r>
            <a:r>
              <a:rPr lang="en-US" altLang="en-US" dirty="0">
                <a:latin typeface="Arial" panose="020B0604020202020204" pitchFamily="34" charset="0"/>
                <a:cs typeface="Arial" panose="020B0604020202020204" pitchFamily="34" charset="0"/>
              </a:rPr>
              <a:t> so that the electric field is randomly oriented about the direction of travel</a:t>
            </a:r>
          </a:p>
          <a:p>
            <a:pPr eaLnBrk="1" hangingPunct="1"/>
            <a:endParaRPr lang="en-US" altLang="en-US" dirty="0">
              <a:latin typeface="Arial" panose="020B0604020202020204" pitchFamily="34" charset="0"/>
              <a:cs typeface="Arial" panose="020B0604020202020204" pitchFamily="34" charset="0"/>
            </a:endParaRPr>
          </a:p>
        </p:txBody>
      </p:sp>
      <p:pic>
        <p:nvPicPr>
          <p:cNvPr id="46084" name="Picture 4" descr="F2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851650" y="419100"/>
            <a:ext cx="3403600" cy="5881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1" name="Rectangle 5"/>
          <p:cNvSpPr>
            <a:spLocks noChangeArrowheads="1"/>
          </p:cNvSpPr>
          <p:nvPr/>
        </p:nvSpPr>
        <p:spPr bwMode="auto">
          <a:xfrm>
            <a:off x="6845300" y="406400"/>
            <a:ext cx="3416300" cy="29845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cs typeface="Arial" panose="020B0604020202020204" pitchFamily="34" charset="0"/>
            </a:endParaRPr>
          </a:p>
        </p:txBody>
      </p:sp>
      <p:sp>
        <p:nvSpPr>
          <p:cNvPr id="9222" name="Rectangle 6"/>
          <p:cNvSpPr>
            <a:spLocks noChangeArrowheads="1"/>
          </p:cNvSpPr>
          <p:nvPr/>
        </p:nvSpPr>
        <p:spPr bwMode="auto">
          <a:xfrm>
            <a:off x="6845300" y="3403600"/>
            <a:ext cx="3479800" cy="2895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cs typeface="Arial" panose="020B0604020202020204" pitchFamily="34" charset="0"/>
            </a:endParaRPr>
          </a:p>
        </p:txBody>
      </p:sp>
      <p:sp>
        <p:nvSpPr>
          <p:cNvPr id="3" name="TextBox 2"/>
          <p:cNvSpPr txBox="1"/>
          <p:nvPr/>
        </p:nvSpPr>
        <p:spPr>
          <a:xfrm>
            <a:off x="4130565" y="50869"/>
            <a:ext cx="3090911" cy="707886"/>
          </a:xfrm>
          <a:prstGeom prst="rect">
            <a:avLst/>
          </a:prstGeom>
          <a:noFill/>
        </p:spPr>
        <p:txBody>
          <a:bodyPr wrap="none" rtlCol="0">
            <a:spAutoFit/>
          </a:bodyPr>
          <a:lstStyle/>
          <a:p>
            <a:r>
              <a:rPr lang="en-US" sz="4000" b="1" dirty="0">
                <a:solidFill>
                  <a:srgbClr val="C00000"/>
                </a:solidFill>
                <a:latin typeface="Arial" panose="020B0604020202020204" pitchFamily="34" charset="0"/>
                <a:cs typeface="Arial" panose="020B0604020202020204" pitchFamily="34" charset="0"/>
              </a:rPr>
              <a:t>Polarization</a:t>
            </a:r>
          </a:p>
        </p:txBody>
      </p:sp>
    </p:spTree>
    <p:extLst>
      <p:ext uri="{BB962C8B-B14F-4D97-AF65-F5344CB8AC3E}">
        <p14:creationId xmlns:p14="http://schemas.microsoft.com/office/powerpoint/2010/main" val="2080292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down)">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wipe(down)">
                                      <p:cBhvr>
                                        <p:cTn id="12" dur="500"/>
                                        <p:tgtEl>
                                          <p:spTgt spid="92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9221"/>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219">
                                            <p:txEl>
                                              <p:pRg st="4" end="4"/>
                                            </p:txEl>
                                          </p:spTgt>
                                        </p:tgtEl>
                                        <p:attrNameLst>
                                          <p:attrName>style.visibility</p:attrName>
                                        </p:attrNameLst>
                                      </p:cBhvr>
                                      <p:to>
                                        <p:strVal val="visible"/>
                                      </p:to>
                                    </p:set>
                                    <p:animEffect transition="in" filter="wipe(down)">
                                      <p:cBhvr>
                                        <p:cTn id="21" dur="500"/>
                                        <p:tgtEl>
                                          <p:spTgt spid="921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nodeType="clickEffect">
                                  <p:stCondLst>
                                    <p:cond delay="0"/>
                                  </p:stCondLst>
                                  <p:childTnLst>
                                    <p:set>
                                      <p:cBhvr>
                                        <p:cTn id="25" dur="1" fill="hold">
                                          <p:stCondLst>
                                            <p:cond delay="0"/>
                                          </p:stCondLst>
                                        </p:cTn>
                                        <p:tgtEl>
                                          <p:spTgt spid="92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264" y="304800"/>
            <a:ext cx="3914775"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p:cNvSpPr>
            <a:spLocks noGrp="1" noChangeArrowheads="1"/>
          </p:cNvSpPr>
          <p:nvPr>
            <p:ph type="body" sz="half" idx="2"/>
          </p:nvPr>
        </p:nvSpPr>
        <p:spPr>
          <a:xfrm>
            <a:off x="5970588" y="307975"/>
            <a:ext cx="5727426" cy="5614988"/>
          </a:xfrm>
        </p:spPr>
        <p:txBody>
          <a:bodyPr>
            <a:normAutofit/>
          </a:bodyPr>
          <a:lstStyle/>
          <a:p>
            <a:pPr algn="just" eaLnBrk="1" hangingPunct="1">
              <a:lnSpc>
                <a:spcPct val="90000"/>
              </a:lnSpc>
            </a:pPr>
            <a:r>
              <a:rPr lang="en-US" altLang="en-US" dirty="0">
                <a:latin typeface="Arial" panose="020B0604020202020204" pitchFamily="34" charset="0"/>
                <a:cs typeface="Arial" panose="020B0604020202020204" pitchFamily="34" charset="0"/>
              </a:rPr>
              <a:t>a transverse wave is linearly polarized with its vibrations always along one direction</a:t>
            </a:r>
          </a:p>
          <a:p>
            <a:pPr algn="just" eaLnBrk="1" hangingPunct="1">
              <a:lnSpc>
                <a:spcPct val="90000"/>
              </a:lnSpc>
            </a:pPr>
            <a:endParaRPr lang="en-US" altLang="en-US" dirty="0">
              <a:latin typeface="Arial" panose="020B0604020202020204" pitchFamily="34" charset="0"/>
              <a:cs typeface="Arial" panose="020B0604020202020204" pitchFamily="34" charset="0"/>
            </a:endParaRPr>
          </a:p>
          <a:p>
            <a:pPr algn="just" eaLnBrk="1" hangingPunct="1">
              <a:lnSpc>
                <a:spcPct val="90000"/>
              </a:lnSpc>
            </a:pPr>
            <a:r>
              <a:rPr lang="en-US" altLang="en-US" dirty="0">
                <a:latin typeface="Arial" panose="020B0604020202020204" pitchFamily="34" charset="0"/>
                <a:cs typeface="Arial" panose="020B0604020202020204" pitchFamily="34" charset="0"/>
              </a:rPr>
              <a:t>a linearly polarized wave can pass through a slit that is parallel to the vibration direction</a:t>
            </a:r>
          </a:p>
          <a:p>
            <a:pPr algn="just" eaLnBrk="1" hangingPunct="1">
              <a:lnSpc>
                <a:spcPct val="90000"/>
              </a:lnSpc>
            </a:pPr>
            <a:endParaRPr lang="en-US" altLang="en-US" dirty="0">
              <a:latin typeface="Arial" panose="020B0604020202020204" pitchFamily="34" charset="0"/>
              <a:cs typeface="Arial" panose="020B0604020202020204" pitchFamily="34" charset="0"/>
            </a:endParaRPr>
          </a:p>
          <a:p>
            <a:pPr algn="just" eaLnBrk="1" hangingPunct="1">
              <a:lnSpc>
                <a:spcPct val="90000"/>
              </a:lnSpc>
            </a:pPr>
            <a:r>
              <a:rPr lang="en-US" altLang="en-US" dirty="0">
                <a:latin typeface="Arial" panose="020B0604020202020204" pitchFamily="34" charset="0"/>
                <a:cs typeface="Arial" panose="020B0604020202020204" pitchFamily="34" charset="0"/>
              </a:rPr>
              <a:t>the wave cannot pass through a slit that is perpendicular to the vibration direction</a:t>
            </a:r>
          </a:p>
        </p:txBody>
      </p:sp>
      <p:sp>
        <p:nvSpPr>
          <p:cNvPr id="10244" name="Rectangle 4"/>
          <p:cNvSpPr>
            <a:spLocks noChangeArrowheads="1"/>
          </p:cNvSpPr>
          <p:nvPr/>
        </p:nvSpPr>
        <p:spPr bwMode="auto">
          <a:xfrm>
            <a:off x="1714500" y="215900"/>
            <a:ext cx="4102100" cy="3009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cs typeface="Arial" panose="020B0604020202020204" pitchFamily="34" charset="0"/>
            </a:endParaRPr>
          </a:p>
        </p:txBody>
      </p:sp>
      <p:sp>
        <p:nvSpPr>
          <p:cNvPr id="10245" name="Rectangle 5"/>
          <p:cNvSpPr>
            <a:spLocks noChangeArrowheads="1"/>
          </p:cNvSpPr>
          <p:nvPr/>
        </p:nvSpPr>
        <p:spPr bwMode="auto">
          <a:xfrm>
            <a:off x="1689100" y="3251200"/>
            <a:ext cx="4419600" cy="307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cs typeface="Arial" panose="020B0604020202020204" pitchFamily="34" charset="0"/>
            </a:endParaRPr>
          </a:p>
        </p:txBody>
      </p:sp>
    </p:spTree>
    <p:extLst>
      <p:ext uri="{BB962C8B-B14F-4D97-AF65-F5344CB8AC3E}">
        <p14:creationId xmlns:p14="http://schemas.microsoft.com/office/powerpoint/2010/main" val="2536953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p:cTn id="7" dur="500" fill="hold"/>
                                        <p:tgtEl>
                                          <p:spTgt spid="102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24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 calcmode="lin" valueType="num">
                                      <p:cBhvr>
                                        <p:cTn id="13" dur="500" fill="hold"/>
                                        <p:tgtEl>
                                          <p:spTgt spid="10243">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1024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1024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anim calcmode="lin" valueType="num">
                                      <p:cBhvr>
                                        <p:cTn id="23" dur="500" fill="hold"/>
                                        <p:tgtEl>
                                          <p:spTgt spid="10243">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1024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10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312920" y="83126"/>
            <a:ext cx="3334789" cy="407324"/>
          </a:xfrm>
        </p:spPr>
        <p:txBody>
          <a:bodyPr>
            <a:normAutofit fontScale="90000"/>
          </a:bodyPr>
          <a:lstStyle/>
          <a:p>
            <a:r>
              <a:rPr lang="en-US" b="1" dirty="0">
                <a:solidFill>
                  <a:srgbClr val="C00000"/>
                </a:solidFill>
                <a:latin typeface="Arial" panose="020B0604020202020204" pitchFamily="34" charset="0"/>
                <a:cs typeface="Arial" panose="020B0604020202020204" pitchFamily="34" charset="0"/>
              </a:rPr>
              <a:t>Polarization</a:t>
            </a:r>
          </a:p>
        </p:txBody>
      </p:sp>
      <p:sp>
        <p:nvSpPr>
          <p:cNvPr id="3" name="Content Placeholder 2"/>
          <p:cNvSpPr>
            <a:spLocks noGrp="1"/>
          </p:cNvSpPr>
          <p:nvPr>
            <p:ph idx="1"/>
          </p:nvPr>
        </p:nvSpPr>
        <p:spPr>
          <a:xfrm>
            <a:off x="274320" y="942109"/>
            <a:ext cx="11604567" cy="4943302"/>
          </a:xfrm>
        </p:spPr>
        <p:txBody>
          <a:bodyPr>
            <a:noAutofit/>
          </a:bodyPr>
          <a:lstStyle/>
          <a:p>
            <a:pPr algn="just">
              <a:defRPr/>
            </a:pPr>
            <a:r>
              <a:rPr lang="en-US" sz="3600" b="1" dirty="0">
                <a:latin typeface="Arial" panose="020B0604020202020204" pitchFamily="34" charset="0"/>
                <a:cs typeface="Arial" panose="020B0604020202020204" pitchFamily="34" charset="0"/>
              </a:rPr>
              <a:t>Polarization</a:t>
            </a:r>
            <a:r>
              <a:rPr lang="en-US" sz="3600" dirty="0">
                <a:latin typeface="Arial" panose="020B0604020202020204" pitchFamily="34" charset="0"/>
                <a:cs typeface="Arial" panose="020B0604020202020204" pitchFamily="34" charset="0"/>
              </a:rPr>
              <a:t> of a plane wave is the orientation of the oscillations of the </a:t>
            </a:r>
            <a:r>
              <a:rPr lang="en-US" sz="3600" b="1" i="1" u="sng" dirty="0">
                <a:latin typeface="Arial" panose="020B0604020202020204" pitchFamily="34" charset="0"/>
                <a:cs typeface="Arial" panose="020B0604020202020204" pitchFamily="34" charset="0"/>
              </a:rPr>
              <a:t>E</a:t>
            </a:r>
            <a:r>
              <a:rPr lang="en-US" sz="3600" dirty="0">
                <a:latin typeface="Arial" panose="020B0604020202020204" pitchFamily="34" charset="0"/>
                <a:cs typeface="Arial" panose="020B0604020202020204" pitchFamily="34" charset="0"/>
              </a:rPr>
              <a:t> field; perpendicular to the direction of propagation</a:t>
            </a:r>
          </a:p>
          <a:p>
            <a:pPr algn="just">
              <a:defRPr/>
            </a:pPr>
            <a:r>
              <a:rPr lang="en-US" sz="3600" dirty="0">
                <a:latin typeface="Arial" panose="020B0604020202020204" pitchFamily="34" charset="0"/>
                <a:cs typeface="Arial" panose="020B0604020202020204" pitchFamily="34" charset="0"/>
              </a:rPr>
              <a:t>For a simple harmonic wave, the electric vector in orthogonal directions may have: </a:t>
            </a:r>
          </a:p>
          <a:p>
            <a:pPr lvl="1" algn="just">
              <a:defRPr/>
            </a:pPr>
            <a:r>
              <a:rPr lang="en-US" sz="3200" dirty="0">
                <a:latin typeface="Arial" panose="020B0604020202020204" pitchFamily="34" charset="0"/>
                <a:cs typeface="Arial" panose="020B0604020202020204" pitchFamily="34" charset="0"/>
              </a:rPr>
              <a:t>Different amplitude </a:t>
            </a:r>
          </a:p>
          <a:p>
            <a:pPr lvl="1" algn="just">
              <a:defRPr/>
            </a:pPr>
            <a:r>
              <a:rPr lang="en-US" sz="3200" dirty="0">
                <a:latin typeface="Arial" panose="020B0604020202020204" pitchFamily="34" charset="0"/>
                <a:cs typeface="Arial" panose="020B0604020202020204" pitchFamily="34" charset="0"/>
              </a:rPr>
              <a:t>Different phase</a:t>
            </a:r>
          </a:p>
          <a:p>
            <a:pPr algn="just">
              <a:defRPr/>
            </a:pPr>
            <a:r>
              <a:rPr lang="en-US" sz="3600" dirty="0">
                <a:latin typeface="Arial" panose="020B0604020202020204" pitchFamily="34" charset="0"/>
                <a:cs typeface="Arial" panose="020B0604020202020204" pitchFamily="34" charset="0"/>
              </a:rPr>
              <a:t>The resulting wave is </a:t>
            </a:r>
          </a:p>
          <a:p>
            <a:pPr lvl="1" algn="just">
              <a:defRPr/>
            </a:pPr>
            <a:r>
              <a:rPr lang="en-US" sz="3200" dirty="0">
                <a:latin typeface="Arial" panose="020B0604020202020204" pitchFamily="34" charset="0"/>
                <a:cs typeface="Arial" panose="020B0604020202020204" pitchFamily="34" charset="0"/>
              </a:rPr>
              <a:t>Linearly, elliptically or circularly polarized</a:t>
            </a:r>
          </a:p>
          <a:p>
            <a:pPr algn="just">
              <a:defRPr/>
            </a:pP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030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cstate="print"/>
          <a:srcRect/>
          <a:stretch>
            <a:fillRect/>
          </a:stretch>
        </p:blipFill>
        <p:spPr bwMode="auto">
          <a:xfrm>
            <a:off x="2209800" y="1739900"/>
            <a:ext cx="8458200" cy="4965700"/>
          </a:xfrm>
          <a:prstGeom prst="rect">
            <a:avLst/>
          </a:prstGeom>
          <a:noFill/>
          <a:ln w="9525">
            <a:noFill/>
            <a:miter lim="800000"/>
            <a:headEnd/>
            <a:tailEnd/>
          </a:ln>
        </p:spPr>
      </p:pic>
      <p:sp>
        <p:nvSpPr>
          <p:cNvPr id="19459" name="Rectangle 2"/>
          <p:cNvSpPr>
            <a:spLocks noChangeArrowheads="1"/>
          </p:cNvSpPr>
          <p:nvPr/>
        </p:nvSpPr>
        <p:spPr bwMode="auto">
          <a:xfrm>
            <a:off x="2209800" y="6248400"/>
            <a:ext cx="1905000" cy="457200"/>
          </a:xfrm>
          <a:prstGeom prst="rect">
            <a:avLst/>
          </a:prstGeom>
          <a:noFill/>
          <a:ln w="12700">
            <a:noFill/>
            <a:miter lim="800000"/>
            <a:headEnd/>
            <a:tailEnd/>
          </a:ln>
        </p:spPr>
        <p:txBody>
          <a:bodyPr wrap="none" anchor="ctr"/>
          <a:lstStyle/>
          <a:p>
            <a:endParaRPr lang="en-US"/>
          </a:p>
        </p:txBody>
      </p:sp>
      <p:sp>
        <p:nvSpPr>
          <p:cNvPr id="19460" name="Rectangle 3"/>
          <p:cNvSpPr>
            <a:spLocks noChangeArrowheads="1"/>
          </p:cNvSpPr>
          <p:nvPr/>
        </p:nvSpPr>
        <p:spPr bwMode="auto">
          <a:xfrm>
            <a:off x="4648200" y="6248400"/>
            <a:ext cx="2895600" cy="457200"/>
          </a:xfrm>
          <a:prstGeom prst="rect">
            <a:avLst/>
          </a:prstGeom>
          <a:noFill/>
          <a:ln w="12700">
            <a:noFill/>
            <a:miter lim="800000"/>
            <a:headEnd/>
            <a:tailEnd/>
          </a:ln>
        </p:spPr>
        <p:txBody>
          <a:bodyPr wrap="none" anchor="ctr"/>
          <a:lstStyle/>
          <a:p>
            <a:endParaRPr lang="en-US"/>
          </a:p>
        </p:txBody>
      </p:sp>
      <p:sp>
        <p:nvSpPr>
          <p:cNvPr id="19461" name="Rectangle 4"/>
          <p:cNvSpPr>
            <a:spLocks noGrp="1" noChangeArrowheads="1"/>
          </p:cNvSpPr>
          <p:nvPr>
            <p:ph type="title"/>
          </p:nvPr>
        </p:nvSpPr>
        <p:spPr>
          <a:xfrm>
            <a:off x="493914" y="124691"/>
            <a:ext cx="11346873" cy="1537855"/>
          </a:xfrm>
          <a:noFill/>
        </p:spPr>
        <p:txBody>
          <a:bodyPr/>
          <a:lstStyle/>
          <a:p>
            <a:pPr algn="just"/>
            <a:r>
              <a:rPr lang="en-US" sz="3200" dirty="0">
                <a:latin typeface="Arial" panose="020B0604020202020204" pitchFamily="34" charset="0"/>
                <a:cs typeface="Arial" panose="020B0604020202020204" pitchFamily="34" charset="0"/>
              </a:rPr>
              <a:t>When the orthogonal components have different phase and amplitude, resulting wave is </a:t>
            </a:r>
            <a:r>
              <a:rPr lang="en-US" sz="3200" b="1" dirty="0">
                <a:latin typeface="Arial" panose="020B0604020202020204" pitchFamily="34" charset="0"/>
                <a:cs typeface="Arial" panose="020B0604020202020204" pitchFamily="34" charset="0"/>
              </a:rPr>
              <a:t>Elliptically Polarized </a:t>
            </a:r>
            <a:br>
              <a:rPr lang="en-US" sz="3200" b="1"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(General Case)</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079725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6"/>
          <p:cNvPicPr>
            <a:picLocks noChangeAspect="1" noChangeArrowheads="1"/>
          </p:cNvPicPr>
          <p:nvPr/>
        </p:nvPicPr>
        <p:blipFill>
          <a:blip r:embed="rId3" cstate="print"/>
          <a:srcRect/>
          <a:stretch>
            <a:fillRect/>
          </a:stretch>
        </p:blipFill>
        <p:spPr bwMode="auto">
          <a:xfrm>
            <a:off x="5374179" y="838200"/>
            <a:ext cx="5935663" cy="6019800"/>
          </a:xfrm>
          <a:prstGeom prst="rect">
            <a:avLst/>
          </a:prstGeom>
          <a:noFill/>
          <a:ln w="9525">
            <a:noFill/>
            <a:miter lim="800000"/>
            <a:headEnd/>
            <a:tailEnd/>
          </a:ln>
        </p:spPr>
      </p:pic>
      <p:sp>
        <p:nvSpPr>
          <p:cNvPr id="23555" name="Rectangle 2"/>
          <p:cNvSpPr>
            <a:spLocks noChangeArrowheads="1"/>
          </p:cNvSpPr>
          <p:nvPr/>
        </p:nvSpPr>
        <p:spPr bwMode="auto">
          <a:xfrm>
            <a:off x="2209800" y="6248400"/>
            <a:ext cx="1905000" cy="457200"/>
          </a:xfrm>
          <a:prstGeom prst="rect">
            <a:avLst/>
          </a:prstGeom>
          <a:noFill/>
          <a:ln w="12700">
            <a:noFill/>
            <a:miter lim="800000"/>
            <a:headEnd/>
            <a:tailEnd/>
          </a:ln>
        </p:spPr>
        <p:txBody>
          <a:bodyPr wrap="none" anchor="ctr"/>
          <a:lstStyle/>
          <a:p>
            <a:endParaRPr lang="en-US"/>
          </a:p>
        </p:txBody>
      </p:sp>
      <p:sp>
        <p:nvSpPr>
          <p:cNvPr id="23556" name="Rectangle 3"/>
          <p:cNvSpPr>
            <a:spLocks noChangeArrowheads="1"/>
          </p:cNvSpPr>
          <p:nvPr/>
        </p:nvSpPr>
        <p:spPr bwMode="auto">
          <a:xfrm>
            <a:off x="4648200" y="6248400"/>
            <a:ext cx="2895600" cy="457200"/>
          </a:xfrm>
          <a:prstGeom prst="rect">
            <a:avLst/>
          </a:prstGeom>
          <a:noFill/>
          <a:ln w="12700">
            <a:noFill/>
            <a:miter lim="800000"/>
            <a:headEnd/>
            <a:tailEnd/>
          </a:ln>
        </p:spPr>
        <p:txBody>
          <a:bodyPr wrap="none" anchor="ctr"/>
          <a:lstStyle/>
          <a:p>
            <a:endParaRPr lang="en-US"/>
          </a:p>
        </p:txBody>
      </p:sp>
      <p:sp>
        <p:nvSpPr>
          <p:cNvPr id="23557" name="Rectangle 4"/>
          <p:cNvSpPr>
            <a:spLocks noGrp="1" noChangeArrowheads="1"/>
          </p:cNvSpPr>
          <p:nvPr>
            <p:ph type="title"/>
          </p:nvPr>
        </p:nvSpPr>
        <p:spPr>
          <a:xfrm>
            <a:off x="432261" y="0"/>
            <a:ext cx="8503921" cy="2543695"/>
          </a:xfrm>
          <a:noFill/>
        </p:spPr>
        <p:txBody>
          <a:bodyPr/>
          <a:lstStyle/>
          <a:p>
            <a:pPr algn="just"/>
            <a:r>
              <a:rPr lang="en-US" sz="3200" dirty="0">
                <a:latin typeface="Arial" panose="020B0604020202020204" pitchFamily="34" charset="0"/>
                <a:cs typeface="Arial" panose="020B0604020202020204" pitchFamily="34" charset="0"/>
              </a:rPr>
              <a:t>When the orthogonal components have 90</a:t>
            </a:r>
            <a:r>
              <a:rPr lang="en-US" sz="3200" baseline="30000" dirty="0">
                <a:latin typeface="Arial" panose="020B0604020202020204" pitchFamily="34" charset="0"/>
                <a:cs typeface="Arial" panose="020B0604020202020204" pitchFamily="34" charset="0"/>
              </a:rPr>
              <a:t>o</a:t>
            </a:r>
            <a:r>
              <a:rPr lang="en-US" sz="3200" dirty="0">
                <a:latin typeface="Arial" panose="020B0604020202020204" pitchFamily="34" charset="0"/>
                <a:cs typeface="Arial" panose="020B0604020202020204" pitchFamily="34" charset="0"/>
              </a:rPr>
              <a:t> phase shift and equal  amplitude, the resulting wave is </a:t>
            </a:r>
            <a:r>
              <a:rPr lang="en-US" sz="3200" b="1" dirty="0">
                <a:latin typeface="Arial" panose="020B0604020202020204" pitchFamily="34" charset="0"/>
                <a:cs typeface="Arial" panose="020B0604020202020204" pitchFamily="34" charset="0"/>
              </a:rPr>
              <a:t>Circularly Polarized</a:t>
            </a:r>
            <a:br>
              <a:rPr lang="en-US" sz="3200" b="1"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(Special Case)</a:t>
            </a:r>
          </a:p>
        </p:txBody>
      </p:sp>
    </p:spTree>
    <p:extLst>
      <p:ext uri="{BB962C8B-B14F-4D97-AF65-F5344CB8AC3E}">
        <p14:creationId xmlns:p14="http://schemas.microsoft.com/office/powerpoint/2010/main" val="172918493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p:cNvPicPr>
            <a:picLocks noChangeAspect="1" noChangeArrowheads="1"/>
          </p:cNvPicPr>
          <p:nvPr/>
        </p:nvPicPr>
        <p:blipFill>
          <a:blip r:embed="rId3" cstate="print"/>
          <a:srcRect/>
          <a:stretch>
            <a:fillRect/>
          </a:stretch>
        </p:blipFill>
        <p:spPr bwMode="auto">
          <a:xfrm>
            <a:off x="1676400" y="1600200"/>
            <a:ext cx="5334000" cy="4870756"/>
          </a:xfrm>
          <a:prstGeom prst="rect">
            <a:avLst/>
          </a:prstGeom>
          <a:noFill/>
          <a:ln w="9525">
            <a:noFill/>
            <a:miter lim="800000"/>
            <a:headEnd/>
            <a:tailEnd/>
          </a:ln>
        </p:spPr>
      </p:pic>
      <p:sp>
        <p:nvSpPr>
          <p:cNvPr id="21507" name="Rectangle 2"/>
          <p:cNvSpPr>
            <a:spLocks noChangeArrowheads="1"/>
          </p:cNvSpPr>
          <p:nvPr/>
        </p:nvSpPr>
        <p:spPr bwMode="auto">
          <a:xfrm>
            <a:off x="2209800" y="6248400"/>
            <a:ext cx="1905000" cy="457200"/>
          </a:xfrm>
          <a:prstGeom prst="rect">
            <a:avLst/>
          </a:prstGeom>
          <a:noFill/>
          <a:ln w="12700">
            <a:noFill/>
            <a:miter lim="800000"/>
            <a:headEnd/>
            <a:tailEnd/>
          </a:ln>
        </p:spPr>
        <p:txBody>
          <a:bodyPr wrap="none" anchor="ctr"/>
          <a:lstStyle/>
          <a:p>
            <a:endParaRPr lang="en-US"/>
          </a:p>
        </p:txBody>
      </p:sp>
      <p:sp>
        <p:nvSpPr>
          <p:cNvPr id="21508" name="Rectangle 3"/>
          <p:cNvSpPr>
            <a:spLocks noChangeArrowheads="1"/>
          </p:cNvSpPr>
          <p:nvPr/>
        </p:nvSpPr>
        <p:spPr bwMode="auto">
          <a:xfrm>
            <a:off x="4648200" y="6248400"/>
            <a:ext cx="2895600" cy="457200"/>
          </a:xfrm>
          <a:prstGeom prst="rect">
            <a:avLst/>
          </a:prstGeom>
          <a:noFill/>
          <a:ln w="12700">
            <a:noFill/>
            <a:miter lim="800000"/>
            <a:headEnd/>
            <a:tailEnd/>
          </a:ln>
        </p:spPr>
        <p:txBody>
          <a:bodyPr wrap="none" anchor="ctr"/>
          <a:lstStyle/>
          <a:p>
            <a:endParaRPr lang="en-US"/>
          </a:p>
        </p:txBody>
      </p:sp>
      <p:sp>
        <p:nvSpPr>
          <p:cNvPr id="21509" name="Rectangle 4"/>
          <p:cNvSpPr>
            <a:spLocks noGrp="1" noChangeArrowheads="1"/>
          </p:cNvSpPr>
          <p:nvPr>
            <p:ph type="title"/>
          </p:nvPr>
        </p:nvSpPr>
        <p:spPr>
          <a:xfrm>
            <a:off x="415636" y="215496"/>
            <a:ext cx="11071167" cy="1325563"/>
          </a:xfrm>
          <a:noFill/>
        </p:spPr>
        <p:txBody>
          <a:bodyPr/>
          <a:lstStyle/>
          <a:p>
            <a:r>
              <a:rPr lang="en-US" sz="3200" dirty="0">
                <a:latin typeface="Arial" panose="020B0604020202020204" pitchFamily="34" charset="0"/>
                <a:cs typeface="Arial" panose="020B0604020202020204" pitchFamily="34" charset="0"/>
              </a:rPr>
              <a:t>When the orthogonal components have zero phase shift, resulting wave is </a:t>
            </a:r>
            <a:r>
              <a:rPr lang="en-US" sz="3200" b="1" dirty="0">
                <a:latin typeface="Arial" panose="020B0604020202020204" pitchFamily="34" charset="0"/>
                <a:cs typeface="Arial" panose="020B0604020202020204" pitchFamily="34" charset="0"/>
              </a:rPr>
              <a:t>Linearly Polarized </a:t>
            </a:r>
          </a:p>
        </p:txBody>
      </p:sp>
      <p:sp>
        <p:nvSpPr>
          <p:cNvPr id="7" name="Content Placeholder 6"/>
          <p:cNvSpPr>
            <a:spLocks noGrp="1"/>
          </p:cNvSpPr>
          <p:nvPr>
            <p:ph idx="1"/>
          </p:nvPr>
        </p:nvSpPr>
        <p:spPr>
          <a:xfrm>
            <a:off x="6608618" y="1875429"/>
            <a:ext cx="5345083" cy="1915175"/>
          </a:xfrm>
        </p:spPr>
        <p:txBody>
          <a:bodyPr/>
          <a:lstStyle/>
          <a:p>
            <a:pPr algn="just"/>
            <a:r>
              <a:rPr lang="en-CA" sz="2400" dirty="0">
                <a:latin typeface="Arial" panose="020B0604020202020204" pitchFamily="34" charset="0"/>
                <a:cs typeface="Arial" panose="020B0604020202020204" pitchFamily="34" charset="0"/>
              </a:rPr>
              <a:t>More useful </a:t>
            </a:r>
          </a:p>
          <a:p>
            <a:pPr algn="just"/>
            <a:r>
              <a:rPr lang="en-CA" sz="2400" dirty="0">
                <a:latin typeface="Arial" panose="020B0604020202020204" pitchFamily="34" charset="0"/>
                <a:cs typeface="Arial" panose="020B0604020202020204" pitchFamily="34" charset="0"/>
              </a:rPr>
              <a:t>Emitted by lasers</a:t>
            </a:r>
          </a:p>
          <a:p>
            <a:pPr algn="just"/>
            <a:r>
              <a:rPr lang="en-CA" sz="2400" dirty="0">
                <a:latin typeface="Arial" panose="020B0604020202020204" pitchFamily="34" charset="0"/>
                <a:cs typeface="Arial" panose="020B0604020202020204" pitchFamily="34" charset="0"/>
              </a:rPr>
              <a:t>Polarization control is possible</a:t>
            </a:r>
          </a:p>
          <a:p>
            <a:pPr algn="just"/>
            <a:r>
              <a:rPr lang="en-CA" sz="2400" dirty="0">
                <a:latin typeface="Arial" panose="020B0604020202020204" pitchFamily="34" charset="0"/>
                <a:cs typeface="Arial" panose="020B0604020202020204" pitchFamily="34" charset="0"/>
              </a:rPr>
              <a:t>Horizontal and vertical polarizations</a:t>
            </a:r>
          </a:p>
          <a:p>
            <a:pPr algn="just"/>
            <a:endParaRPr lang="en-CA"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18387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509728" y="83127"/>
            <a:ext cx="7793037" cy="696255"/>
          </a:xfrm>
        </p:spPr>
        <p:txBody>
          <a:bodyPr>
            <a:normAutofit/>
          </a:bodyPr>
          <a:lstStyle/>
          <a:p>
            <a:pPr eaLnBrk="1" hangingPunct="1"/>
            <a:r>
              <a:rPr lang="en-US" altLang="en-US" sz="4000" b="1" dirty="0">
                <a:solidFill>
                  <a:srgbClr val="C00000"/>
                </a:solidFill>
                <a:latin typeface="Arial" panose="020B0604020202020204" pitchFamily="34" charset="0"/>
                <a:cs typeface="Arial" panose="020B0604020202020204" pitchFamily="34" charset="0"/>
              </a:rPr>
              <a:t>Polarization of Light, cont</a:t>
            </a:r>
          </a:p>
        </p:txBody>
      </p:sp>
      <p:sp>
        <p:nvSpPr>
          <p:cNvPr id="6" name="Rectangle 3"/>
          <p:cNvSpPr txBox="1">
            <a:spLocks noChangeArrowheads="1"/>
          </p:cNvSpPr>
          <p:nvPr/>
        </p:nvSpPr>
        <p:spPr>
          <a:xfrm>
            <a:off x="176048" y="909145"/>
            <a:ext cx="10040294" cy="5491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4000" dirty="0">
                <a:latin typeface="Arial" panose="020B0604020202020204" pitchFamily="34" charset="0"/>
                <a:cs typeface="Arial" panose="020B0604020202020204" pitchFamily="34" charset="0"/>
              </a:rPr>
              <a:t>A wave is said to be </a:t>
            </a:r>
            <a:r>
              <a:rPr lang="en-US" altLang="en-US" sz="4000" i="1" dirty="0">
                <a:latin typeface="Arial" panose="020B0604020202020204" pitchFamily="34" charset="0"/>
                <a:cs typeface="Arial" panose="020B0604020202020204" pitchFamily="34" charset="0"/>
              </a:rPr>
              <a:t>linearly polarized</a:t>
            </a:r>
            <a:r>
              <a:rPr lang="en-US" altLang="en-US" sz="4000" dirty="0">
                <a:latin typeface="Arial" panose="020B0604020202020204" pitchFamily="34" charset="0"/>
                <a:cs typeface="Arial" panose="020B0604020202020204" pitchFamily="34" charset="0"/>
              </a:rPr>
              <a:t> if the resultant electric field vibrates in the same direction at all times at a particular point</a:t>
            </a:r>
          </a:p>
          <a:p>
            <a:pPr algn="just"/>
            <a:endParaRPr lang="en-US" altLang="en-US" sz="4000" dirty="0">
              <a:latin typeface="Arial" panose="020B0604020202020204" pitchFamily="34" charset="0"/>
              <a:cs typeface="Arial" panose="020B0604020202020204" pitchFamily="34" charset="0"/>
            </a:endParaRPr>
          </a:p>
          <a:p>
            <a:pPr algn="just"/>
            <a:r>
              <a:rPr lang="en-US" altLang="en-US" sz="4000" dirty="0">
                <a:latin typeface="Arial" panose="020B0604020202020204" pitchFamily="34" charset="0"/>
                <a:cs typeface="Arial" panose="020B0604020202020204" pitchFamily="34" charset="0"/>
              </a:rPr>
              <a:t>Polarization can be obtained from an unpolarized beam by </a:t>
            </a:r>
          </a:p>
          <a:p>
            <a:pPr lvl="1" algn="just"/>
            <a:r>
              <a:rPr lang="en-US" altLang="en-US" sz="3600" b="1" dirty="0">
                <a:solidFill>
                  <a:srgbClr val="0070C0"/>
                </a:solidFill>
                <a:latin typeface="Arial" panose="020B0604020202020204" pitchFamily="34" charset="0"/>
                <a:cs typeface="Arial" panose="020B0604020202020204" pitchFamily="34" charset="0"/>
              </a:rPr>
              <a:t>selective absorption</a:t>
            </a:r>
          </a:p>
          <a:p>
            <a:pPr lvl="1" algn="just"/>
            <a:r>
              <a:rPr lang="en-US" altLang="en-US" sz="3600" b="1" dirty="0">
                <a:solidFill>
                  <a:srgbClr val="0070C0"/>
                </a:solidFill>
                <a:latin typeface="Arial" panose="020B0604020202020204" pitchFamily="34" charset="0"/>
                <a:cs typeface="Arial" panose="020B0604020202020204" pitchFamily="34" charset="0"/>
              </a:rPr>
              <a:t>reflection</a:t>
            </a:r>
          </a:p>
        </p:txBody>
      </p:sp>
      <p:pic>
        <p:nvPicPr>
          <p:cNvPr id="7" name="Picture 7" descr=" 2425b.jpg                                                      000F0EB3Casper                         BA5763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2765" y="1136486"/>
            <a:ext cx="9937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570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90444" y="69090"/>
            <a:ext cx="9622166" cy="654213"/>
          </a:xfrm>
        </p:spPr>
        <p:txBody>
          <a:bodyPr>
            <a:normAutofit fontScale="90000"/>
          </a:bodyPr>
          <a:lstStyle/>
          <a:p>
            <a:pPr eaLnBrk="1" hangingPunct="1"/>
            <a:r>
              <a:rPr lang="en-US" altLang="en-US" b="1" dirty="0">
                <a:solidFill>
                  <a:srgbClr val="C00000"/>
                </a:solidFill>
                <a:latin typeface="Arial" panose="020B0604020202020204" pitchFamily="34" charset="0"/>
                <a:cs typeface="Arial" panose="020B0604020202020204" pitchFamily="34" charset="0"/>
              </a:rPr>
              <a:t>Polarization by Selective Absorption</a:t>
            </a:r>
          </a:p>
        </p:txBody>
      </p:sp>
      <p:pic>
        <p:nvPicPr>
          <p:cNvPr id="5" name="Picture 9" descr="2426.jpg                                                       000F0EB3Casper                         BA5763D6:"/>
          <p:cNvPicPr>
            <a:picLocks noChangeAspect="1" noChangeArrowheads="1"/>
          </p:cNvPicPr>
          <p:nvPr/>
        </p:nvPicPr>
        <p:blipFill rotWithShape="1">
          <a:blip r:embed="rId2">
            <a:extLst>
              <a:ext uri="{28A0092B-C50C-407E-A947-70E740481C1C}">
                <a14:useLocalDpi xmlns:a14="http://schemas.microsoft.com/office/drawing/2010/main" val="0"/>
              </a:ext>
            </a:extLst>
          </a:blip>
          <a:srcRect b="5898"/>
          <a:stretch/>
        </p:blipFill>
        <p:spPr bwMode="auto">
          <a:xfrm>
            <a:off x="2483068" y="735724"/>
            <a:ext cx="6457422" cy="322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a:xfrm>
            <a:off x="241737" y="3962400"/>
            <a:ext cx="11676993" cy="24358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dirty="0">
                <a:latin typeface="Arial" panose="020B0604020202020204" pitchFamily="34" charset="0"/>
                <a:cs typeface="Arial" panose="020B0604020202020204" pitchFamily="34" charset="0"/>
              </a:rPr>
              <a:t>The most common technique for polarizing light</a:t>
            </a:r>
          </a:p>
          <a:p>
            <a:pPr algn="just"/>
            <a:r>
              <a:rPr lang="en-US" altLang="en-US" sz="3200" dirty="0">
                <a:latin typeface="Arial" panose="020B0604020202020204" pitchFamily="34" charset="0"/>
                <a:cs typeface="Arial" panose="020B0604020202020204" pitchFamily="34" charset="0"/>
              </a:rPr>
              <a:t>Uses a material that transmits waves whose electric field vectors in the plane are parallel to a certain direction and absorbs waves whose electric field vectors are perpendicular to that direction</a:t>
            </a:r>
          </a:p>
          <a:p>
            <a:pPr algn="just"/>
            <a:endParaRPr lang="en-US"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4542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3334078" y="111078"/>
            <a:ext cx="5227320" cy="668020"/>
          </a:xfrm>
          <a:prstGeom prst="rect">
            <a:avLst/>
          </a:prstGeom>
        </p:spPr>
        <p:txBody>
          <a:bodyPr vert="horz" wrap="square" lIns="0" tIns="14605" rIns="0" bIns="0" rtlCol="0">
            <a:spAutoFit/>
          </a:bodyPr>
          <a:lstStyle/>
          <a:p>
            <a:pPr marL="25400">
              <a:lnSpc>
                <a:spcPct val="100000"/>
              </a:lnSpc>
              <a:spcBef>
                <a:spcPts val="115"/>
              </a:spcBef>
              <a:tabLst>
                <a:tab pos="661035" algn="l"/>
              </a:tabLst>
            </a:pPr>
            <a:r>
              <a:rPr sz="4000" b="1" i="1" dirty="0">
                <a:solidFill>
                  <a:srgbClr val="FF0000"/>
                </a:solidFill>
                <a:latin typeface="Times New Roman"/>
                <a:cs typeface="Times New Roman"/>
              </a:rPr>
              <a:t>E</a:t>
            </a:r>
            <a:r>
              <a:rPr sz="3975" b="1" i="1" baseline="-20964" dirty="0">
                <a:solidFill>
                  <a:srgbClr val="FF0000"/>
                </a:solidFill>
                <a:latin typeface="Times New Roman"/>
                <a:cs typeface="Times New Roman"/>
              </a:rPr>
              <a:t>x	</a:t>
            </a:r>
            <a:r>
              <a:rPr sz="4000" b="1" dirty="0">
                <a:solidFill>
                  <a:srgbClr val="FF0000"/>
                </a:solidFill>
                <a:latin typeface="Times New Roman"/>
                <a:cs typeface="Times New Roman"/>
              </a:rPr>
              <a:t>= </a:t>
            </a:r>
            <a:r>
              <a:rPr sz="4000" b="1" i="1" dirty="0">
                <a:solidFill>
                  <a:srgbClr val="FF0000"/>
                </a:solidFill>
                <a:latin typeface="Times New Roman"/>
                <a:cs typeface="Times New Roman"/>
              </a:rPr>
              <a:t>E</a:t>
            </a:r>
            <a:r>
              <a:rPr sz="3975" b="1" i="1" baseline="-20964" dirty="0">
                <a:solidFill>
                  <a:srgbClr val="FF0000"/>
                </a:solidFill>
                <a:latin typeface="Times New Roman"/>
                <a:cs typeface="Times New Roman"/>
              </a:rPr>
              <a:t>o </a:t>
            </a:r>
            <a:r>
              <a:rPr sz="4000" b="1" spc="-25" dirty="0">
                <a:solidFill>
                  <a:srgbClr val="FF0000"/>
                </a:solidFill>
                <a:latin typeface="Times New Roman"/>
                <a:cs typeface="Times New Roman"/>
              </a:rPr>
              <a:t>cos(</a:t>
            </a:r>
            <a:r>
              <a:rPr sz="4200" b="1" i="1" spc="-25" dirty="0">
                <a:solidFill>
                  <a:srgbClr val="FF0000"/>
                </a:solidFill>
                <a:latin typeface="Symbol"/>
                <a:cs typeface="Symbol"/>
              </a:rPr>
              <a:t></a:t>
            </a:r>
            <a:r>
              <a:rPr sz="4000" b="1" i="1" spc="-25" dirty="0">
                <a:solidFill>
                  <a:srgbClr val="FF0000"/>
                </a:solidFill>
                <a:latin typeface="Times New Roman"/>
                <a:cs typeface="Times New Roman"/>
              </a:rPr>
              <a:t>t </a:t>
            </a:r>
            <a:r>
              <a:rPr sz="4000" b="1" spc="-5" dirty="0">
                <a:solidFill>
                  <a:srgbClr val="FF0000"/>
                </a:solidFill>
                <a:latin typeface="Symbol"/>
                <a:cs typeface="Symbol"/>
              </a:rPr>
              <a:t></a:t>
            </a:r>
            <a:r>
              <a:rPr sz="4000" b="1" spc="-5" dirty="0">
                <a:solidFill>
                  <a:srgbClr val="FF0000"/>
                </a:solidFill>
                <a:latin typeface="Times New Roman"/>
                <a:cs typeface="Times New Roman"/>
              </a:rPr>
              <a:t> </a:t>
            </a:r>
            <a:r>
              <a:rPr sz="4000" b="1" i="1" dirty="0">
                <a:solidFill>
                  <a:srgbClr val="FF0000"/>
                </a:solidFill>
                <a:latin typeface="Times New Roman"/>
                <a:cs typeface="Times New Roman"/>
              </a:rPr>
              <a:t>kz </a:t>
            </a:r>
            <a:r>
              <a:rPr sz="4000" b="1" dirty="0">
                <a:solidFill>
                  <a:srgbClr val="FF0000"/>
                </a:solidFill>
                <a:latin typeface="Times New Roman"/>
                <a:cs typeface="Times New Roman"/>
              </a:rPr>
              <a:t>+</a:t>
            </a:r>
            <a:r>
              <a:rPr sz="4000" b="1" spc="-365" dirty="0">
                <a:solidFill>
                  <a:srgbClr val="FF0000"/>
                </a:solidFill>
                <a:latin typeface="Times New Roman"/>
                <a:cs typeface="Times New Roman"/>
              </a:rPr>
              <a:t> </a:t>
            </a:r>
            <a:r>
              <a:rPr sz="4200" b="1" i="1" spc="-60" dirty="0">
                <a:solidFill>
                  <a:srgbClr val="FF0000"/>
                </a:solidFill>
                <a:latin typeface="Symbol"/>
                <a:cs typeface="Symbol"/>
              </a:rPr>
              <a:t></a:t>
            </a:r>
            <a:r>
              <a:rPr sz="4200" b="1" i="1" spc="-89" baseline="-19841" dirty="0">
                <a:solidFill>
                  <a:srgbClr val="FF0000"/>
                </a:solidFill>
                <a:latin typeface="Symbol"/>
                <a:cs typeface="Symbol"/>
              </a:rPr>
              <a:t></a:t>
            </a:r>
            <a:r>
              <a:rPr sz="4000" b="1" spc="-60" dirty="0">
                <a:solidFill>
                  <a:srgbClr val="FF0000"/>
                </a:solidFill>
                <a:latin typeface="Times New Roman"/>
                <a:cs typeface="Times New Roman"/>
              </a:rPr>
              <a:t>)</a:t>
            </a:r>
            <a:endParaRPr sz="4000" b="1" dirty="0">
              <a:solidFill>
                <a:srgbClr val="FF0000"/>
              </a:solidFill>
              <a:latin typeface="Times New Roman"/>
              <a:cs typeface="Times New Roman"/>
            </a:endParaRPr>
          </a:p>
        </p:txBody>
      </p:sp>
      <p:sp>
        <p:nvSpPr>
          <p:cNvPr id="5" name="object 3"/>
          <p:cNvSpPr txBox="1"/>
          <p:nvPr/>
        </p:nvSpPr>
        <p:spPr>
          <a:xfrm>
            <a:off x="227636" y="1092776"/>
            <a:ext cx="11785687" cy="4901983"/>
          </a:xfrm>
          <a:prstGeom prst="rect">
            <a:avLst/>
          </a:prstGeom>
        </p:spPr>
        <p:txBody>
          <a:bodyPr vert="horz" wrap="square" lIns="0" tIns="23495" rIns="0" bIns="0" rtlCol="0">
            <a:spAutoFit/>
          </a:bodyPr>
          <a:lstStyle/>
          <a:p>
            <a:pPr marL="63500" marR="1375410">
              <a:lnSpc>
                <a:spcPts val="2890"/>
              </a:lnSpc>
              <a:spcBef>
                <a:spcPts val="185"/>
              </a:spcBef>
              <a:tabLst>
                <a:tab pos="598170" algn="l"/>
              </a:tabLst>
            </a:pPr>
            <a:r>
              <a:rPr sz="2800" i="1" spc="-5" dirty="0">
                <a:latin typeface="Times New Roman"/>
                <a:cs typeface="Times New Roman"/>
              </a:rPr>
              <a:t>E</a:t>
            </a:r>
            <a:r>
              <a:rPr sz="2800" i="1" spc="-7" baseline="-20833" dirty="0">
                <a:latin typeface="Times New Roman"/>
                <a:cs typeface="Times New Roman"/>
              </a:rPr>
              <a:t>x </a:t>
            </a:r>
            <a:r>
              <a:rPr sz="2800" dirty="0">
                <a:latin typeface="Times New Roman"/>
                <a:cs typeface="Times New Roman"/>
              </a:rPr>
              <a:t>= Electric field along </a:t>
            </a:r>
            <a:r>
              <a:rPr sz="2800" i="1" dirty="0">
                <a:latin typeface="Times New Roman"/>
                <a:cs typeface="Times New Roman"/>
              </a:rPr>
              <a:t>x </a:t>
            </a:r>
            <a:r>
              <a:rPr sz="2800" dirty="0">
                <a:latin typeface="Times New Roman"/>
                <a:cs typeface="Times New Roman"/>
              </a:rPr>
              <a:t>at position </a:t>
            </a:r>
            <a:r>
              <a:rPr sz="2800" i="1" spc="-5" dirty="0">
                <a:latin typeface="Times New Roman"/>
                <a:cs typeface="Times New Roman"/>
              </a:rPr>
              <a:t>z </a:t>
            </a:r>
            <a:r>
              <a:rPr sz="2800" dirty="0">
                <a:latin typeface="Times New Roman"/>
                <a:cs typeface="Times New Roman"/>
              </a:rPr>
              <a:t>at </a:t>
            </a:r>
            <a:r>
              <a:rPr sz="2800" spc="-5" dirty="0">
                <a:latin typeface="Times New Roman"/>
                <a:cs typeface="Times New Roman"/>
              </a:rPr>
              <a:t>time </a:t>
            </a:r>
            <a:r>
              <a:rPr sz="2800" i="1" dirty="0">
                <a:latin typeface="Times New Roman"/>
                <a:cs typeface="Times New Roman"/>
              </a:rPr>
              <a:t>t  </a:t>
            </a:r>
            <a:endParaRPr lang="en-US" sz="2800" i="1" dirty="0">
              <a:latin typeface="Times New Roman"/>
              <a:cs typeface="Times New Roman"/>
            </a:endParaRPr>
          </a:p>
          <a:p>
            <a:pPr marL="63500" marR="1375410">
              <a:lnSpc>
                <a:spcPts val="2890"/>
              </a:lnSpc>
              <a:spcBef>
                <a:spcPts val="185"/>
              </a:spcBef>
              <a:tabLst>
                <a:tab pos="598170" algn="l"/>
              </a:tabLst>
            </a:pPr>
            <a:r>
              <a:rPr sz="2800" i="1" dirty="0">
                <a:latin typeface="Times New Roman"/>
                <a:cs typeface="Times New Roman"/>
              </a:rPr>
              <a:t>k </a:t>
            </a:r>
            <a:r>
              <a:rPr sz="2800" dirty="0">
                <a:latin typeface="Times New Roman"/>
                <a:cs typeface="Times New Roman"/>
              </a:rPr>
              <a:t>=	</a:t>
            </a:r>
            <a:r>
              <a:rPr sz="2800" b="1" spc="-5" dirty="0">
                <a:solidFill>
                  <a:srgbClr val="0032CC"/>
                </a:solidFill>
                <a:latin typeface="Times New Roman"/>
                <a:cs typeface="Times New Roman"/>
              </a:rPr>
              <a:t>Propagation </a:t>
            </a:r>
            <a:r>
              <a:rPr sz="2800" b="1" dirty="0">
                <a:solidFill>
                  <a:srgbClr val="0032CC"/>
                </a:solidFill>
                <a:latin typeface="Times New Roman"/>
                <a:cs typeface="Times New Roman"/>
              </a:rPr>
              <a:t>constant </a:t>
            </a:r>
            <a:r>
              <a:rPr sz="2800" dirty="0">
                <a:latin typeface="Times New Roman"/>
                <a:cs typeface="Times New Roman"/>
              </a:rPr>
              <a:t>=</a:t>
            </a:r>
            <a:r>
              <a:rPr sz="2800" spc="-5" dirty="0">
                <a:latin typeface="Times New Roman"/>
                <a:cs typeface="Times New Roman"/>
              </a:rPr>
              <a:t> </a:t>
            </a:r>
            <a:r>
              <a:rPr sz="2800" spc="-20" dirty="0">
                <a:latin typeface="Times New Roman"/>
                <a:cs typeface="Times New Roman"/>
              </a:rPr>
              <a:t>2</a:t>
            </a:r>
            <a:r>
              <a:rPr sz="2800" spc="-20" dirty="0">
                <a:latin typeface="Symbol"/>
                <a:cs typeface="Symbol"/>
              </a:rPr>
              <a:t></a:t>
            </a:r>
            <a:r>
              <a:rPr sz="2800" spc="-20" dirty="0">
                <a:latin typeface="Times New Roman"/>
                <a:cs typeface="Times New Roman"/>
              </a:rPr>
              <a:t>/</a:t>
            </a:r>
            <a:r>
              <a:rPr sz="2800" i="1" spc="-20" dirty="0">
                <a:latin typeface="Symbol"/>
                <a:cs typeface="Symbol"/>
              </a:rPr>
              <a:t></a:t>
            </a:r>
            <a:endParaRPr sz="2800" dirty="0">
              <a:latin typeface="Symbol"/>
              <a:cs typeface="Symbol"/>
            </a:endParaRPr>
          </a:p>
          <a:p>
            <a:pPr marL="63500">
              <a:lnSpc>
                <a:spcPts val="2745"/>
              </a:lnSpc>
              <a:tabLst>
                <a:tab pos="624205" algn="l"/>
              </a:tabLst>
            </a:pPr>
            <a:r>
              <a:rPr sz="2800" i="1" spc="-55" dirty="0">
                <a:latin typeface="Symbol"/>
                <a:cs typeface="Symbol"/>
              </a:rPr>
              <a:t></a:t>
            </a:r>
            <a:r>
              <a:rPr sz="2800" i="1" spc="-35" dirty="0">
                <a:latin typeface="Times New Roman"/>
                <a:cs typeface="Times New Roman"/>
              </a:rPr>
              <a:t> </a:t>
            </a:r>
            <a:r>
              <a:rPr sz="2800" dirty="0">
                <a:latin typeface="Times New Roman"/>
                <a:cs typeface="Times New Roman"/>
              </a:rPr>
              <a:t>=	</a:t>
            </a:r>
            <a:r>
              <a:rPr sz="2800" spc="-25" dirty="0">
                <a:latin typeface="Times New Roman"/>
                <a:cs typeface="Times New Roman"/>
              </a:rPr>
              <a:t>Wavelength</a:t>
            </a:r>
            <a:endParaRPr sz="2800" dirty="0">
              <a:latin typeface="Times New Roman"/>
              <a:cs typeface="Times New Roman"/>
            </a:endParaRPr>
          </a:p>
          <a:p>
            <a:pPr marL="63500">
              <a:lnSpc>
                <a:spcPts val="2925"/>
              </a:lnSpc>
              <a:tabLst>
                <a:tab pos="655955" algn="l"/>
                <a:tab pos="3921125" algn="l"/>
              </a:tabLst>
            </a:pPr>
            <a:r>
              <a:rPr sz="2800" i="1" spc="-70" dirty="0">
                <a:latin typeface="Symbol"/>
                <a:cs typeface="Symbol"/>
              </a:rPr>
              <a:t></a:t>
            </a:r>
            <a:r>
              <a:rPr sz="2800" i="1" spc="-25" dirty="0">
                <a:latin typeface="Times New Roman"/>
                <a:cs typeface="Times New Roman"/>
              </a:rPr>
              <a:t> </a:t>
            </a:r>
            <a:r>
              <a:rPr sz="2800" dirty="0">
                <a:latin typeface="Times New Roman"/>
                <a:cs typeface="Times New Roman"/>
              </a:rPr>
              <a:t>=	Angular frequency</a:t>
            </a:r>
            <a:r>
              <a:rPr sz="2800" spc="-10" dirty="0">
                <a:latin typeface="Times New Roman"/>
                <a:cs typeface="Times New Roman"/>
              </a:rPr>
              <a:t> </a:t>
            </a:r>
            <a:r>
              <a:rPr sz="2800" dirty="0">
                <a:latin typeface="Times New Roman"/>
                <a:cs typeface="Times New Roman"/>
              </a:rPr>
              <a:t>= </a:t>
            </a:r>
            <a:r>
              <a:rPr sz="2800" spc="-25" dirty="0">
                <a:latin typeface="Times New Roman"/>
                <a:cs typeface="Times New Roman"/>
              </a:rPr>
              <a:t>2</a:t>
            </a:r>
            <a:r>
              <a:rPr sz="2800" spc="-25" dirty="0">
                <a:latin typeface="Symbol"/>
                <a:cs typeface="Symbol"/>
              </a:rPr>
              <a:t></a:t>
            </a:r>
            <a:r>
              <a:rPr sz="2800" i="1" spc="-25" dirty="0">
                <a:latin typeface="Symbol"/>
                <a:cs typeface="Symbol"/>
              </a:rPr>
              <a:t></a:t>
            </a:r>
            <a:r>
              <a:rPr sz="2800" spc="-25" dirty="0">
                <a:latin typeface="Times New Roman"/>
                <a:cs typeface="Times New Roman"/>
              </a:rPr>
              <a:t>	</a:t>
            </a:r>
            <a:r>
              <a:rPr sz="2800" spc="-30" dirty="0">
                <a:latin typeface="Symbol"/>
                <a:cs typeface="Symbol"/>
              </a:rPr>
              <a:t></a:t>
            </a:r>
            <a:r>
              <a:rPr sz="2800" i="1" spc="-30" dirty="0">
                <a:latin typeface="Symbol"/>
                <a:cs typeface="Symbol"/>
              </a:rPr>
              <a:t></a:t>
            </a:r>
            <a:r>
              <a:rPr sz="2800" i="1" spc="-30" dirty="0">
                <a:latin typeface="Times New Roman"/>
                <a:cs typeface="Times New Roman"/>
              </a:rPr>
              <a:t> </a:t>
            </a:r>
            <a:r>
              <a:rPr sz="2800" dirty="0">
                <a:latin typeface="Symbol"/>
                <a:cs typeface="Symbol"/>
              </a:rPr>
              <a:t></a:t>
            </a:r>
            <a:r>
              <a:rPr sz="2800" spc="-20" dirty="0">
                <a:latin typeface="Times New Roman"/>
                <a:cs typeface="Times New Roman"/>
              </a:rPr>
              <a:t> </a:t>
            </a:r>
            <a:r>
              <a:rPr sz="2800" dirty="0">
                <a:latin typeface="Times New Roman"/>
                <a:cs typeface="Times New Roman"/>
              </a:rPr>
              <a:t>frequency)</a:t>
            </a:r>
          </a:p>
          <a:p>
            <a:pPr marL="63500">
              <a:lnSpc>
                <a:spcPts val="2820"/>
              </a:lnSpc>
            </a:pPr>
            <a:r>
              <a:rPr sz="2800" i="1" spc="-5" dirty="0">
                <a:latin typeface="Times New Roman"/>
                <a:cs typeface="Times New Roman"/>
              </a:rPr>
              <a:t>E</a:t>
            </a:r>
            <a:r>
              <a:rPr sz="2800" i="1" spc="-7" baseline="-20833" dirty="0">
                <a:latin typeface="Times New Roman"/>
                <a:cs typeface="Times New Roman"/>
              </a:rPr>
              <a:t>o </a:t>
            </a:r>
            <a:r>
              <a:rPr sz="2800" dirty="0">
                <a:latin typeface="Times New Roman"/>
                <a:cs typeface="Times New Roman"/>
              </a:rPr>
              <a:t>= </a:t>
            </a:r>
            <a:r>
              <a:rPr sz="2800" spc="-5" dirty="0">
                <a:latin typeface="Times New Roman"/>
                <a:cs typeface="Times New Roman"/>
              </a:rPr>
              <a:t>Amplitude </a:t>
            </a:r>
            <a:r>
              <a:rPr sz="2800" dirty="0">
                <a:latin typeface="Times New Roman"/>
                <a:cs typeface="Times New Roman"/>
              </a:rPr>
              <a:t>of the</a:t>
            </a:r>
            <a:r>
              <a:rPr sz="2800" spc="-355" dirty="0">
                <a:latin typeface="Times New Roman"/>
                <a:cs typeface="Times New Roman"/>
              </a:rPr>
              <a:t> </a:t>
            </a:r>
            <a:r>
              <a:rPr sz="2800" dirty="0">
                <a:latin typeface="Times New Roman"/>
                <a:cs typeface="Times New Roman"/>
              </a:rPr>
              <a:t>wave</a:t>
            </a:r>
          </a:p>
          <a:p>
            <a:pPr marL="63500" marR="43180">
              <a:lnSpc>
                <a:spcPts val="2870"/>
              </a:lnSpc>
              <a:spcBef>
                <a:spcPts val="160"/>
              </a:spcBef>
            </a:pPr>
            <a:r>
              <a:rPr sz="2800" i="1" spc="-30" dirty="0">
                <a:latin typeface="Symbol"/>
                <a:cs typeface="Symbol"/>
              </a:rPr>
              <a:t></a:t>
            </a:r>
            <a:r>
              <a:rPr sz="2800" spc="-44" baseline="-20833" dirty="0">
                <a:latin typeface="Symbol"/>
                <a:cs typeface="Symbol"/>
              </a:rPr>
              <a:t></a:t>
            </a:r>
            <a:r>
              <a:rPr sz="2800" spc="-44" baseline="-20833" dirty="0">
                <a:latin typeface="Times New Roman"/>
                <a:cs typeface="Times New Roman"/>
              </a:rPr>
              <a:t> </a:t>
            </a:r>
            <a:r>
              <a:rPr sz="2800" dirty="0">
                <a:latin typeface="Times New Roman"/>
                <a:cs typeface="Times New Roman"/>
              </a:rPr>
              <a:t>= Phase constant; at </a:t>
            </a:r>
            <a:r>
              <a:rPr sz="2800" i="1" dirty="0">
                <a:latin typeface="Times New Roman"/>
                <a:cs typeface="Times New Roman"/>
              </a:rPr>
              <a:t>t = </a:t>
            </a:r>
            <a:r>
              <a:rPr sz="2800" dirty="0">
                <a:latin typeface="Times New Roman"/>
                <a:cs typeface="Times New Roman"/>
              </a:rPr>
              <a:t>0 and </a:t>
            </a:r>
            <a:r>
              <a:rPr sz="2800" i="1" spc="-5" dirty="0">
                <a:latin typeface="Times New Roman"/>
                <a:cs typeface="Times New Roman"/>
              </a:rPr>
              <a:t>z </a:t>
            </a:r>
            <a:r>
              <a:rPr sz="2800" i="1" dirty="0">
                <a:latin typeface="Times New Roman"/>
                <a:cs typeface="Times New Roman"/>
              </a:rPr>
              <a:t>= </a:t>
            </a:r>
            <a:r>
              <a:rPr sz="2800" dirty="0">
                <a:latin typeface="Times New Roman"/>
                <a:cs typeface="Times New Roman"/>
              </a:rPr>
              <a:t>0, </a:t>
            </a:r>
            <a:r>
              <a:rPr sz="2800" i="1" spc="-5" dirty="0">
                <a:latin typeface="Times New Roman"/>
                <a:cs typeface="Times New Roman"/>
              </a:rPr>
              <a:t>E</a:t>
            </a:r>
            <a:r>
              <a:rPr sz="2800" i="1" spc="-7" baseline="-20833" dirty="0">
                <a:latin typeface="Times New Roman"/>
                <a:cs typeface="Times New Roman"/>
              </a:rPr>
              <a:t>x </a:t>
            </a:r>
            <a:r>
              <a:rPr sz="2800" spc="-10" dirty="0">
                <a:latin typeface="Times New Roman"/>
                <a:cs typeface="Times New Roman"/>
              </a:rPr>
              <a:t>may </a:t>
            </a:r>
            <a:r>
              <a:rPr sz="2800" dirty="0">
                <a:latin typeface="Times New Roman"/>
                <a:cs typeface="Times New Roman"/>
              </a:rPr>
              <a:t>or </a:t>
            </a:r>
            <a:r>
              <a:rPr sz="2800" spc="-10" dirty="0">
                <a:latin typeface="Times New Roman"/>
                <a:cs typeface="Times New Roman"/>
              </a:rPr>
              <a:t>may </a:t>
            </a:r>
            <a:r>
              <a:rPr sz="2800" dirty="0">
                <a:latin typeface="Times New Roman"/>
                <a:cs typeface="Times New Roman"/>
              </a:rPr>
              <a:t>not  necessarily be zero depending on the choice of</a:t>
            </a:r>
            <a:r>
              <a:rPr sz="2800" spc="-145" dirty="0">
                <a:latin typeface="Times New Roman"/>
                <a:cs typeface="Times New Roman"/>
              </a:rPr>
              <a:t> </a:t>
            </a:r>
            <a:r>
              <a:rPr sz="2800" dirty="0">
                <a:latin typeface="Times New Roman"/>
                <a:cs typeface="Times New Roman"/>
              </a:rPr>
              <a:t>origin.</a:t>
            </a:r>
          </a:p>
          <a:p>
            <a:pPr>
              <a:lnSpc>
                <a:spcPct val="100000"/>
              </a:lnSpc>
            </a:pPr>
            <a:endParaRPr sz="2800" dirty="0">
              <a:latin typeface="Times New Roman"/>
              <a:cs typeface="Times New Roman"/>
            </a:endParaRPr>
          </a:p>
          <a:p>
            <a:pPr marL="63500">
              <a:lnSpc>
                <a:spcPct val="100000"/>
              </a:lnSpc>
              <a:spcBef>
                <a:spcPts val="1535"/>
              </a:spcBef>
            </a:pPr>
            <a:r>
              <a:rPr sz="2800" b="1" spc="-40" dirty="0">
                <a:latin typeface="Times New Roman"/>
                <a:cs typeface="Times New Roman"/>
              </a:rPr>
              <a:t>(</a:t>
            </a:r>
            <a:r>
              <a:rPr sz="2800" b="1" i="1" spc="-40" dirty="0">
                <a:latin typeface="Symbol"/>
                <a:cs typeface="Symbol"/>
              </a:rPr>
              <a:t></a:t>
            </a:r>
            <a:r>
              <a:rPr sz="2800" b="1" i="1" spc="-40" dirty="0">
                <a:latin typeface="Times New Roman"/>
                <a:cs typeface="Times New Roman"/>
              </a:rPr>
              <a:t>t </a:t>
            </a:r>
            <a:r>
              <a:rPr sz="2800" b="1" spc="-5" dirty="0">
                <a:latin typeface="Symbol"/>
                <a:cs typeface="Symbol"/>
              </a:rPr>
              <a:t></a:t>
            </a:r>
            <a:r>
              <a:rPr sz="2800" b="1" spc="-5" dirty="0">
                <a:latin typeface="Times New Roman"/>
                <a:cs typeface="Times New Roman"/>
              </a:rPr>
              <a:t> </a:t>
            </a:r>
            <a:r>
              <a:rPr sz="2800" b="1" i="1" spc="-5" dirty="0">
                <a:latin typeface="Times New Roman"/>
                <a:cs typeface="Times New Roman"/>
              </a:rPr>
              <a:t>kz </a:t>
            </a:r>
            <a:r>
              <a:rPr sz="2800" b="1" dirty="0">
                <a:latin typeface="Times New Roman"/>
                <a:cs typeface="Times New Roman"/>
              </a:rPr>
              <a:t>+ </a:t>
            </a:r>
            <a:r>
              <a:rPr sz="2800" b="1" i="1" spc="-25" dirty="0">
                <a:latin typeface="Symbol"/>
                <a:cs typeface="Symbol"/>
              </a:rPr>
              <a:t></a:t>
            </a:r>
            <a:r>
              <a:rPr sz="2800" b="1" i="1" spc="-37" baseline="-20202" dirty="0">
                <a:latin typeface="Symbol"/>
                <a:cs typeface="Symbol"/>
              </a:rPr>
              <a:t></a:t>
            </a:r>
            <a:r>
              <a:rPr sz="2800" b="1" spc="-25" dirty="0">
                <a:latin typeface="Times New Roman"/>
                <a:cs typeface="Times New Roman"/>
              </a:rPr>
              <a:t>) </a:t>
            </a:r>
            <a:r>
              <a:rPr sz="2800" b="1" dirty="0">
                <a:latin typeface="Times New Roman"/>
                <a:cs typeface="Times New Roman"/>
              </a:rPr>
              <a:t>= </a:t>
            </a:r>
            <a:r>
              <a:rPr sz="2800" b="1" i="1" spc="-55" dirty="0">
                <a:latin typeface="Symbol"/>
                <a:cs typeface="Symbol"/>
              </a:rPr>
              <a:t></a:t>
            </a:r>
            <a:r>
              <a:rPr sz="2800" b="1" i="1" spc="-55" dirty="0">
                <a:latin typeface="Times New Roman"/>
                <a:cs typeface="Times New Roman"/>
              </a:rPr>
              <a:t> </a:t>
            </a:r>
            <a:r>
              <a:rPr sz="2800" b="1" dirty="0">
                <a:latin typeface="Times New Roman"/>
                <a:cs typeface="Times New Roman"/>
              </a:rPr>
              <a:t>= </a:t>
            </a:r>
            <a:r>
              <a:rPr sz="2800" b="1" spc="-5" dirty="0">
                <a:solidFill>
                  <a:srgbClr val="0032CC"/>
                </a:solidFill>
                <a:latin typeface="Times New Roman"/>
                <a:cs typeface="Times New Roman"/>
              </a:rPr>
              <a:t>Phase </a:t>
            </a:r>
            <a:r>
              <a:rPr sz="2800" b="1" spc="-5" dirty="0">
                <a:latin typeface="Times New Roman"/>
                <a:cs typeface="Times New Roman"/>
              </a:rPr>
              <a:t>of </a:t>
            </a:r>
            <a:r>
              <a:rPr sz="2800" b="1" dirty="0">
                <a:latin typeface="Times New Roman"/>
                <a:cs typeface="Times New Roman"/>
              </a:rPr>
              <a:t>the</a:t>
            </a:r>
            <a:r>
              <a:rPr sz="2800" b="1" spc="75" dirty="0">
                <a:latin typeface="Times New Roman"/>
                <a:cs typeface="Times New Roman"/>
              </a:rPr>
              <a:t> </a:t>
            </a:r>
            <a:r>
              <a:rPr sz="2800" b="1" spc="-5" dirty="0">
                <a:latin typeface="Times New Roman"/>
                <a:cs typeface="Times New Roman"/>
              </a:rPr>
              <a:t>wave</a:t>
            </a:r>
            <a:endParaRPr sz="2800" dirty="0">
              <a:latin typeface="Times New Roman"/>
              <a:cs typeface="Times New Roman"/>
            </a:endParaRPr>
          </a:p>
          <a:p>
            <a:pPr marL="63500">
              <a:lnSpc>
                <a:spcPct val="100000"/>
              </a:lnSpc>
              <a:spcBef>
                <a:spcPts val="2850"/>
              </a:spcBef>
            </a:pPr>
            <a:r>
              <a:rPr sz="2800" dirty="0">
                <a:latin typeface="Times New Roman"/>
                <a:cs typeface="Times New Roman"/>
              </a:rPr>
              <a:t>This is a </a:t>
            </a:r>
            <a:r>
              <a:rPr sz="2800" b="1" spc="-5" dirty="0">
                <a:solidFill>
                  <a:srgbClr val="0032CC"/>
                </a:solidFill>
                <a:latin typeface="Times New Roman"/>
                <a:cs typeface="Times New Roman"/>
              </a:rPr>
              <a:t>monochromatic </a:t>
            </a:r>
            <a:r>
              <a:rPr sz="2800" b="1" dirty="0">
                <a:solidFill>
                  <a:srgbClr val="0032CC"/>
                </a:solidFill>
                <a:latin typeface="Times New Roman"/>
                <a:cs typeface="Times New Roman"/>
              </a:rPr>
              <a:t>plane </a:t>
            </a:r>
            <a:r>
              <a:rPr sz="2800" b="1" spc="-5" dirty="0">
                <a:solidFill>
                  <a:srgbClr val="0032CC"/>
                </a:solidFill>
                <a:latin typeface="Times New Roman"/>
                <a:cs typeface="Times New Roman"/>
              </a:rPr>
              <a:t>wave </a:t>
            </a:r>
            <a:r>
              <a:rPr sz="2800" dirty="0">
                <a:latin typeface="Times New Roman"/>
                <a:cs typeface="Times New Roman"/>
              </a:rPr>
              <a:t>of </a:t>
            </a:r>
            <a:r>
              <a:rPr sz="2800" i="1" dirty="0">
                <a:latin typeface="Times New Roman"/>
                <a:cs typeface="Times New Roman"/>
              </a:rPr>
              <a:t>infinite</a:t>
            </a:r>
            <a:r>
              <a:rPr sz="2800" i="1" spc="-105" dirty="0">
                <a:latin typeface="Times New Roman"/>
                <a:cs typeface="Times New Roman"/>
              </a:rPr>
              <a:t> </a:t>
            </a:r>
            <a:r>
              <a:rPr sz="2800" i="1" dirty="0">
                <a:latin typeface="Times New Roman"/>
                <a:cs typeface="Times New Roman"/>
              </a:rPr>
              <a:t>extent</a:t>
            </a:r>
            <a:r>
              <a:rPr lang="en-US" sz="2800" dirty="0">
                <a:latin typeface="Times New Roman"/>
                <a:cs typeface="Times New Roman"/>
              </a:rPr>
              <a:t> </a:t>
            </a:r>
            <a:r>
              <a:rPr sz="2800" dirty="0">
                <a:latin typeface="Times New Roman"/>
                <a:cs typeface="Times New Roman"/>
              </a:rPr>
              <a:t>traveling in the positive </a:t>
            </a:r>
            <a:r>
              <a:rPr sz="2800" i="1" spc="-5" dirty="0">
                <a:latin typeface="Times New Roman"/>
                <a:cs typeface="Times New Roman"/>
              </a:rPr>
              <a:t>z</a:t>
            </a:r>
            <a:r>
              <a:rPr sz="2800" i="1" spc="-80" dirty="0">
                <a:latin typeface="Times New Roman"/>
                <a:cs typeface="Times New Roman"/>
              </a:rPr>
              <a:t> </a:t>
            </a:r>
            <a:r>
              <a:rPr sz="2800" dirty="0">
                <a:latin typeface="Times New Roman"/>
                <a:cs typeface="Times New Roman"/>
              </a:rPr>
              <a:t>direction.</a:t>
            </a:r>
          </a:p>
        </p:txBody>
      </p:sp>
    </p:spTree>
    <p:extLst>
      <p:ext uri="{BB962C8B-B14F-4D97-AF65-F5344CB8AC3E}">
        <p14:creationId xmlns:p14="http://schemas.microsoft.com/office/powerpoint/2010/main" val="4154926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698061" y="113041"/>
            <a:ext cx="7131213" cy="612172"/>
          </a:xfrm>
        </p:spPr>
        <p:txBody>
          <a:bodyPr>
            <a:noAutofit/>
          </a:bodyPr>
          <a:lstStyle/>
          <a:p>
            <a:pPr eaLnBrk="1" hangingPunct="1"/>
            <a:r>
              <a:rPr lang="en-US" altLang="en-US" sz="4000" b="1" dirty="0">
                <a:solidFill>
                  <a:srgbClr val="C00000"/>
                </a:solidFill>
                <a:latin typeface="Arial" panose="020B0604020202020204" pitchFamily="34" charset="0"/>
                <a:cs typeface="Arial" panose="020B0604020202020204" pitchFamily="34" charset="0"/>
              </a:rPr>
              <a:t>Selective Absorption, cont</a:t>
            </a:r>
          </a:p>
        </p:txBody>
      </p:sp>
      <p:sp>
        <p:nvSpPr>
          <p:cNvPr id="5" name="Rectangle 3"/>
          <p:cNvSpPr txBox="1">
            <a:spLocks noChangeArrowheads="1"/>
          </p:cNvSpPr>
          <p:nvPr/>
        </p:nvSpPr>
        <p:spPr>
          <a:xfrm>
            <a:off x="373391" y="935148"/>
            <a:ext cx="11503298" cy="5844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4800" dirty="0">
                <a:latin typeface="Arial" panose="020B0604020202020204" pitchFamily="34" charset="0"/>
                <a:cs typeface="Arial" panose="020B0604020202020204" pitchFamily="34" charset="0"/>
              </a:rPr>
              <a:t>E. H. Land discovered a material that polarizes light through selective absorption</a:t>
            </a:r>
          </a:p>
          <a:p>
            <a:pPr lvl="1" algn="just"/>
            <a:r>
              <a:rPr lang="en-US" altLang="en-US" sz="4400" dirty="0">
                <a:latin typeface="Arial" panose="020B0604020202020204" pitchFamily="34" charset="0"/>
                <a:cs typeface="Arial" panose="020B0604020202020204" pitchFamily="34" charset="0"/>
              </a:rPr>
              <a:t>He called the material </a:t>
            </a:r>
            <a:r>
              <a:rPr lang="en-US" altLang="en-US" sz="4400" b="1" dirty="0">
                <a:solidFill>
                  <a:srgbClr val="0070C0"/>
                </a:solidFill>
                <a:latin typeface="Arial" panose="020B0604020202020204" pitchFamily="34" charset="0"/>
                <a:cs typeface="Arial" panose="020B0604020202020204" pitchFamily="34" charset="0"/>
              </a:rPr>
              <a:t>Polaroid</a:t>
            </a:r>
          </a:p>
          <a:p>
            <a:pPr lvl="1" algn="just"/>
            <a:r>
              <a:rPr lang="en-US" altLang="en-US" sz="4400" dirty="0">
                <a:latin typeface="Arial" panose="020B0604020202020204" pitchFamily="34" charset="0"/>
                <a:cs typeface="Arial" panose="020B0604020202020204" pitchFamily="34" charset="0"/>
              </a:rPr>
              <a:t>The molecules readily absorb light whose electric field vector is perpendicular to their lengths and transmit light whose electric field vector </a:t>
            </a:r>
            <a:r>
              <a:rPr lang="en-US" altLang="en-US" sz="4400">
                <a:latin typeface="Arial" panose="020B0604020202020204" pitchFamily="34" charset="0"/>
                <a:cs typeface="Arial" panose="020B0604020202020204" pitchFamily="34" charset="0"/>
              </a:rPr>
              <a:t>is parallel </a:t>
            </a:r>
            <a:r>
              <a:rPr lang="en-US" altLang="en-US" sz="4400" dirty="0">
                <a:latin typeface="Arial" panose="020B0604020202020204" pitchFamily="34" charset="0"/>
                <a:cs typeface="Arial" panose="020B0604020202020204" pitchFamily="34" charset="0"/>
              </a:rPr>
              <a:t>to their lengths</a:t>
            </a:r>
          </a:p>
        </p:txBody>
      </p:sp>
    </p:spTree>
    <p:extLst>
      <p:ext uri="{BB962C8B-B14F-4D97-AF65-F5344CB8AC3E}">
        <p14:creationId xmlns:p14="http://schemas.microsoft.com/office/powerpoint/2010/main" val="1702903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594008" y="74814"/>
            <a:ext cx="7793037" cy="685745"/>
          </a:xfrm>
        </p:spPr>
        <p:txBody>
          <a:bodyPr>
            <a:normAutofit fontScale="90000"/>
          </a:bodyPr>
          <a:lstStyle/>
          <a:p>
            <a:pPr eaLnBrk="1" hangingPunct="1"/>
            <a:r>
              <a:rPr lang="en-US" altLang="en-US" b="1" dirty="0">
                <a:solidFill>
                  <a:srgbClr val="C00000"/>
                </a:solidFill>
                <a:latin typeface="Arial" panose="020B0604020202020204" pitchFamily="34" charset="0"/>
                <a:cs typeface="Arial" panose="020B0604020202020204" pitchFamily="34" charset="0"/>
              </a:rPr>
              <a:t>Selective Absorption, final</a:t>
            </a:r>
          </a:p>
        </p:txBody>
      </p:sp>
      <p:sp>
        <p:nvSpPr>
          <p:cNvPr id="5" name="Rectangle 3"/>
          <p:cNvSpPr txBox="1">
            <a:spLocks noChangeArrowheads="1"/>
          </p:cNvSpPr>
          <p:nvPr/>
        </p:nvSpPr>
        <p:spPr>
          <a:xfrm>
            <a:off x="409902" y="998209"/>
            <a:ext cx="11477297" cy="5255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4400">
                <a:latin typeface="Arial" panose="020B0604020202020204" pitchFamily="34" charset="0"/>
                <a:cs typeface="Arial" panose="020B0604020202020204" pitchFamily="34" charset="0"/>
              </a:rPr>
              <a:t>The intensity of the polarized beam transmitted through the second polarizing sheet (the analyzer) varies as</a:t>
            </a:r>
          </a:p>
          <a:p>
            <a:pPr lvl="1" algn="just"/>
            <a:r>
              <a:rPr lang="en-US" altLang="en-US" sz="4000">
                <a:latin typeface="Arial" panose="020B0604020202020204" pitchFamily="34" charset="0"/>
                <a:cs typeface="Arial" panose="020B0604020202020204" pitchFamily="34" charset="0"/>
              </a:rPr>
              <a:t>I = I</a:t>
            </a:r>
            <a:r>
              <a:rPr lang="en-US" altLang="en-US" sz="4000" baseline="-25000">
                <a:latin typeface="Arial" panose="020B0604020202020204" pitchFamily="34" charset="0"/>
                <a:cs typeface="Arial" panose="020B0604020202020204" pitchFamily="34" charset="0"/>
              </a:rPr>
              <a:t>o</a:t>
            </a:r>
            <a:r>
              <a:rPr lang="en-US" altLang="en-US" sz="4000">
                <a:latin typeface="Arial" panose="020B0604020202020204" pitchFamily="34" charset="0"/>
                <a:cs typeface="Arial" panose="020B0604020202020204" pitchFamily="34" charset="0"/>
              </a:rPr>
              <a:t> cos</a:t>
            </a:r>
            <a:r>
              <a:rPr lang="en-US" altLang="en-US" sz="4000" baseline="30000">
                <a:latin typeface="Arial" panose="020B0604020202020204" pitchFamily="34" charset="0"/>
                <a:cs typeface="Arial" panose="020B0604020202020204" pitchFamily="34" charset="0"/>
              </a:rPr>
              <a:t>2</a:t>
            </a:r>
            <a:r>
              <a:rPr lang="en-US" altLang="en-US" sz="4000">
                <a:latin typeface="Arial" panose="020B0604020202020204" pitchFamily="34" charset="0"/>
                <a:cs typeface="Arial" panose="020B0604020202020204" pitchFamily="34" charset="0"/>
              </a:rPr>
              <a:t> θ</a:t>
            </a:r>
          </a:p>
          <a:p>
            <a:pPr lvl="2" algn="just"/>
            <a:r>
              <a:rPr lang="en-US" altLang="en-US" sz="3600">
                <a:latin typeface="Arial" panose="020B0604020202020204" pitchFamily="34" charset="0"/>
                <a:cs typeface="Arial" panose="020B0604020202020204" pitchFamily="34" charset="0"/>
              </a:rPr>
              <a:t>I</a:t>
            </a:r>
            <a:r>
              <a:rPr lang="en-US" altLang="en-US" sz="3600" baseline="-25000">
                <a:latin typeface="Arial" panose="020B0604020202020204" pitchFamily="34" charset="0"/>
                <a:cs typeface="Arial" panose="020B0604020202020204" pitchFamily="34" charset="0"/>
              </a:rPr>
              <a:t>o</a:t>
            </a:r>
            <a:r>
              <a:rPr lang="en-US" altLang="en-US" sz="3600">
                <a:latin typeface="Arial" panose="020B0604020202020204" pitchFamily="34" charset="0"/>
                <a:cs typeface="Arial" panose="020B0604020202020204" pitchFamily="34" charset="0"/>
              </a:rPr>
              <a:t> is the intensity of the polarized wave incident on the analyzer</a:t>
            </a:r>
          </a:p>
          <a:p>
            <a:pPr lvl="2" algn="just"/>
            <a:r>
              <a:rPr lang="en-US" altLang="en-US" sz="3600">
                <a:latin typeface="Arial" panose="020B0604020202020204" pitchFamily="34" charset="0"/>
                <a:cs typeface="Arial" panose="020B0604020202020204" pitchFamily="34" charset="0"/>
              </a:rPr>
              <a:t>This is known as </a:t>
            </a:r>
            <a:r>
              <a:rPr lang="en-US" altLang="en-US" sz="3600" b="1">
                <a:latin typeface="Arial" panose="020B0604020202020204" pitchFamily="34" charset="0"/>
                <a:cs typeface="Arial" panose="020B0604020202020204" pitchFamily="34" charset="0"/>
              </a:rPr>
              <a:t>Malus’ Law</a:t>
            </a:r>
            <a:r>
              <a:rPr lang="en-US" altLang="en-US" sz="3600">
                <a:latin typeface="Arial" panose="020B0604020202020204" pitchFamily="34" charset="0"/>
                <a:cs typeface="Arial" panose="020B0604020202020204" pitchFamily="34" charset="0"/>
              </a:rPr>
              <a:t> and applies to any two polarizing materials whose transmission axes are at an angle of θ to each other</a:t>
            </a:r>
            <a:endParaRPr lang="en-US"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211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603180" y="116378"/>
            <a:ext cx="6637228" cy="466065"/>
          </a:xfrm>
        </p:spPr>
        <p:txBody>
          <a:bodyPr>
            <a:noAutofit/>
          </a:bodyPr>
          <a:lstStyle/>
          <a:p>
            <a:pPr eaLnBrk="1" hangingPunct="1"/>
            <a:r>
              <a:rPr lang="en-US" altLang="en-US" sz="4000" b="1" dirty="0">
                <a:solidFill>
                  <a:srgbClr val="C00000"/>
                </a:solidFill>
                <a:latin typeface="Arial" panose="020B0604020202020204" pitchFamily="34" charset="0"/>
                <a:cs typeface="Arial" panose="020B0604020202020204" pitchFamily="34" charset="0"/>
              </a:rPr>
              <a:t>Polarization by Reflection</a:t>
            </a:r>
          </a:p>
        </p:txBody>
      </p:sp>
      <p:sp>
        <p:nvSpPr>
          <p:cNvPr id="5" name="Rectangle 3"/>
          <p:cNvSpPr txBox="1">
            <a:spLocks noChangeArrowheads="1"/>
          </p:cNvSpPr>
          <p:nvPr/>
        </p:nvSpPr>
        <p:spPr>
          <a:xfrm>
            <a:off x="178676" y="936103"/>
            <a:ext cx="11792606" cy="5448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4000" dirty="0">
                <a:latin typeface="Arial" panose="020B0604020202020204" pitchFamily="34" charset="0"/>
                <a:cs typeface="Arial" panose="020B0604020202020204" pitchFamily="34" charset="0"/>
              </a:rPr>
              <a:t>When an unpolarized light beam is reflected from a surface, the reflected light is</a:t>
            </a:r>
          </a:p>
          <a:p>
            <a:pPr lvl="1" algn="just"/>
            <a:r>
              <a:rPr lang="en-US" altLang="en-US" sz="3200" dirty="0">
                <a:latin typeface="Arial" panose="020B0604020202020204" pitchFamily="34" charset="0"/>
                <a:cs typeface="Arial" panose="020B0604020202020204" pitchFamily="34" charset="0"/>
              </a:rPr>
              <a:t>Completely polarized</a:t>
            </a:r>
          </a:p>
          <a:p>
            <a:pPr lvl="1" algn="just"/>
            <a:r>
              <a:rPr lang="en-US" altLang="en-US" sz="3200" dirty="0">
                <a:latin typeface="Arial" panose="020B0604020202020204" pitchFamily="34" charset="0"/>
                <a:cs typeface="Arial" panose="020B0604020202020204" pitchFamily="34" charset="0"/>
              </a:rPr>
              <a:t>Partially polarized</a:t>
            </a:r>
          </a:p>
          <a:p>
            <a:pPr lvl="1" algn="just"/>
            <a:r>
              <a:rPr lang="en-US" altLang="en-US" sz="3200" dirty="0">
                <a:latin typeface="Arial" panose="020B0604020202020204" pitchFamily="34" charset="0"/>
                <a:cs typeface="Arial" panose="020B0604020202020204" pitchFamily="34" charset="0"/>
              </a:rPr>
              <a:t>Unpolarized</a:t>
            </a:r>
          </a:p>
          <a:p>
            <a:pPr algn="just"/>
            <a:r>
              <a:rPr lang="en-US" altLang="en-US" sz="4000" dirty="0">
                <a:latin typeface="Arial" panose="020B0604020202020204" pitchFamily="34" charset="0"/>
                <a:cs typeface="Arial" panose="020B0604020202020204" pitchFamily="34" charset="0"/>
              </a:rPr>
              <a:t>It depends on the angle of incidence</a:t>
            </a:r>
          </a:p>
          <a:p>
            <a:pPr lvl="1" algn="just"/>
            <a:r>
              <a:rPr lang="en-US" altLang="en-US" sz="3200" dirty="0">
                <a:latin typeface="Arial" panose="020B0604020202020204" pitchFamily="34" charset="0"/>
                <a:cs typeface="Arial" panose="020B0604020202020204" pitchFamily="34" charset="0"/>
              </a:rPr>
              <a:t>If the angle is 0° or 90°, the reflected beam is unpolarized</a:t>
            </a:r>
          </a:p>
          <a:p>
            <a:pPr lvl="1" algn="just"/>
            <a:r>
              <a:rPr lang="en-US" altLang="en-US" sz="3200" dirty="0">
                <a:latin typeface="Arial" panose="020B0604020202020204" pitchFamily="34" charset="0"/>
                <a:cs typeface="Arial" panose="020B0604020202020204" pitchFamily="34" charset="0"/>
              </a:rPr>
              <a:t>For angles between this, there is some degree of polarization</a:t>
            </a:r>
          </a:p>
          <a:p>
            <a:pPr lvl="1" algn="just"/>
            <a:r>
              <a:rPr lang="en-US" altLang="en-US" sz="3200" dirty="0">
                <a:latin typeface="Arial" panose="020B0604020202020204" pitchFamily="34" charset="0"/>
                <a:cs typeface="Arial" panose="020B0604020202020204" pitchFamily="34" charset="0"/>
              </a:rPr>
              <a:t>For one particular angle, the beam is completely polarized</a:t>
            </a:r>
          </a:p>
        </p:txBody>
      </p:sp>
    </p:spTree>
    <p:extLst>
      <p:ext uri="{BB962C8B-B14F-4D97-AF65-F5344CB8AC3E}">
        <p14:creationId xmlns:p14="http://schemas.microsoft.com/office/powerpoint/2010/main" val="2266298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686965" y="0"/>
            <a:ext cx="8455517" cy="801359"/>
          </a:xfrm>
        </p:spPr>
        <p:txBody>
          <a:bodyPr>
            <a:normAutofit fontScale="90000"/>
          </a:bodyPr>
          <a:lstStyle/>
          <a:p>
            <a:pPr eaLnBrk="1" hangingPunct="1"/>
            <a:r>
              <a:rPr lang="en-US" altLang="en-US" b="1" dirty="0">
                <a:solidFill>
                  <a:srgbClr val="C00000"/>
                </a:solidFill>
                <a:latin typeface="Arial" panose="020B0604020202020204" pitchFamily="34" charset="0"/>
                <a:cs typeface="Arial" panose="020B0604020202020204" pitchFamily="34" charset="0"/>
              </a:rPr>
              <a:t>Polarization by Reflection, cont</a:t>
            </a:r>
          </a:p>
        </p:txBody>
      </p:sp>
      <p:sp>
        <p:nvSpPr>
          <p:cNvPr id="5" name="Rectangle 3"/>
          <p:cNvSpPr txBox="1">
            <a:spLocks noChangeArrowheads="1"/>
          </p:cNvSpPr>
          <p:nvPr/>
        </p:nvSpPr>
        <p:spPr>
          <a:xfrm>
            <a:off x="304799" y="801359"/>
            <a:ext cx="11719035" cy="411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4000" dirty="0">
                <a:latin typeface="Arial" panose="020B0604020202020204" pitchFamily="34" charset="0"/>
                <a:cs typeface="Arial" panose="020B0604020202020204" pitchFamily="34" charset="0"/>
              </a:rPr>
              <a:t>The angle of incidence for which the reflected beam is completely polarized is called the </a:t>
            </a:r>
            <a:r>
              <a:rPr lang="en-US" altLang="en-US" sz="4000" i="1" dirty="0">
                <a:latin typeface="Arial" panose="020B0604020202020204" pitchFamily="34" charset="0"/>
                <a:cs typeface="Arial" panose="020B0604020202020204" pitchFamily="34" charset="0"/>
              </a:rPr>
              <a:t>polarizing angle</a:t>
            </a:r>
            <a:r>
              <a:rPr lang="en-US" altLang="en-US" sz="4000" dirty="0">
                <a:latin typeface="Arial" panose="020B0604020202020204" pitchFamily="34" charset="0"/>
                <a:cs typeface="Arial" panose="020B0604020202020204" pitchFamily="34" charset="0"/>
              </a:rPr>
              <a:t>, θ</a:t>
            </a:r>
            <a:r>
              <a:rPr lang="en-US" altLang="en-US" sz="4000" baseline="-25000" dirty="0">
                <a:latin typeface="Arial" panose="020B0604020202020204" pitchFamily="34" charset="0"/>
                <a:cs typeface="Arial" panose="020B0604020202020204" pitchFamily="34" charset="0"/>
              </a:rPr>
              <a:t>p</a:t>
            </a:r>
            <a:endParaRPr lang="en-US" altLang="en-US" sz="4000" dirty="0">
              <a:latin typeface="Arial" panose="020B0604020202020204" pitchFamily="34" charset="0"/>
              <a:cs typeface="Arial" panose="020B0604020202020204" pitchFamily="34" charset="0"/>
            </a:endParaRPr>
          </a:p>
          <a:p>
            <a:pPr algn="just"/>
            <a:r>
              <a:rPr lang="en-US" altLang="en-US" sz="4000" dirty="0">
                <a:latin typeface="Arial" panose="020B0604020202020204" pitchFamily="34" charset="0"/>
                <a:cs typeface="Arial" panose="020B0604020202020204" pitchFamily="34" charset="0"/>
              </a:rPr>
              <a:t>Brewster’s Law relates the polarizing angle to the index of refraction for the material</a:t>
            </a:r>
          </a:p>
          <a:p>
            <a:pPr algn="just"/>
            <a:endParaRPr lang="en-US" altLang="en-US" sz="4000" dirty="0">
              <a:latin typeface="Arial" panose="020B0604020202020204" pitchFamily="34" charset="0"/>
              <a:cs typeface="Arial" panose="020B0604020202020204" pitchFamily="34" charset="0"/>
            </a:endParaRPr>
          </a:p>
          <a:p>
            <a:pPr algn="just"/>
            <a:endParaRPr lang="en-US" altLang="en-US" sz="4000" dirty="0">
              <a:latin typeface="Arial" panose="020B0604020202020204" pitchFamily="34" charset="0"/>
              <a:cs typeface="Arial" panose="020B0604020202020204" pitchFamily="34" charset="0"/>
            </a:endParaRPr>
          </a:p>
          <a:p>
            <a:pPr algn="just"/>
            <a:r>
              <a:rPr lang="en-US" altLang="en-US" sz="4000" dirty="0">
                <a:latin typeface="Arial" panose="020B0604020202020204" pitchFamily="34" charset="0"/>
                <a:cs typeface="Arial" panose="020B0604020202020204" pitchFamily="34" charset="0"/>
              </a:rPr>
              <a:t>θ</a:t>
            </a:r>
            <a:r>
              <a:rPr lang="en-US" altLang="en-US" sz="4000" baseline="-25000" dirty="0">
                <a:latin typeface="Arial" panose="020B0604020202020204" pitchFamily="34" charset="0"/>
                <a:cs typeface="Arial" panose="020B0604020202020204" pitchFamily="34" charset="0"/>
              </a:rPr>
              <a:t>p</a:t>
            </a:r>
            <a:r>
              <a:rPr lang="en-US" altLang="en-US" sz="4000" dirty="0">
                <a:latin typeface="Arial" panose="020B0604020202020204" pitchFamily="34" charset="0"/>
                <a:cs typeface="Arial" panose="020B0604020202020204" pitchFamily="34" charset="0"/>
              </a:rPr>
              <a:t> may also be called Brewster’s Angle</a:t>
            </a:r>
          </a:p>
          <a:p>
            <a:pPr lvl="1" algn="just"/>
            <a:endParaRPr lang="en-US" altLang="en-US" sz="3600" dirty="0">
              <a:latin typeface="Arial" panose="020B0604020202020204" pitchFamily="34" charset="0"/>
              <a:cs typeface="Arial" panose="020B0604020202020204" pitchFamily="34"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879063952"/>
              </p:ext>
            </p:extLst>
          </p:nvPr>
        </p:nvGraphicFramePr>
        <p:xfrm>
          <a:off x="4133850" y="3929063"/>
          <a:ext cx="2735263" cy="1060450"/>
        </p:xfrm>
        <a:graphic>
          <a:graphicData uri="http://schemas.openxmlformats.org/presentationml/2006/ole">
            <mc:AlternateContent xmlns:mc="http://schemas.openxmlformats.org/markup-compatibility/2006">
              <mc:Choice xmlns:v="urn:schemas-microsoft-com:vml" Requires="v">
                <p:oleObj spid="_x0000_s3073" name="Equation" r:id="rId3" imgW="1218960" imgH="469800" progId="Equation.DSMT4">
                  <p:embed/>
                </p:oleObj>
              </mc:Choice>
              <mc:Fallback>
                <p:oleObj name="Equation" r:id="rId3" imgW="1218960" imgH="469800" progId="Equation.DSMT4">
                  <p:embed/>
                  <p:pic>
                    <p:nvPicPr>
                      <p:cNvPr id="6" name="Object 4"/>
                      <p:cNvPicPr>
                        <a:picLocks noChangeAspect="1" noChangeArrowheads="1"/>
                      </p:cNvPicPr>
                      <p:nvPr/>
                    </p:nvPicPr>
                    <p:blipFill>
                      <a:blip r:embed="rId4"/>
                      <a:srcRect/>
                      <a:stretch>
                        <a:fillRect/>
                      </a:stretch>
                    </p:blipFill>
                    <p:spPr bwMode="auto">
                      <a:xfrm>
                        <a:off x="4133850" y="3929063"/>
                        <a:ext cx="2735263" cy="106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14635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384" y="726322"/>
            <a:ext cx="7166039" cy="5990361"/>
          </a:xfrm>
          <a:prstGeom prst="rect">
            <a:avLst/>
          </a:prstGeom>
        </p:spPr>
      </p:pic>
      <p:sp>
        <p:nvSpPr>
          <p:cNvPr id="5" name="Rectangle 4"/>
          <p:cNvSpPr/>
          <p:nvPr/>
        </p:nvSpPr>
        <p:spPr>
          <a:xfrm>
            <a:off x="4739858" y="-2243"/>
            <a:ext cx="2678938"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Snell's Law</a:t>
            </a:r>
          </a:p>
        </p:txBody>
      </p:sp>
      <p:pic>
        <p:nvPicPr>
          <p:cNvPr id="6" name="Picture 5"/>
          <p:cNvPicPr>
            <a:picLocks noChangeAspect="1"/>
          </p:cNvPicPr>
          <p:nvPr/>
        </p:nvPicPr>
        <p:blipFill>
          <a:blip r:embed="rId3"/>
          <a:stretch>
            <a:fillRect/>
          </a:stretch>
        </p:blipFill>
        <p:spPr>
          <a:xfrm>
            <a:off x="7905403" y="3853784"/>
            <a:ext cx="3632048" cy="2190759"/>
          </a:xfrm>
          <a:prstGeom prst="rect">
            <a:avLst/>
          </a:prstGeom>
        </p:spPr>
      </p:pic>
    </p:spTree>
    <p:extLst>
      <p:ext uri="{BB962C8B-B14F-4D97-AF65-F5344CB8AC3E}">
        <p14:creationId xmlns:p14="http://schemas.microsoft.com/office/powerpoint/2010/main" val="852656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7446" y="584775"/>
            <a:ext cx="5769033" cy="5868318"/>
          </a:xfrm>
          <a:prstGeom prst="rect">
            <a:avLst/>
          </a:prstGeom>
        </p:spPr>
      </p:pic>
      <p:sp>
        <p:nvSpPr>
          <p:cNvPr id="5" name="Rectangle 4"/>
          <p:cNvSpPr/>
          <p:nvPr/>
        </p:nvSpPr>
        <p:spPr>
          <a:xfrm>
            <a:off x="6633556" y="1448924"/>
            <a:ext cx="5176058" cy="2677656"/>
          </a:xfrm>
          <a:prstGeom prst="rect">
            <a:avLst/>
          </a:prstGeom>
        </p:spPr>
        <p:txBody>
          <a:bodyPr wrap="square">
            <a:spAutoFit/>
          </a:bodyPr>
          <a:lstStyle/>
          <a:p>
            <a:pPr algn="just"/>
            <a:r>
              <a:rPr lang="en-IN" sz="2800" dirty="0">
                <a:latin typeface="Arial" panose="020B0604020202020204" pitchFamily="34" charset="0"/>
                <a:cs typeface="Arial" panose="020B0604020202020204" pitchFamily="34" charset="0"/>
              </a:rPr>
              <a:t>A light wave traveling in a medium with a greater refractive index (n</a:t>
            </a:r>
            <a:r>
              <a:rPr lang="en-IN" sz="2800" baseline="-25000" dirty="0">
                <a:latin typeface="Arial" panose="020B0604020202020204" pitchFamily="34" charset="0"/>
                <a:cs typeface="Arial" panose="020B0604020202020204" pitchFamily="34" charset="0"/>
              </a:rPr>
              <a:t>1</a:t>
            </a:r>
            <a:r>
              <a:rPr lang="en-IN" sz="2800" dirty="0">
                <a:latin typeface="Arial" panose="020B0604020202020204" pitchFamily="34" charset="0"/>
                <a:cs typeface="Arial" panose="020B0604020202020204" pitchFamily="34" charset="0"/>
              </a:rPr>
              <a:t> &gt; n</a:t>
            </a:r>
            <a:r>
              <a:rPr lang="en-IN" sz="2800" baseline="-25000" dirty="0">
                <a:latin typeface="Arial" panose="020B0604020202020204" pitchFamily="34" charset="0"/>
                <a:cs typeface="Arial" panose="020B0604020202020204" pitchFamily="34" charset="0"/>
              </a:rPr>
              <a:t>2</a:t>
            </a:r>
            <a:r>
              <a:rPr lang="en-IN" sz="2800" dirty="0">
                <a:latin typeface="Arial" panose="020B0604020202020204" pitchFamily="34" charset="0"/>
                <a:cs typeface="Arial" panose="020B0604020202020204" pitchFamily="34" charset="0"/>
              </a:rPr>
              <a:t>) suffers reflection and refraction at the boundary. (</a:t>
            </a:r>
            <a:r>
              <a:rPr lang="el-GR" sz="2800" dirty="0">
                <a:latin typeface="Arial" panose="020B0604020202020204" pitchFamily="34" charset="0"/>
                <a:cs typeface="Arial" panose="020B0604020202020204" pitchFamily="34" charset="0"/>
              </a:rPr>
              <a:t>λ</a:t>
            </a:r>
            <a:r>
              <a:rPr lang="en-IN" sz="2800" baseline="-25000" dirty="0">
                <a:latin typeface="Arial" panose="020B0604020202020204" pitchFamily="34" charset="0"/>
                <a:cs typeface="Arial" panose="020B0604020202020204" pitchFamily="34" charset="0"/>
              </a:rPr>
              <a:t>t</a:t>
            </a:r>
            <a:r>
              <a:rPr lang="en-IN" sz="2800" dirty="0">
                <a:latin typeface="Arial" panose="020B0604020202020204" pitchFamily="34" charset="0"/>
                <a:cs typeface="Arial" panose="020B0604020202020204" pitchFamily="34" charset="0"/>
              </a:rPr>
              <a:t> is slightly longer than </a:t>
            </a:r>
            <a:r>
              <a:rPr lang="el-GR" sz="2800" dirty="0">
                <a:latin typeface="Arial" panose="020B0604020202020204" pitchFamily="34" charset="0"/>
                <a:cs typeface="Arial" panose="020B0604020202020204" pitchFamily="34" charset="0"/>
              </a:rPr>
              <a:t>λ</a:t>
            </a:r>
            <a:r>
              <a:rPr lang="en-IN" sz="2800" dirty="0">
                <a:latin typeface="Arial" panose="020B0604020202020204" pitchFamily="34" charset="0"/>
                <a:cs typeface="Arial" panose="020B0604020202020204" pitchFamily="34" charset="0"/>
              </a:rPr>
              <a:t>.)</a:t>
            </a:r>
          </a:p>
        </p:txBody>
      </p:sp>
      <p:sp>
        <p:nvSpPr>
          <p:cNvPr id="2" name="Rectangle 1"/>
          <p:cNvSpPr/>
          <p:nvPr/>
        </p:nvSpPr>
        <p:spPr>
          <a:xfrm>
            <a:off x="3442648" y="0"/>
            <a:ext cx="5018490" cy="584775"/>
          </a:xfrm>
          <a:prstGeom prst="rect">
            <a:avLst/>
          </a:prstGeom>
        </p:spPr>
        <p:txBody>
          <a:bodyPr wrap="none">
            <a:spAutoFit/>
          </a:bodyPr>
          <a:lstStyle/>
          <a:p>
            <a:r>
              <a:rPr lang="en-IN" sz="3200" b="1" dirty="0">
                <a:solidFill>
                  <a:srgbClr val="C00000"/>
                </a:solidFill>
                <a:latin typeface="Arial" panose="020B0604020202020204" pitchFamily="34" charset="0"/>
                <a:cs typeface="Arial" panose="020B0604020202020204" pitchFamily="34" charset="0"/>
              </a:rPr>
              <a:t>Derivation of Snell’s Law</a:t>
            </a:r>
          </a:p>
        </p:txBody>
      </p:sp>
    </p:spTree>
    <p:extLst>
      <p:ext uri="{BB962C8B-B14F-4D97-AF65-F5344CB8AC3E}">
        <p14:creationId xmlns:p14="http://schemas.microsoft.com/office/powerpoint/2010/main" val="2721350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5849" y="910095"/>
            <a:ext cx="11892791" cy="4524315"/>
          </a:xfrm>
          <a:prstGeom prst="rect">
            <a:avLst/>
          </a:prstGeom>
        </p:spPr>
        <p:txBody>
          <a:bodyPr wrap="square">
            <a:spAutoFit/>
          </a:bodyPr>
          <a:lstStyle/>
          <a:p>
            <a:pPr algn="just"/>
            <a:r>
              <a:rPr lang="en-IN" sz="3200" dirty="0">
                <a:latin typeface="Arial" panose="020B0604020202020204" pitchFamily="34" charset="0"/>
                <a:cs typeface="Arial" panose="020B0604020202020204" pitchFamily="34" charset="0"/>
              </a:rPr>
              <a:t>We can use constructive interference to show that there can only be one reflected wave which occurs at an angle equal to the incidence angle. The two waves along A</a:t>
            </a:r>
            <a:r>
              <a:rPr lang="en-IN" sz="3200" baseline="-25000" dirty="0">
                <a:latin typeface="Arial" panose="020B0604020202020204" pitchFamily="34" charset="0"/>
                <a:cs typeface="Arial" panose="020B0604020202020204" pitchFamily="34" charset="0"/>
              </a:rPr>
              <a:t>i</a:t>
            </a:r>
            <a:r>
              <a:rPr lang="en-IN" sz="3200" dirty="0">
                <a:latin typeface="Arial" panose="020B0604020202020204" pitchFamily="34" charset="0"/>
                <a:cs typeface="Arial" panose="020B0604020202020204" pitchFamily="34" charset="0"/>
              </a:rPr>
              <a:t> and B</a:t>
            </a:r>
            <a:r>
              <a:rPr lang="en-IN" sz="3200" baseline="-25000" dirty="0">
                <a:latin typeface="Arial" panose="020B0604020202020204" pitchFamily="34" charset="0"/>
                <a:cs typeface="Arial" panose="020B0604020202020204" pitchFamily="34" charset="0"/>
              </a:rPr>
              <a:t>i</a:t>
            </a:r>
            <a:r>
              <a:rPr lang="en-IN" sz="3200" dirty="0">
                <a:latin typeface="Arial" panose="020B0604020202020204" pitchFamily="34" charset="0"/>
                <a:cs typeface="Arial" panose="020B0604020202020204" pitchFamily="34" charset="0"/>
              </a:rPr>
              <a:t> are in phase.</a:t>
            </a:r>
          </a:p>
          <a:p>
            <a:pPr algn="just"/>
            <a:endParaRPr lang="en-IN" sz="3200" dirty="0">
              <a:latin typeface="Arial" panose="020B0604020202020204" pitchFamily="34" charset="0"/>
              <a:cs typeface="Arial" panose="020B0604020202020204" pitchFamily="34" charset="0"/>
            </a:endParaRPr>
          </a:p>
          <a:p>
            <a:pPr algn="just"/>
            <a:r>
              <a:rPr lang="en-IN" sz="3200" dirty="0">
                <a:latin typeface="Arial" panose="020B0604020202020204" pitchFamily="34" charset="0"/>
                <a:cs typeface="Arial" panose="020B0604020202020204" pitchFamily="34" charset="0"/>
              </a:rPr>
              <a:t>When these waves are reflected to become waves A</a:t>
            </a:r>
            <a:r>
              <a:rPr lang="en-IN" sz="3200" baseline="-25000" dirty="0">
                <a:latin typeface="Arial" panose="020B0604020202020204" pitchFamily="34" charset="0"/>
                <a:cs typeface="Arial" panose="020B0604020202020204" pitchFamily="34" charset="0"/>
              </a:rPr>
              <a:t>r</a:t>
            </a:r>
            <a:r>
              <a:rPr lang="en-IN" sz="3200" dirty="0">
                <a:latin typeface="Arial" panose="020B0604020202020204" pitchFamily="34" charset="0"/>
                <a:cs typeface="Arial" panose="020B0604020202020204" pitchFamily="34" charset="0"/>
              </a:rPr>
              <a:t> and B</a:t>
            </a:r>
            <a:r>
              <a:rPr lang="en-IN" sz="3200" baseline="-25000" dirty="0">
                <a:latin typeface="Arial" panose="020B0604020202020204" pitchFamily="34" charset="0"/>
                <a:cs typeface="Arial" panose="020B0604020202020204" pitchFamily="34" charset="0"/>
              </a:rPr>
              <a:t>r</a:t>
            </a:r>
            <a:r>
              <a:rPr lang="en-IN" sz="3200" dirty="0">
                <a:latin typeface="Arial" panose="020B0604020202020204" pitchFamily="34" charset="0"/>
                <a:cs typeface="Arial" panose="020B0604020202020204" pitchFamily="34" charset="0"/>
              </a:rPr>
              <a:t> then they must still be in phase, otherwise they will interfere destructively and destroy each other. The only way the two waves can stay in phase is if </a:t>
            </a:r>
            <a:r>
              <a:rPr lang="el-GR" sz="3200" dirty="0">
                <a:latin typeface="Arial" panose="020B0604020202020204" pitchFamily="34" charset="0"/>
                <a:cs typeface="Arial" panose="020B0604020202020204" pitchFamily="34" charset="0"/>
              </a:rPr>
              <a:t>θ</a:t>
            </a:r>
            <a:r>
              <a:rPr lang="en-IN" sz="3200" baseline="-25000" dirty="0">
                <a:latin typeface="Arial" panose="020B0604020202020204" pitchFamily="34" charset="0"/>
                <a:cs typeface="Arial" panose="020B0604020202020204" pitchFamily="34" charset="0"/>
              </a:rPr>
              <a:t>r</a:t>
            </a:r>
            <a:r>
              <a:rPr lang="en-IN" sz="3200" dirty="0">
                <a:latin typeface="Arial" panose="020B0604020202020204" pitchFamily="34" charset="0"/>
                <a:cs typeface="Arial" panose="020B0604020202020204" pitchFamily="34" charset="0"/>
              </a:rPr>
              <a:t> = </a:t>
            </a:r>
            <a:r>
              <a:rPr lang="el-GR" sz="3200" dirty="0">
                <a:latin typeface="Arial" panose="020B0604020202020204" pitchFamily="34" charset="0"/>
                <a:cs typeface="Arial" panose="020B0604020202020204" pitchFamily="34" charset="0"/>
              </a:rPr>
              <a:t>θ</a:t>
            </a:r>
            <a:r>
              <a:rPr lang="en-IN" sz="3200" baseline="-25000" dirty="0">
                <a:latin typeface="Arial" panose="020B0604020202020204" pitchFamily="34" charset="0"/>
                <a:cs typeface="Arial" panose="020B0604020202020204" pitchFamily="34" charset="0"/>
              </a:rPr>
              <a:t>i</a:t>
            </a:r>
            <a:r>
              <a:rPr lang="en-IN" sz="3200" dirty="0">
                <a:latin typeface="Arial" panose="020B0604020202020204" pitchFamily="34" charset="0"/>
                <a:cs typeface="Arial" panose="020B0604020202020204" pitchFamily="34" charset="0"/>
              </a:rPr>
              <a:t>. All other angles lead to the waves A</a:t>
            </a:r>
            <a:r>
              <a:rPr lang="en-IN" sz="3200" baseline="-25000" dirty="0">
                <a:latin typeface="Arial" panose="020B0604020202020204" pitchFamily="34" charset="0"/>
                <a:cs typeface="Arial" panose="020B0604020202020204" pitchFamily="34" charset="0"/>
              </a:rPr>
              <a:t>r</a:t>
            </a:r>
            <a:r>
              <a:rPr lang="en-IN" sz="3200" dirty="0">
                <a:latin typeface="Arial" panose="020B0604020202020204" pitchFamily="34" charset="0"/>
                <a:cs typeface="Arial" panose="020B0604020202020204" pitchFamily="34" charset="0"/>
              </a:rPr>
              <a:t> and B</a:t>
            </a:r>
            <a:r>
              <a:rPr lang="en-IN" sz="3200" baseline="-25000" dirty="0">
                <a:latin typeface="Arial" panose="020B0604020202020204" pitchFamily="34" charset="0"/>
                <a:cs typeface="Arial" panose="020B0604020202020204" pitchFamily="34" charset="0"/>
              </a:rPr>
              <a:t>r</a:t>
            </a:r>
            <a:r>
              <a:rPr lang="en-IN" sz="3200" dirty="0">
                <a:latin typeface="Arial" panose="020B0604020202020204" pitchFamily="34" charset="0"/>
                <a:cs typeface="Arial" panose="020B0604020202020204" pitchFamily="34" charset="0"/>
              </a:rPr>
              <a:t> being out of phase and interfering destructively.</a:t>
            </a:r>
          </a:p>
        </p:txBody>
      </p:sp>
      <p:sp>
        <p:nvSpPr>
          <p:cNvPr id="5" name="Rectangle 4"/>
          <p:cNvSpPr/>
          <p:nvPr/>
        </p:nvSpPr>
        <p:spPr>
          <a:xfrm>
            <a:off x="4739858" y="-2243"/>
            <a:ext cx="2678938"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Snell's Law</a:t>
            </a:r>
          </a:p>
        </p:txBody>
      </p:sp>
    </p:spTree>
    <p:extLst>
      <p:ext uri="{BB962C8B-B14F-4D97-AF65-F5344CB8AC3E}">
        <p14:creationId xmlns:p14="http://schemas.microsoft.com/office/powerpoint/2010/main" val="2994640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7621" y="329005"/>
            <a:ext cx="11367644" cy="1261884"/>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Roman"/>
              </a:rPr>
              <a:t>Unless the two waves at </a:t>
            </a:r>
            <a:r>
              <a:rPr lang="en-US" sz="2400" i="1" dirty="0">
                <a:latin typeface="Times-Italic"/>
              </a:rPr>
              <a:t>A</a:t>
            </a:r>
            <a:r>
              <a:rPr lang="en-US" sz="2400" dirty="0">
                <a:latin typeface="Symbol" panose="05050102010706020507" pitchFamily="18" charset="2"/>
              </a:rPr>
              <a:t> </a:t>
            </a:r>
            <a:r>
              <a:rPr lang="en-US" sz="2400" dirty="0">
                <a:latin typeface="Times-Roman"/>
              </a:rPr>
              <a:t>and </a:t>
            </a:r>
            <a:r>
              <a:rPr lang="en-US" sz="2400" i="1" dirty="0">
                <a:latin typeface="Times-Italic"/>
              </a:rPr>
              <a:t>B</a:t>
            </a:r>
            <a:r>
              <a:rPr lang="en-US" sz="2400" dirty="0">
                <a:latin typeface="Symbol" panose="05050102010706020507" pitchFamily="18" charset="2"/>
              </a:rPr>
              <a:t> </a:t>
            </a:r>
            <a:r>
              <a:rPr lang="en-US" sz="2400" dirty="0">
                <a:latin typeface="Times-Roman"/>
              </a:rPr>
              <a:t>still have the same phase, there will be no transmitted wave.  </a:t>
            </a:r>
            <a:r>
              <a:rPr lang="en-US" sz="2400" i="1" dirty="0">
                <a:latin typeface="Times-Italic"/>
              </a:rPr>
              <a:t>A</a:t>
            </a:r>
            <a:r>
              <a:rPr lang="en-US" sz="2400" dirty="0">
                <a:latin typeface="Symbol" panose="05050102010706020507" pitchFamily="18" charset="2"/>
              </a:rPr>
              <a:t> </a:t>
            </a:r>
            <a:r>
              <a:rPr lang="en-US" sz="2400" dirty="0">
                <a:latin typeface="Times-Roman"/>
              </a:rPr>
              <a:t>and </a:t>
            </a:r>
            <a:r>
              <a:rPr lang="en-US" sz="2400" i="1" dirty="0">
                <a:latin typeface="Times-Italic"/>
              </a:rPr>
              <a:t>B</a:t>
            </a:r>
            <a:r>
              <a:rPr lang="en-US" sz="2400" dirty="0">
                <a:latin typeface="Symbol" panose="05050102010706020507" pitchFamily="18" charset="2"/>
              </a:rPr>
              <a:t> </a:t>
            </a:r>
            <a:r>
              <a:rPr lang="en-US" sz="2400" dirty="0">
                <a:latin typeface="Times-Roman"/>
              </a:rPr>
              <a:t>points on the front are only in phase for one particular transmitted angle, </a:t>
            </a:r>
            <a:r>
              <a:rPr lang="en-US" sz="2800" b="0" i="0" u="none" strike="noStrike" baseline="0" dirty="0">
                <a:latin typeface="Symbol" panose="05050102010706020507" pitchFamily="18" charset="2"/>
              </a:rPr>
              <a:t>q</a:t>
            </a:r>
            <a:r>
              <a:rPr lang="en-IN" sz="1600" b="0" i="1" u="none" strike="noStrike" baseline="0" dirty="0">
                <a:latin typeface="Times-Italic"/>
              </a:rPr>
              <a:t>t</a:t>
            </a:r>
            <a:r>
              <a:rPr lang="en-IN" sz="2400" dirty="0">
                <a:latin typeface="Times-Roman"/>
              </a:rPr>
              <a:t>.</a:t>
            </a:r>
            <a:endParaRPr lang="en-IN" sz="2400" dirty="0"/>
          </a:p>
        </p:txBody>
      </p:sp>
      <p:sp>
        <p:nvSpPr>
          <p:cNvPr id="5" name="Rectangle 4"/>
          <p:cNvSpPr/>
          <p:nvPr/>
        </p:nvSpPr>
        <p:spPr>
          <a:xfrm>
            <a:off x="627621" y="1696464"/>
            <a:ext cx="7975260" cy="461665"/>
          </a:xfrm>
          <a:prstGeom prst="rect">
            <a:avLst/>
          </a:prstGeom>
        </p:spPr>
        <p:txBody>
          <a:bodyPr wrap="none">
            <a:spAutoFit/>
          </a:bodyPr>
          <a:lstStyle/>
          <a:p>
            <a:pPr marL="342900" indent="-342900">
              <a:buFont typeface="Arial" panose="020B0604020202020204" pitchFamily="34" charset="0"/>
              <a:buChar char="•"/>
            </a:pPr>
            <a:r>
              <a:rPr lang="en-US" sz="2400" dirty="0">
                <a:latin typeface="Times-Roman"/>
              </a:rPr>
              <a:t>It takes time </a:t>
            </a:r>
            <a:r>
              <a:rPr lang="en-US" sz="2400" i="1" dirty="0">
                <a:latin typeface="Times-Italic"/>
              </a:rPr>
              <a:t>t </a:t>
            </a:r>
            <a:r>
              <a:rPr lang="en-US" sz="2400" dirty="0">
                <a:latin typeface="Times-Roman"/>
              </a:rPr>
              <a:t>for the phase at </a:t>
            </a:r>
            <a:r>
              <a:rPr lang="en-US" sz="2400" i="1" dirty="0">
                <a:latin typeface="Times-Italic"/>
              </a:rPr>
              <a:t>B </a:t>
            </a:r>
            <a:r>
              <a:rPr lang="en-US" sz="2400" dirty="0">
                <a:latin typeface="Times-Roman"/>
              </a:rPr>
              <a:t>on wave </a:t>
            </a:r>
            <a:r>
              <a:rPr lang="en-US" sz="2400" i="1" dirty="0">
                <a:latin typeface="Times-Italic"/>
              </a:rPr>
              <a:t>B</a:t>
            </a:r>
            <a:r>
              <a:rPr lang="en-US" sz="1600" b="0" i="1" u="none" strike="noStrike" baseline="0" dirty="0">
                <a:latin typeface="Times-Italic"/>
              </a:rPr>
              <a:t>i </a:t>
            </a:r>
            <a:r>
              <a:rPr lang="en-US" sz="2400" dirty="0">
                <a:latin typeface="Times-Roman"/>
              </a:rPr>
              <a:t>to reach </a:t>
            </a:r>
            <a:r>
              <a:rPr lang="en-US" sz="2400" i="1" dirty="0">
                <a:latin typeface="Times-Italic"/>
              </a:rPr>
              <a:t>B</a:t>
            </a:r>
            <a:r>
              <a:rPr lang="en-US" sz="2400" dirty="0">
                <a:latin typeface="Symbol" panose="05050102010706020507" pitchFamily="18" charset="2"/>
              </a:rPr>
              <a:t></a:t>
            </a:r>
            <a:endParaRPr lang="en-IN" sz="2400" dirty="0"/>
          </a:p>
        </p:txBody>
      </p:sp>
      <p:sp>
        <p:nvSpPr>
          <p:cNvPr id="6" name="Rectangle 5"/>
          <p:cNvSpPr/>
          <p:nvPr/>
        </p:nvSpPr>
        <p:spPr>
          <a:xfrm>
            <a:off x="3045143" y="2232607"/>
            <a:ext cx="2430474" cy="461665"/>
          </a:xfrm>
          <a:prstGeom prst="rect">
            <a:avLst/>
          </a:prstGeom>
        </p:spPr>
        <p:txBody>
          <a:bodyPr wrap="none">
            <a:spAutoFit/>
          </a:bodyPr>
          <a:lstStyle/>
          <a:p>
            <a:r>
              <a:rPr lang="en-IN" sz="2400" b="1" i="1" dirty="0">
                <a:solidFill>
                  <a:srgbClr val="0033CD"/>
                </a:solidFill>
                <a:latin typeface="Times-BoldItalic"/>
              </a:rPr>
              <a:t>BB</a:t>
            </a:r>
            <a:r>
              <a:rPr lang="en-IN" sz="2400" dirty="0">
                <a:solidFill>
                  <a:srgbClr val="0033CD"/>
                </a:solidFill>
                <a:latin typeface="Symbol" panose="05050102010706020507" pitchFamily="18" charset="2"/>
              </a:rPr>
              <a:t> </a:t>
            </a:r>
            <a:r>
              <a:rPr lang="en-IN" sz="2400" b="1" i="1" dirty="0">
                <a:solidFill>
                  <a:srgbClr val="0033CD"/>
                </a:solidFill>
                <a:latin typeface="Times-BoldItalic"/>
              </a:rPr>
              <a:t>= </a:t>
            </a:r>
            <a:r>
              <a:rPr lang="en-IN" sz="2400" b="1" i="1" dirty="0">
                <a:solidFill>
                  <a:srgbClr val="0033CD"/>
                </a:solidFill>
                <a:latin typeface="Arial,BoldItalic"/>
              </a:rPr>
              <a:t>v</a:t>
            </a:r>
            <a:r>
              <a:rPr lang="en-IN" sz="1600" b="1" i="0" u="none" strike="noStrike" baseline="0" dirty="0">
                <a:solidFill>
                  <a:srgbClr val="0033CD"/>
                </a:solidFill>
                <a:latin typeface="Times-Bold"/>
              </a:rPr>
              <a:t>1</a:t>
            </a:r>
            <a:r>
              <a:rPr lang="en-IN" sz="2400" b="1" i="1" dirty="0">
                <a:solidFill>
                  <a:srgbClr val="0033CD"/>
                </a:solidFill>
                <a:latin typeface="Times-BoldItalic"/>
              </a:rPr>
              <a:t>t </a:t>
            </a:r>
            <a:r>
              <a:rPr lang="en-IN" sz="2400" b="1" dirty="0">
                <a:solidFill>
                  <a:srgbClr val="0033CD"/>
                </a:solidFill>
                <a:latin typeface="Times-Bold"/>
              </a:rPr>
              <a:t>= </a:t>
            </a:r>
            <a:r>
              <a:rPr lang="en-IN" sz="2400" b="1" i="1" dirty="0" err="1">
                <a:solidFill>
                  <a:srgbClr val="0033CD"/>
                </a:solidFill>
                <a:latin typeface="Times-BoldItalic"/>
              </a:rPr>
              <a:t>ct</a:t>
            </a:r>
            <a:r>
              <a:rPr lang="en-IN" sz="2400" b="1" i="1" dirty="0">
                <a:solidFill>
                  <a:srgbClr val="0033CD"/>
                </a:solidFill>
                <a:latin typeface="Times-BoldItalic"/>
              </a:rPr>
              <a:t>/n</a:t>
            </a:r>
            <a:r>
              <a:rPr lang="en-IN" sz="1600" b="1" i="0" u="none" strike="noStrike" baseline="0" dirty="0">
                <a:solidFill>
                  <a:srgbClr val="0033CD"/>
                </a:solidFill>
                <a:latin typeface="Times-Bold"/>
              </a:rPr>
              <a:t>1</a:t>
            </a:r>
            <a:endParaRPr lang="en-IN" sz="2400" dirty="0"/>
          </a:p>
        </p:txBody>
      </p:sp>
      <p:sp>
        <p:nvSpPr>
          <p:cNvPr id="7" name="Rectangle 6"/>
          <p:cNvSpPr/>
          <p:nvPr/>
        </p:nvSpPr>
        <p:spPr>
          <a:xfrm>
            <a:off x="627621" y="2755827"/>
            <a:ext cx="7558288" cy="461665"/>
          </a:xfrm>
          <a:prstGeom prst="rect">
            <a:avLst/>
          </a:prstGeom>
        </p:spPr>
        <p:txBody>
          <a:bodyPr wrap="none">
            <a:spAutoFit/>
          </a:bodyPr>
          <a:lstStyle/>
          <a:p>
            <a:pPr marL="342900" indent="-342900">
              <a:buFont typeface="Arial" panose="020B0604020202020204" pitchFamily="34" charset="0"/>
              <a:buChar char="•"/>
            </a:pPr>
            <a:r>
              <a:rPr lang="en-US" sz="2400" dirty="0">
                <a:latin typeface="Times-Roman"/>
              </a:rPr>
              <a:t>During this time </a:t>
            </a:r>
            <a:r>
              <a:rPr lang="en-US" sz="2400" i="1" dirty="0">
                <a:latin typeface="Times-Italic"/>
              </a:rPr>
              <a:t>t, </a:t>
            </a:r>
            <a:r>
              <a:rPr lang="en-US" sz="2400" dirty="0">
                <a:latin typeface="Times-Roman"/>
              </a:rPr>
              <a:t>the phase </a:t>
            </a:r>
            <a:r>
              <a:rPr lang="en-US" sz="2400" i="1" dirty="0">
                <a:latin typeface="Times-Italic"/>
              </a:rPr>
              <a:t>A </a:t>
            </a:r>
            <a:r>
              <a:rPr lang="en-US" sz="2400" dirty="0">
                <a:latin typeface="Times-Roman"/>
              </a:rPr>
              <a:t>has progressed to </a:t>
            </a:r>
            <a:r>
              <a:rPr lang="en-US" sz="2400" i="1" dirty="0">
                <a:latin typeface="Times-Italic"/>
              </a:rPr>
              <a:t>A</a:t>
            </a:r>
            <a:r>
              <a:rPr lang="en-US" sz="2400" dirty="0">
                <a:latin typeface="Symbol" panose="05050102010706020507" pitchFamily="18" charset="2"/>
              </a:rPr>
              <a:t></a:t>
            </a:r>
            <a:endParaRPr lang="en-IN" sz="2400" dirty="0"/>
          </a:p>
        </p:txBody>
      </p:sp>
      <p:sp>
        <p:nvSpPr>
          <p:cNvPr id="8" name="Rectangle 7"/>
          <p:cNvSpPr/>
          <p:nvPr/>
        </p:nvSpPr>
        <p:spPr>
          <a:xfrm>
            <a:off x="3045143" y="3246197"/>
            <a:ext cx="2430474" cy="461665"/>
          </a:xfrm>
          <a:prstGeom prst="rect">
            <a:avLst/>
          </a:prstGeom>
        </p:spPr>
        <p:txBody>
          <a:bodyPr wrap="none">
            <a:spAutoFit/>
          </a:bodyPr>
          <a:lstStyle/>
          <a:p>
            <a:r>
              <a:rPr lang="en-IN" sz="2400" b="1" i="1" dirty="0">
                <a:solidFill>
                  <a:srgbClr val="0033CD"/>
                </a:solidFill>
                <a:latin typeface="Times-BoldItalic"/>
              </a:rPr>
              <a:t>AA</a:t>
            </a:r>
            <a:r>
              <a:rPr lang="en-IN" sz="2400" dirty="0">
                <a:solidFill>
                  <a:srgbClr val="0033CD"/>
                </a:solidFill>
                <a:latin typeface="Symbol" panose="05050102010706020507" pitchFamily="18" charset="2"/>
              </a:rPr>
              <a:t> </a:t>
            </a:r>
            <a:r>
              <a:rPr lang="en-IN" sz="2400" b="1" i="1" dirty="0">
                <a:solidFill>
                  <a:srgbClr val="0033CD"/>
                </a:solidFill>
                <a:latin typeface="Times-BoldItalic"/>
              </a:rPr>
              <a:t>= </a:t>
            </a:r>
            <a:r>
              <a:rPr lang="en-IN" sz="2400" b="1" i="1" dirty="0">
                <a:solidFill>
                  <a:srgbClr val="0033CD"/>
                </a:solidFill>
                <a:latin typeface="Arial,BoldItalic"/>
              </a:rPr>
              <a:t>v</a:t>
            </a:r>
            <a:r>
              <a:rPr lang="en-IN" sz="1600" b="1" i="0" u="none" strike="noStrike" baseline="0" dirty="0">
                <a:solidFill>
                  <a:srgbClr val="0033CD"/>
                </a:solidFill>
                <a:latin typeface="Times-Bold"/>
              </a:rPr>
              <a:t>2</a:t>
            </a:r>
            <a:r>
              <a:rPr lang="en-IN" sz="2400" b="1" i="1" dirty="0">
                <a:solidFill>
                  <a:srgbClr val="0033CD"/>
                </a:solidFill>
                <a:latin typeface="Times-BoldItalic"/>
              </a:rPr>
              <a:t>t </a:t>
            </a:r>
            <a:r>
              <a:rPr lang="en-IN" sz="2400" b="1" dirty="0">
                <a:solidFill>
                  <a:srgbClr val="0033CD"/>
                </a:solidFill>
                <a:latin typeface="Times-Bold"/>
              </a:rPr>
              <a:t>= </a:t>
            </a:r>
            <a:r>
              <a:rPr lang="en-IN" sz="2400" b="1" i="1" dirty="0" err="1">
                <a:solidFill>
                  <a:srgbClr val="0033CD"/>
                </a:solidFill>
                <a:latin typeface="Times-BoldItalic"/>
              </a:rPr>
              <a:t>ct</a:t>
            </a:r>
            <a:r>
              <a:rPr lang="en-IN" sz="2400" b="1" i="1" dirty="0">
                <a:solidFill>
                  <a:srgbClr val="0033CD"/>
                </a:solidFill>
                <a:latin typeface="Times-BoldItalic"/>
              </a:rPr>
              <a:t>/n</a:t>
            </a:r>
            <a:r>
              <a:rPr lang="en-IN" sz="1600" b="1" i="0" u="none" strike="noStrike" baseline="0" dirty="0">
                <a:solidFill>
                  <a:srgbClr val="0033CD"/>
                </a:solidFill>
                <a:latin typeface="Times-Bold"/>
              </a:rPr>
              <a:t>2</a:t>
            </a:r>
            <a:endParaRPr lang="en-IN" sz="2400" dirty="0"/>
          </a:p>
        </p:txBody>
      </p:sp>
      <p:sp>
        <p:nvSpPr>
          <p:cNvPr id="9" name="Rectangle 8"/>
          <p:cNvSpPr/>
          <p:nvPr/>
        </p:nvSpPr>
        <p:spPr>
          <a:xfrm>
            <a:off x="627621" y="4011216"/>
            <a:ext cx="11050385" cy="1200329"/>
          </a:xfrm>
          <a:prstGeom prst="rect">
            <a:avLst/>
          </a:prstGeom>
        </p:spPr>
        <p:txBody>
          <a:bodyPr wrap="square">
            <a:spAutoFit/>
          </a:bodyPr>
          <a:lstStyle/>
          <a:p>
            <a:pPr marL="342900" indent="-342900" algn="just">
              <a:buFont typeface="Arial" panose="020B0604020202020204" pitchFamily="34" charset="0"/>
              <a:buChar char="•"/>
            </a:pPr>
            <a:r>
              <a:rPr lang="en-US" sz="2400" i="1" dirty="0">
                <a:latin typeface="Times-Italic"/>
              </a:rPr>
              <a:t>A</a:t>
            </a:r>
            <a:r>
              <a:rPr lang="en-US" sz="2400" dirty="0">
                <a:latin typeface="Symbol" panose="05050102010706020507" pitchFamily="18" charset="2"/>
              </a:rPr>
              <a:t> </a:t>
            </a:r>
            <a:r>
              <a:rPr lang="en-US" sz="2400" dirty="0">
                <a:latin typeface="Times-Roman"/>
              </a:rPr>
              <a:t>and </a:t>
            </a:r>
            <a:r>
              <a:rPr lang="en-US" sz="2400" i="1" dirty="0">
                <a:latin typeface="Times-Italic"/>
              </a:rPr>
              <a:t>B</a:t>
            </a:r>
            <a:r>
              <a:rPr lang="en-US" sz="2400" dirty="0">
                <a:latin typeface="Symbol" panose="05050102010706020507" pitchFamily="18" charset="2"/>
              </a:rPr>
              <a:t> </a:t>
            </a:r>
            <a:r>
              <a:rPr lang="en-US" sz="2400" dirty="0">
                <a:latin typeface="Times-Roman"/>
              </a:rPr>
              <a:t>belong to the same front just like </a:t>
            </a:r>
            <a:r>
              <a:rPr lang="en-US" sz="2400" i="1" dirty="0">
                <a:latin typeface="Times-Italic"/>
              </a:rPr>
              <a:t>A </a:t>
            </a:r>
            <a:r>
              <a:rPr lang="en-US" sz="2400" dirty="0">
                <a:latin typeface="Times-Roman"/>
              </a:rPr>
              <a:t>and </a:t>
            </a:r>
            <a:r>
              <a:rPr lang="en-US" sz="2400" i="1" dirty="0">
                <a:latin typeface="Times-Italic"/>
              </a:rPr>
              <a:t>B </a:t>
            </a:r>
            <a:r>
              <a:rPr lang="en-US" sz="2400" dirty="0">
                <a:latin typeface="Times-Roman"/>
              </a:rPr>
              <a:t>so that </a:t>
            </a:r>
            <a:r>
              <a:rPr lang="en-US" sz="2400" i="1" dirty="0">
                <a:latin typeface="Times-Italic"/>
              </a:rPr>
              <a:t>AB </a:t>
            </a:r>
            <a:r>
              <a:rPr lang="en-US" sz="2400" dirty="0">
                <a:latin typeface="Times-Roman"/>
              </a:rPr>
              <a:t>is perpendicular to </a:t>
            </a:r>
            <a:r>
              <a:rPr lang="en-US" sz="2400" b="1" dirty="0" err="1">
                <a:latin typeface="Times-Bold"/>
              </a:rPr>
              <a:t>k</a:t>
            </a:r>
            <a:r>
              <a:rPr lang="en-US" sz="1600" b="0" i="1" u="none" strike="noStrike" baseline="0" dirty="0" err="1">
                <a:latin typeface="Times-Italic"/>
              </a:rPr>
              <a:t>i</a:t>
            </a:r>
            <a:r>
              <a:rPr lang="en-US" sz="1600" b="0" i="1" u="none" strike="noStrike" baseline="0" dirty="0">
                <a:latin typeface="Times-Italic"/>
              </a:rPr>
              <a:t> </a:t>
            </a:r>
            <a:r>
              <a:rPr lang="en-US" sz="2400" dirty="0">
                <a:latin typeface="Times-Roman"/>
              </a:rPr>
              <a:t>in medium 1 and </a:t>
            </a:r>
            <a:r>
              <a:rPr lang="en-US" sz="2400" i="1" dirty="0">
                <a:latin typeface="Times-Italic"/>
              </a:rPr>
              <a:t>A</a:t>
            </a:r>
            <a:r>
              <a:rPr lang="en-US" sz="2400" dirty="0">
                <a:latin typeface="Symbol" panose="05050102010706020507" pitchFamily="18" charset="2"/>
              </a:rPr>
              <a:t></a:t>
            </a:r>
            <a:r>
              <a:rPr lang="en-US" sz="2400" i="1" dirty="0">
                <a:latin typeface="Times-Italic"/>
              </a:rPr>
              <a:t>B</a:t>
            </a:r>
            <a:r>
              <a:rPr lang="en-US" sz="2400" dirty="0">
                <a:latin typeface="Symbol" panose="05050102010706020507" pitchFamily="18" charset="2"/>
              </a:rPr>
              <a:t> </a:t>
            </a:r>
            <a:r>
              <a:rPr lang="en-US" sz="2400" dirty="0">
                <a:latin typeface="Times-Roman"/>
              </a:rPr>
              <a:t>is perpendicular to </a:t>
            </a:r>
            <a:r>
              <a:rPr lang="en-US" sz="2400" b="1" dirty="0" err="1">
                <a:latin typeface="Times-Bold"/>
              </a:rPr>
              <a:t>k</a:t>
            </a:r>
            <a:r>
              <a:rPr lang="en-US" sz="1600" b="0" i="1" u="none" strike="noStrike" baseline="0" dirty="0" err="1">
                <a:latin typeface="Times-Italic"/>
              </a:rPr>
              <a:t>t</a:t>
            </a:r>
            <a:r>
              <a:rPr lang="en-US" sz="1600" b="0" i="1" u="none" strike="noStrike" baseline="0" dirty="0">
                <a:latin typeface="Times-Italic"/>
              </a:rPr>
              <a:t> </a:t>
            </a:r>
            <a:r>
              <a:rPr lang="en-US" sz="2400" dirty="0">
                <a:latin typeface="Times-Roman"/>
              </a:rPr>
              <a:t>in medium 2. From geometrical considerations,</a:t>
            </a:r>
            <a:endParaRPr lang="en-IN" sz="2400" dirty="0"/>
          </a:p>
        </p:txBody>
      </p:sp>
      <p:sp>
        <p:nvSpPr>
          <p:cNvPr id="10" name="Rectangle 9"/>
          <p:cNvSpPr/>
          <p:nvPr/>
        </p:nvSpPr>
        <p:spPr>
          <a:xfrm>
            <a:off x="2368760" y="5360894"/>
            <a:ext cx="5586519" cy="523220"/>
          </a:xfrm>
          <a:prstGeom prst="rect">
            <a:avLst/>
          </a:prstGeom>
        </p:spPr>
        <p:txBody>
          <a:bodyPr wrap="square">
            <a:spAutoFit/>
          </a:bodyPr>
          <a:lstStyle/>
          <a:p>
            <a:r>
              <a:rPr lang="en-IN" sz="2400" b="1" i="1" dirty="0">
                <a:solidFill>
                  <a:srgbClr val="0033CD"/>
                </a:solidFill>
                <a:latin typeface="Times-BoldItalic"/>
              </a:rPr>
              <a:t>AB</a:t>
            </a:r>
            <a:r>
              <a:rPr lang="en-IN" sz="2400" dirty="0">
                <a:solidFill>
                  <a:srgbClr val="0033CD"/>
                </a:solidFill>
                <a:latin typeface="Symbol" panose="05050102010706020507" pitchFamily="18" charset="2"/>
              </a:rPr>
              <a:t> </a:t>
            </a:r>
            <a:r>
              <a:rPr lang="en-IN" sz="2400" b="1" i="1" dirty="0">
                <a:solidFill>
                  <a:srgbClr val="0033CD"/>
                </a:solidFill>
                <a:latin typeface="Times-BoldItalic"/>
              </a:rPr>
              <a:t>= BB</a:t>
            </a:r>
            <a:r>
              <a:rPr lang="en-IN" sz="2400" dirty="0">
                <a:solidFill>
                  <a:srgbClr val="0033CD"/>
                </a:solidFill>
                <a:latin typeface="Symbol" panose="05050102010706020507" pitchFamily="18" charset="2"/>
              </a:rPr>
              <a:t></a:t>
            </a:r>
            <a:r>
              <a:rPr lang="en-IN" sz="2400" b="1" dirty="0">
                <a:solidFill>
                  <a:srgbClr val="0033CD"/>
                </a:solidFill>
                <a:latin typeface="Times-Bold"/>
              </a:rPr>
              <a:t>/sin </a:t>
            </a:r>
            <a:r>
              <a:rPr lang="en-IN" sz="2800" b="0" i="0" u="none" strike="noStrike" baseline="0" dirty="0">
                <a:solidFill>
                  <a:srgbClr val="0033CD"/>
                </a:solidFill>
                <a:latin typeface="Symbol" panose="05050102010706020507" pitchFamily="18" charset="2"/>
              </a:rPr>
              <a:t>q</a:t>
            </a:r>
            <a:r>
              <a:rPr lang="en-IN" sz="1600" b="1" i="1" u="none" strike="noStrike" baseline="0" dirty="0">
                <a:solidFill>
                  <a:srgbClr val="0033CD"/>
                </a:solidFill>
                <a:latin typeface="Times-BoldItalic"/>
              </a:rPr>
              <a:t>i </a:t>
            </a:r>
            <a:r>
              <a:rPr lang="en-IN" sz="2400" dirty="0">
                <a:solidFill>
                  <a:srgbClr val="000000"/>
                </a:solidFill>
                <a:latin typeface="Times-Roman"/>
              </a:rPr>
              <a:t>and </a:t>
            </a:r>
            <a:r>
              <a:rPr lang="en-IN" sz="2400" b="1" i="1" dirty="0">
                <a:solidFill>
                  <a:srgbClr val="0033CD"/>
                </a:solidFill>
                <a:latin typeface="Times-BoldItalic"/>
              </a:rPr>
              <a:t>AB</a:t>
            </a:r>
            <a:r>
              <a:rPr lang="en-IN" sz="2400" dirty="0">
                <a:solidFill>
                  <a:srgbClr val="0033CD"/>
                </a:solidFill>
                <a:latin typeface="Symbol" panose="05050102010706020507" pitchFamily="18" charset="2"/>
              </a:rPr>
              <a:t> </a:t>
            </a:r>
            <a:r>
              <a:rPr lang="en-IN" sz="2400" b="1" dirty="0">
                <a:solidFill>
                  <a:srgbClr val="0033CD"/>
                </a:solidFill>
                <a:latin typeface="Times-Bold"/>
              </a:rPr>
              <a:t>= </a:t>
            </a:r>
            <a:r>
              <a:rPr lang="en-IN" sz="2400" b="1" i="1" dirty="0">
                <a:solidFill>
                  <a:srgbClr val="0033CD"/>
                </a:solidFill>
                <a:latin typeface="Times-BoldItalic"/>
              </a:rPr>
              <a:t>AA</a:t>
            </a:r>
            <a:r>
              <a:rPr lang="en-IN" sz="2400" dirty="0">
                <a:solidFill>
                  <a:srgbClr val="0033CD"/>
                </a:solidFill>
                <a:latin typeface="Symbol" panose="05050102010706020507" pitchFamily="18" charset="2"/>
              </a:rPr>
              <a:t></a:t>
            </a:r>
            <a:r>
              <a:rPr lang="en-IN" sz="2400" b="1" dirty="0">
                <a:solidFill>
                  <a:srgbClr val="0033CD"/>
                </a:solidFill>
                <a:latin typeface="Times-Bold"/>
              </a:rPr>
              <a:t>/sin </a:t>
            </a:r>
            <a:r>
              <a:rPr lang="en-IN" sz="2800" b="0" i="0" u="none" strike="noStrike" baseline="0" dirty="0" err="1">
                <a:solidFill>
                  <a:srgbClr val="0033CD"/>
                </a:solidFill>
                <a:latin typeface="Symbol" panose="05050102010706020507" pitchFamily="18" charset="2"/>
              </a:rPr>
              <a:t>q</a:t>
            </a:r>
            <a:r>
              <a:rPr lang="en-IN" sz="1600" b="1" i="1" u="none" strike="noStrike" baseline="0" dirty="0" err="1">
                <a:solidFill>
                  <a:srgbClr val="0033CD"/>
                </a:solidFill>
                <a:latin typeface="Times-BoldItalic"/>
              </a:rPr>
              <a:t>t</a:t>
            </a:r>
            <a:endParaRPr lang="en-IN" sz="2400" dirty="0"/>
          </a:p>
        </p:txBody>
      </p:sp>
    </p:spTree>
    <p:extLst>
      <p:ext uri="{BB962C8B-B14F-4D97-AF65-F5344CB8AC3E}">
        <p14:creationId xmlns:p14="http://schemas.microsoft.com/office/powerpoint/2010/main" val="1255282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80902" y="664009"/>
            <a:ext cx="3902093" cy="1222165"/>
          </a:xfrm>
          <a:prstGeom prst="rect">
            <a:avLst/>
          </a:prstGeom>
        </p:spPr>
      </p:pic>
      <p:pic>
        <p:nvPicPr>
          <p:cNvPr id="8" name="Picture 7"/>
          <p:cNvPicPr>
            <a:picLocks noChangeAspect="1"/>
          </p:cNvPicPr>
          <p:nvPr/>
        </p:nvPicPr>
        <p:blipFill>
          <a:blip r:embed="rId3"/>
          <a:stretch>
            <a:fillRect/>
          </a:stretch>
        </p:blipFill>
        <p:spPr>
          <a:xfrm>
            <a:off x="6019067" y="379918"/>
            <a:ext cx="4096322" cy="1590897"/>
          </a:xfrm>
          <a:prstGeom prst="rect">
            <a:avLst/>
          </a:prstGeom>
        </p:spPr>
      </p:pic>
      <p:pic>
        <p:nvPicPr>
          <p:cNvPr id="9" name="Picture 8"/>
          <p:cNvPicPr>
            <a:picLocks noChangeAspect="1"/>
          </p:cNvPicPr>
          <p:nvPr/>
        </p:nvPicPr>
        <p:blipFill rotWithShape="1">
          <a:blip r:embed="rId4"/>
          <a:srcRect t="1830"/>
          <a:stretch/>
        </p:blipFill>
        <p:spPr>
          <a:xfrm>
            <a:off x="3212225" y="2656308"/>
            <a:ext cx="4514181" cy="937237"/>
          </a:xfrm>
          <a:prstGeom prst="rect">
            <a:avLst/>
          </a:prstGeom>
        </p:spPr>
      </p:pic>
      <p:pic>
        <p:nvPicPr>
          <p:cNvPr id="10" name="Picture 9"/>
          <p:cNvPicPr>
            <a:picLocks noChangeAspect="1"/>
          </p:cNvPicPr>
          <p:nvPr/>
        </p:nvPicPr>
        <p:blipFill>
          <a:blip r:embed="rId5"/>
          <a:stretch>
            <a:fillRect/>
          </a:stretch>
        </p:blipFill>
        <p:spPr>
          <a:xfrm>
            <a:off x="3212225" y="4174040"/>
            <a:ext cx="4461623" cy="726311"/>
          </a:xfrm>
          <a:prstGeom prst="rect">
            <a:avLst/>
          </a:prstGeom>
        </p:spPr>
      </p:pic>
      <p:sp>
        <p:nvSpPr>
          <p:cNvPr id="11" name="Rectangle 10"/>
          <p:cNvSpPr/>
          <p:nvPr/>
        </p:nvSpPr>
        <p:spPr>
          <a:xfrm>
            <a:off x="257695" y="5585844"/>
            <a:ext cx="11338560" cy="1077218"/>
          </a:xfrm>
          <a:prstGeom prst="rect">
            <a:avLst/>
          </a:prstGeom>
        </p:spPr>
        <p:txBody>
          <a:bodyPr wrap="square">
            <a:spAutoFit/>
          </a:bodyPr>
          <a:lstStyle/>
          <a:p>
            <a:r>
              <a:rPr lang="en-US" sz="3200" dirty="0">
                <a:solidFill>
                  <a:srgbClr val="000000"/>
                </a:solidFill>
                <a:latin typeface="Times-Roman"/>
              </a:rPr>
              <a:t>This is </a:t>
            </a:r>
            <a:r>
              <a:rPr lang="en-US" sz="3200" b="1" dirty="0">
                <a:solidFill>
                  <a:srgbClr val="0033CD"/>
                </a:solidFill>
                <a:latin typeface="Times-Bold"/>
              </a:rPr>
              <a:t>Snell's law </a:t>
            </a:r>
            <a:r>
              <a:rPr lang="en-US" sz="3200" dirty="0">
                <a:solidFill>
                  <a:srgbClr val="000000"/>
                </a:solidFill>
                <a:latin typeface="Times-Roman"/>
              </a:rPr>
              <a:t>which relates the angles of incidence and refraction to the refractive indices of the media.</a:t>
            </a:r>
            <a:endParaRPr lang="en-IN" sz="3200" dirty="0"/>
          </a:p>
        </p:txBody>
      </p:sp>
    </p:spTree>
    <p:extLst>
      <p:ext uri="{BB962C8B-B14F-4D97-AF65-F5344CB8AC3E}">
        <p14:creationId xmlns:p14="http://schemas.microsoft.com/office/powerpoint/2010/main" val="2604223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385" y="2568255"/>
            <a:ext cx="11679381" cy="1323439"/>
          </a:xfrm>
          <a:prstGeom prst="rect">
            <a:avLst/>
          </a:prstGeom>
        </p:spPr>
        <p:txBody>
          <a:bodyPr wrap="square">
            <a:spAutoFit/>
          </a:bodyPr>
          <a:lstStyle/>
          <a:p>
            <a:pPr algn="just"/>
            <a:r>
              <a:rPr lang="en-US" sz="2400" dirty="0">
                <a:solidFill>
                  <a:srgbClr val="000000"/>
                </a:solidFill>
                <a:latin typeface="Times-Roman"/>
              </a:rPr>
              <a:t>When </a:t>
            </a:r>
            <a:r>
              <a:rPr lang="en-US" sz="2400" i="1" dirty="0">
                <a:solidFill>
                  <a:srgbClr val="000000"/>
                </a:solidFill>
                <a:latin typeface="Times-Italic"/>
              </a:rPr>
              <a:t>n</a:t>
            </a:r>
            <a:r>
              <a:rPr lang="en-US" sz="1600" b="0" i="0" u="none" strike="noStrike" baseline="0" dirty="0">
                <a:solidFill>
                  <a:srgbClr val="000000"/>
                </a:solidFill>
                <a:latin typeface="Times-Roman"/>
              </a:rPr>
              <a:t>1 </a:t>
            </a:r>
            <a:r>
              <a:rPr lang="en-US" sz="2400" dirty="0">
                <a:solidFill>
                  <a:srgbClr val="000000"/>
                </a:solidFill>
                <a:latin typeface="Times-Roman"/>
              </a:rPr>
              <a:t>&gt; </a:t>
            </a:r>
            <a:r>
              <a:rPr lang="en-US" sz="2400" i="1" dirty="0">
                <a:solidFill>
                  <a:srgbClr val="000000"/>
                </a:solidFill>
                <a:latin typeface="Times-Italic"/>
              </a:rPr>
              <a:t>n</a:t>
            </a:r>
            <a:r>
              <a:rPr lang="en-US" sz="1600" b="0" i="0" u="none" strike="noStrike" baseline="0" dirty="0">
                <a:solidFill>
                  <a:srgbClr val="000000"/>
                </a:solidFill>
                <a:latin typeface="Times-Roman"/>
              </a:rPr>
              <a:t>2 </a:t>
            </a:r>
            <a:r>
              <a:rPr lang="en-US" sz="2400" dirty="0">
                <a:solidFill>
                  <a:srgbClr val="000000"/>
                </a:solidFill>
                <a:latin typeface="Times-Roman"/>
              </a:rPr>
              <a:t>then obviously the transmitted angle is greater than the incidence angle as apparent in the figure. When the </a:t>
            </a:r>
            <a:r>
              <a:rPr lang="en-IN" sz="2400" dirty="0">
                <a:solidFill>
                  <a:srgbClr val="000000"/>
                </a:solidFill>
                <a:latin typeface="Times-Roman"/>
              </a:rPr>
              <a:t>refraction angle </a:t>
            </a:r>
            <a:r>
              <a:rPr lang="en-IN" sz="2800" b="0" i="0" u="none" strike="noStrike" baseline="0" dirty="0">
                <a:solidFill>
                  <a:srgbClr val="000000"/>
                </a:solidFill>
                <a:latin typeface="Symbol" panose="05050102010706020507" pitchFamily="18" charset="2"/>
              </a:rPr>
              <a:t>q</a:t>
            </a:r>
            <a:r>
              <a:rPr lang="en-US" sz="1600" b="0" i="1" u="none" strike="noStrike" baseline="0" dirty="0">
                <a:solidFill>
                  <a:srgbClr val="000000"/>
                </a:solidFill>
                <a:latin typeface="Times-Italic"/>
              </a:rPr>
              <a:t>t </a:t>
            </a:r>
            <a:r>
              <a:rPr lang="en-US" sz="2400" dirty="0">
                <a:solidFill>
                  <a:srgbClr val="000000"/>
                </a:solidFill>
                <a:latin typeface="Times-Roman"/>
              </a:rPr>
              <a:t>reaches 90°, the incidence angle is called </a:t>
            </a:r>
            <a:r>
              <a:rPr lang="en-IN" sz="2400" dirty="0">
                <a:solidFill>
                  <a:srgbClr val="000000"/>
                </a:solidFill>
                <a:latin typeface="Times-Roman"/>
              </a:rPr>
              <a:t>the </a:t>
            </a:r>
            <a:r>
              <a:rPr lang="en-IN" sz="2400" b="1" dirty="0">
                <a:solidFill>
                  <a:srgbClr val="0033CD"/>
                </a:solidFill>
                <a:latin typeface="Times-Bold"/>
              </a:rPr>
              <a:t>critical angl</a:t>
            </a:r>
            <a:r>
              <a:rPr lang="en-IN" sz="2400" dirty="0">
                <a:solidFill>
                  <a:srgbClr val="0033CD"/>
                </a:solidFill>
                <a:latin typeface="Times-Roman"/>
              </a:rPr>
              <a:t>e </a:t>
            </a:r>
            <a:r>
              <a:rPr lang="en-IN" sz="2800" b="0" i="0" u="none" strike="noStrike" baseline="0" dirty="0">
                <a:solidFill>
                  <a:srgbClr val="000000"/>
                </a:solidFill>
                <a:latin typeface="Symbol" panose="05050102010706020507" pitchFamily="18" charset="2"/>
              </a:rPr>
              <a:t>q</a:t>
            </a:r>
            <a:r>
              <a:rPr lang="en-US" sz="1600" b="0" i="1" u="none" strike="noStrike" baseline="0" dirty="0">
                <a:solidFill>
                  <a:srgbClr val="000000"/>
                </a:solidFill>
                <a:latin typeface="Times-Italic"/>
              </a:rPr>
              <a:t>c </a:t>
            </a:r>
            <a:r>
              <a:rPr lang="en-US" sz="2400" dirty="0">
                <a:solidFill>
                  <a:srgbClr val="000000"/>
                </a:solidFill>
                <a:latin typeface="Times-Roman"/>
              </a:rPr>
              <a:t>which is given by</a:t>
            </a:r>
            <a:endParaRPr lang="en-IN" sz="2400" dirty="0"/>
          </a:p>
        </p:txBody>
      </p:sp>
      <p:pic>
        <p:nvPicPr>
          <p:cNvPr id="5" name="Picture 4"/>
          <p:cNvPicPr>
            <a:picLocks noChangeAspect="1"/>
          </p:cNvPicPr>
          <p:nvPr/>
        </p:nvPicPr>
        <p:blipFill>
          <a:blip r:embed="rId2"/>
          <a:stretch>
            <a:fillRect/>
          </a:stretch>
        </p:blipFill>
        <p:spPr>
          <a:xfrm>
            <a:off x="4513812" y="4247373"/>
            <a:ext cx="2696020" cy="1669440"/>
          </a:xfrm>
          <a:prstGeom prst="rect">
            <a:avLst/>
          </a:prstGeom>
        </p:spPr>
      </p:pic>
      <p:pic>
        <p:nvPicPr>
          <p:cNvPr id="6" name="Picture 5"/>
          <p:cNvPicPr>
            <a:picLocks noChangeAspect="1"/>
          </p:cNvPicPr>
          <p:nvPr/>
        </p:nvPicPr>
        <p:blipFill>
          <a:blip r:embed="rId3"/>
          <a:stretch>
            <a:fillRect/>
          </a:stretch>
        </p:blipFill>
        <p:spPr>
          <a:xfrm>
            <a:off x="3133897" y="1192987"/>
            <a:ext cx="5017615" cy="1019589"/>
          </a:xfrm>
          <a:prstGeom prst="rect">
            <a:avLst/>
          </a:prstGeom>
        </p:spPr>
      </p:pic>
      <p:sp>
        <p:nvSpPr>
          <p:cNvPr id="7" name="TextBox 6"/>
          <p:cNvSpPr txBox="1"/>
          <p:nvPr/>
        </p:nvSpPr>
        <p:spPr>
          <a:xfrm>
            <a:off x="4152618" y="91441"/>
            <a:ext cx="2980175" cy="615553"/>
          </a:xfrm>
          <a:prstGeom prst="rect">
            <a:avLst/>
          </a:prstGeom>
          <a:noFill/>
        </p:spPr>
        <p:txBody>
          <a:bodyPr wrap="none" rtlCol="0">
            <a:spAutoFit/>
          </a:bodyPr>
          <a:lstStyle/>
          <a:p>
            <a:r>
              <a:rPr lang="en-IN" sz="3400" b="1" dirty="0">
                <a:solidFill>
                  <a:srgbClr val="C00000"/>
                </a:solidFill>
                <a:latin typeface="Arial" panose="020B0604020202020204" pitchFamily="34" charset="0"/>
                <a:cs typeface="Arial" panose="020B0604020202020204" pitchFamily="34" charset="0"/>
              </a:rPr>
              <a:t>Critical Angle</a:t>
            </a:r>
          </a:p>
        </p:txBody>
      </p:sp>
    </p:spTree>
    <p:extLst>
      <p:ext uri="{BB962C8B-B14F-4D97-AF65-F5344CB8AC3E}">
        <p14:creationId xmlns:p14="http://schemas.microsoft.com/office/powerpoint/2010/main" val="21498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4799031" y="0"/>
            <a:ext cx="2643439"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C00000"/>
                </a:solidFill>
                <a:latin typeface="Arial" panose="020B0604020202020204" pitchFamily="34" charset="0"/>
                <a:cs typeface="Arial" panose="020B0604020202020204" pitchFamily="34" charset="0"/>
              </a:rPr>
              <a:t>Wavefront</a:t>
            </a:r>
            <a:endParaRPr sz="4000" b="1" dirty="0">
              <a:solidFill>
                <a:srgbClr val="C00000"/>
              </a:solidFill>
              <a:latin typeface="Arial" panose="020B0604020202020204" pitchFamily="34" charset="0"/>
              <a:cs typeface="Arial" panose="020B0604020202020204" pitchFamily="34" charset="0"/>
            </a:endParaRPr>
          </a:p>
        </p:txBody>
      </p:sp>
      <p:sp>
        <p:nvSpPr>
          <p:cNvPr id="5" name="object 3"/>
          <p:cNvSpPr txBox="1"/>
          <p:nvPr/>
        </p:nvSpPr>
        <p:spPr>
          <a:xfrm>
            <a:off x="364270" y="773039"/>
            <a:ext cx="11743647" cy="5429692"/>
          </a:xfrm>
          <a:prstGeom prst="rect">
            <a:avLst/>
          </a:prstGeom>
        </p:spPr>
        <p:txBody>
          <a:bodyPr vert="horz" wrap="square" lIns="0" tIns="12700" rIns="0" bIns="0" rtlCol="0">
            <a:spAutoFit/>
          </a:bodyPr>
          <a:lstStyle/>
          <a:p>
            <a:pPr marL="63500" marR="845185" algn="just">
              <a:lnSpc>
                <a:spcPct val="100000"/>
              </a:lnSpc>
              <a:spcBef>
                <a:spcPts val="100"/>
              </a:spcBef>
            </a:pPr>
            <a:r>
              <a:rPr sz="3200" spc="-5" dirty="0">
                <a:latin typeface="Arial" panose="020B0604020202020204" pitchFamily="34" charset="0"/>
                <a:cs typeface="Arial" panose="020B0604020202020204" pitchFamily="34" charset="0"/>
              </a:rPr>
              <a:t>A </a:t>
            </a:r>
            <a:r>
              <a:rPr sz="3200" dirty="0">
                <a:latin typeface="Arial" panose="020B0604020202020204" pitchFamily="34" charset="0"/>
                <a:cs typeface="Arial" panose="020B0604020202020204" pitchFamily="34" charset="0"/>
              </a:rPr>
              <a:t>surface over which the phase of a </a:t>
            </a:r>
            <a:r>
              <a:rPr sz="3200" spc="-5" dirty="0">
                <a:latin typeface="Arial" panose="020B0604020202020204" pitchFamily="34" charset="0"/>
                <a:cs typeface="Arial" panose="020B0604020202020204" pitchFamily="34" charset="0"/>
              </a:rPr>
              <a:t>wave </a:t>
            </a:r>
            <a:r>
              <a:rPr sz="3200" dirty="0">
                <a:latin typeface="Arial" panose="020B0604020202020204" pitchFamily="34" charset="0"/>
                <a:cs typeface="Arial" panose="020B0604020202020204" pitchFamily="34" charset="0"/>
              </a:rPr>
              <a:t>is constant</a:t>
            </a:r>
            <a:r>
              <a:rPr sz="3200" spc="-135" dirty="0">
                <a:latin typeface="Arial" panose="020B0604020202020204" pitchFamily="34" charset="0"/>
                <a:cs typeface="Arial" panose="020B0604020202020204" pitchFamily="34" charset="0"/>
              </a:rPr>
              <a:t> </a:t>
            </a:r>
            <a:r>
              <a:rPr sz="3200" dirty="0">
                <a:latin typeface="Arial" panose="020B0604020202020204" pitchFamily="34" charset="0"/>
                <a:cs typeface="Arial" panose="020B0604020202020204" pitchFamily="34" charset="0"/>
              </a:rPr>
              <a:t>is  referred to as a</a:t>
            </a:r>
            <a:r>
              <a:rPr sz="3200" spc="-40" dirty="0">
                <a:latin typeface="Arial" panose="020B0604020202020204" pitchFamily="34" charset="0"/>
                <a:cs typeface="Arial" panose="020B0604020202020204" pitchFamily="34" charset="0"/>
              </a:rPr>
              <a:t> </a:t>
            </a:r>
            <a:r>
              <a:rPr sz="3200" b="1" spc="-5" dirty="0">
                <a:solidFill>
                  <a:srgbClr val="0032CC"/>
                </a:solidFill>
                <a:latin typeface="Arial" panose="020B0604020202020204" pitchFamily="34" charset="0"/>
                <a:cs typeface="Arial" panose="020B0604020202020204" pitchFamily="34" charset="0"/>
              </a:rPr>
              <a:t>wavefront</a:t>
            </a:r>
            <a:endParaRPr sz="3200" dirty="0">
              <a:latin typeface="Arial" panose="020B0604020202020204" pitchFamily="34" charset="0"/>
              <a:cs typeface="Arial" panose="020B0604020202020204" pitchFamily="34" charset="0"/>
            </a:endParaRPr>
          </a:p>
          <a:p>
            <a:pPr algn="just">
              <a:lnSpc>
                <a:spcPct val="100000"/>
              </a:lnSpc>
              <a:spcBef>
                <a:spcPts val="5"/>
              </a:spcBef>
            </a:pPr>
            <a:endParaRPr sz="3200" dirty="0">
              <a:latin typeface="Arial" panose="020B0604020202020204" pitchFamily="34" charset="0"/>
              <a:cs typeface="Arial" panose="020B0604020202020204" pitchFamily="34" charset="0"/>
            </a:endParaRPr>
          </a:p>
          <a:p>
            <a:pPr marL="63500" marR="150495" algn="just">
              <a:lnSpc>
                <a:spcPct val="100000"/>
              </a:lnSpc>
            </a:pPr>
            <a:r>
              <a:rPr sz="3200" spc="-5" dirty="0">
                <a:latin typeface="Arial" panose="020B0604020202020204" pitchFamily="34" charset="0"/>
                <a:cs typeface="Arial" panose="020B0604020202020204" pitchFamily="34" charset="0"/>
              </a:rPr>
              <a:t>A </a:t>
            </a:r>
            <a:r>
              <a:rPr sz="3200" dirty="0">
                <a:solidFill>
                  <a:srgbClr val="0032CC"/>
                </a:solidFill>
                <a:latin typeface="Arial" panose="020B0604020202020204" pitchFamily="34" charset="0"/>
                <a:cs typeface="Arial" panose="020B0604020202020204" pitchFamily="34" charset="0"/>
              </a:rPr>
              <a:t>wavefront </a:t>
            </a:r>
            <a:r>
              <a:rPr sz="3200" dirty="0">
                <a:latin typeface="Arial" panose="020B0604020202020204" pitchFamily="34" charset="0"/>
                <a:cs typeface="Arial" panose="020B0604020202020204" pitchFamily="34" charset="0"/>
              </a:rPr>
              <a:t>of a plane wave is a plane </a:t>
            </a:r>
            <a:r>
              <a:rPr sz="3200" b="1" dirty="0">
                <a:solidFill>
                  <a:srgbClr val="0032CC"/>
                </a:solidFill>
                <a:latin typeface="Arial" panose="020B0604020202020204" pitchFamily="34" charset="0"/>
                <a:cs typeface="Arial" panose="020B0604020202020204" pitchFamily="34" charset="0"/>
              </a:rPr>
              <a:t>perpendicular </a:t>
            </a:r>
            <a:r>
              <a:rPr sz="3200" dirty="0">
                <a:latin typeface="Arial" panose="020B0604020202020204" pitchFamily="34" charset="0"/>
                <a:cs typeface="Arial" panose="020B0604020202020204" pitchFamily="34" charset="0"/>
              </a:rPr>
              <a:t>to</a:t>
            </a:r>
            <a:r>
              <a:rPr sz="3200" spc="-160" dirty="0">
                <a:latin typeface="Arial" panose="020B0604020202020204" pitchFamily="34" charset="0"/>
                <a:cs typeface="Arial" panose="020B0604020202020204" pitchFamily="34" charset="0"/>
              </a:rPr>
              <a:t> </a:t>
            </a:r>
            <a:r>
              <a:rPr sz="3200" dirty="0">
                <a:latin typeface="Arial" panose="020B0604020202020204" pitchFamily="34" charset="0"/>
                <a:cs typeface="Arial" panose="020B0604020202020204" pitchFamily="34" charset="0"/>
              </a:rPr>
              <a:t>the  </a:t>
            </a:r>
            <a:r>
              <a:rPr sz="3200" dirty="0">
                <a:solidFill>
                  <a:srgbClr val="0032CC"/>
                </a:solidFill>
                <a:latin typeface="Arial" panose="020B0604020202020204" pitchFamily="34" charset="0"/>
                <a:cs typeface="Arial" panose="020B0604020202020204" pitchFamily="34" charset="0"/>
              </a:rPr>
              <a:t>direction of</a:t>
            </a:r>
            <a:r>
              <a:rPr sz="3200" spc="-45" dirty="0">
                <a:solidFill>
                  <a:srgbClr val="0032CC"/>
                </a:solidFill>
                <a:latin typeface="Arial" panose="020B0604020202020204" pitchFamily="34" charset="0"/>
                <a:cs typeface="Arial" panose="020B0604020202020204" pitchFamily="34" charset="0"/>
              </a:rPr>
              <a:t> </a:t>
            </a:r>
            <a:r>
              <a:rPr sz="3200" dirty="0">
                <a:solidFill>
                  <a:srgbClr val="0032CC"/>
                </a:solidFill>
                <a:latin typeface="Arial" panose="020B0604020202020204" pitchFamily="34" charset="0"/>
                <a:cs typeface="Arial" panose="020B0604020202020204" pitchFamily="34" charset="0"/>
              </a:rPr>
              <a:t>propagation</a:t>
            </a:r>
            <a:endParaRPr sz="3200" dirty="0">
              <a:latin typeface="Arial" panose="020B0604020202020204" pitchFamily="34" charset="0"/>
              <a:cs typeface="Arial" panose="020B0604020202020204" pitchFamily="34" charset="0"/>
            </a:endParaRPr>
          </a:p>
          <a:p>
            <a:pPr algn="just">
              <a:lnSpc>
                <a:spcPct val="100000"/>
              </a:lnSpc>
              <a:spcBef>
                <a:spcPts val="10"/>
              </a:spcBef>
            </a:pPr>
            <a:endParaRPr sz="3200" dirty="0">
              <a:latin typeface="Arial" panose="020B0604020202020204" pitchFamily="34" charset="0"/>
              <a:cs typeface="Arial" panose="020B0604020202020204" pitchFamily="34" charset="0"/>
            </a:endParaRPr>
          </a:p>
          <a:p>
            <a:pPr marL="63500" marR="55880" algn="just">
              <a:lnSpc>
                <a:spcPct val="100000"/>
              </a:lnSpc>
            </a:pPr>
            <a:r>
              <a:rPr sz="3200" dirty="0">
                <a:latin typeface="Arial" panose="020B0604020202020204" pitchFamily="34" charset="0"/>
                <a:cs typeface="Arial" panose="020B0604020202020204" pitchFamily="34" charset="0"/>
              </a:rPr>
              <a:t>The interaction of a light wave with a nonconducting</a:t>
            </a:r>
            <a:r>
              <a:rPr sz="3200" spc="-200" dirty="0">
                <a:latin typeface="Arial" panose="020B0604020202020204" pitchFamily="34" charset="0"/>
                <a:cs typeface="Arial" panose="020B0604020202020204" pitchFamily="34" charset="0"/>
              </a:rPr>
              <a:t> </a:t>
            </a:r>
            <a:r>
              <a:rPr sz="3200" spc="-5" dirty="0">
                <a:latin typeface="Arial" panose="020B0604020202020204" pitchFamily="34" charset="0"/>
                <a:cs typeface="Arial" panose="020B0604020202020204" pitchFamily="34" charset="0"/>
              </a:rPr>
              <a:t>medium  (conductivity </a:t>
            </a:r>
            <a:r>
              <a:rPr sz="3200" dirty="0">
                <a:latin typeface="Arial" panose="020B0604020202020204" pitchFamily="34" charset="0"/>
                <a:cs typeface="Arial" panose="020B0604020202020204" pitchFamily="34" charset="0"/>
              </a:rPr>
              <a:t>= 0) </a:t>
            </a:r>
            <a:r>
              <a:rPr sz="3200" spc="-5" dirty="0">
                <a:latin typeface="Arial" panose="020B0604020202020204" pitchFamily="34" charset="0"/>
                <a:cs typeface="Arial" panose="020B0604020202020204" pitchFamily="34" charset="0"/>
              </a:rPr>
              <a:t>uses </a:t>
            </a:r>
            <a:r>
              <a:rPr sz="3200" dirty="0">
                <a:latin typeface="Arial" panose="020B0604020202020204" pitchFamily="34" charset="0"/>
                <a:cs typeface="Arial" panose="020B0604020202020204" pitchFamily="34" charset="0"/>
              </a:rPr>
              <a:t>the electric field </a:t>
            </a:r>
            <a:r>
              <a:rPr sz="3200" spc="-5" dirty="0">
                <a:latin typeface="Arial" panose="020B0604020202020204" pitchFamily="34" charset="0"/>
                <a:cs typeface="Arial" panose="020B0604020202020204" pitchFamily="34" charset="0"/>
              </a:rPr>
              <a:t>component </a:t>
            </a:r>
            <a:r>
              <a:rPr sz="3200" i="1" spc="-5" dirty="0">
                <a:latin typeface="Arial" panose="020B0604020202020204" pitchFamily="34" charset="0"/>
                <a:cs typeface="Arial" panose="020B0604020202020204" pitchFamily="34" charset="0"/>
              </a:rPr>
              <a:t>E</a:t>
            </a:r>
            <a:r>
              <a:rPr sz="3200" i="1" spc="-7" baseline="-20833" dirty="0">
                <a:latin typeface="Arial" panose="020B0604020202020204" pitchFamily="34" charset="0"/>
                <a:cs typeface="Arial" panose="020B0604020202020204" pitchFamily="34" charset="0"/>
              </a:rPr>
              <a:t>x </a:t>
            </a:r>
            <a:r>
              <a:rPr sz="3200" dirty="0">
                <a:latin typeface="Arial" panose="020B0604020202020204" pitchFamily="34" charset="0"/>
                <a:cs typeface="Arial" panose="020B0604020202020204" pitchFamily="34" charset="0"/>
              </a:rPr>
              <a:t>rather  than</a:t>
            </a:r>
            <a:r>
              <a:rPr sz="3200" spc="-15" dirty="0">
                <a:latin typeface="Arial" panose="020B0604020202020204" pitchFamily="34" charset="0"/>
                <a:cs typeface="Arial" panose="020B0604020202020204" pitchFamily="34" charset="0"/>
              </a:rPr>
              <a:t> </a:t>
            </a:r>
            <a:r>
              <a:rPr sz="3200" i="1" spc="-5" dirty="0">
                <a:latin typeface="Arial" panose="020B0604020202020204" pitchFamily="34" charset="0"/>
                <a:cs typeface="Arial" panose="020B0604020202020204" pitchFamily="34" charset="0"/>
              </a:rPr>
              <a:t>B</a:t>
            </a:r>
            <a:r>
              <a:rPr sz="3200" i="1" spc="-7" baseline="-20833" dirty="0">
                <a:latin typeface="Arial" panose="020B0604020202020204" pitchFamily="34" charset="0"/>
                <a:cs typeface="Arial" panose="020B0604020202020204" pitchFamily="34" charset="0"/>
              </a:rPr>
              <a:t>y</a:t>
            </a:r>
            <a:r>
              <a:rPr sz="3200" spc="-5" dirty="0">
                <a:latin typeface="Arial" panose="020B0604020202020204" pitchFamily="34" charset="0"/>
                <a:cs typeface="Arial" panose="020B0604020202020204" pitchFamily="34" charset="0"/>
              </a:rPr>
              <a:t>.</a:t>
            </a:r>
            <a:endParaRPr sz="3200" dirty="0">
              <a:latin typeface="Arial" panose="020B0604020202020204" pitchFamily="34" charset="0"/>
              <a:cs typeface="Arial" panose="020B0604020202020204" pitchFamily="34" charset="0"/>
            </a:endParaRPr>
          </a:p>
          <a:p>
            <a:pPr algn="just">
              <a:lnSpc>
                <a:spcPct val="100000"/>
              </a:lnSpc>
              <a:spcBef>
                <a:spcPts val="5"/>
              </a:spcBef>
            </a:pPr>
            <a:endParaRPr sz="3200" dirty="0">
              <a:latin typeface="Arial" panose="020B0604020202020204" pitchFamily="34" charset="0"/>
              <a:cs typeface="Arial" panose="020B0604020202020204" pitchFamily="34" charset="0"/>
            </a:endParaRPr>
          </a:p>
          <a:p>
            <a:pPr marL="63500" algn="just">
              <a:lnSpc>
                <a:spcPct val="100000"/>
              </a:lnSpc>
            </a:pPr>
            <a:r>
              <a:rPr sz="3200" b="1" dirty="0">
                <a:solidFill>
                  <a:srgbClr val="0032CC"/>
                </a:solidFill>
                <a:latin typeface="Arial" panose="020B0604020202020204" pitchFamily="34" charset="0"/>
                <a:cs typeface="Arial" panose="020B0604020202020204" pitchFamily="34" charset="0"/>
              </a:rPr>
              <a:t>Optical field </a:t>
            </a:r>
            <a:r>
              <a:rPr sz="3200" dirty="0">
                <a:latin typeface="Arial" panose="020B0604020202020204" pitchFamily="34" charset="0"/>
                <a:cs typeface="Arial" panose="020B0604020202020204" pitchFamily="34" charset="0"/>
              </a:rPr>
              <a:t>refers to the </a:t>
            </a:r>
            <a:r>
              <a:rPr sz="3200" spc="-5" dirty="0">
                <a:latin typeface="Arial" panose="020B0604020202020204" pitchFamily="34" charset="0"/>
                <a:cs typeface="Arial" panose="020B0604020202020204" pitchFamily="34" charset="0"/>
              </a:rPr>
              <a:t>electric </a:t>
            </a:r>
            <a:r>
              <a:rPr sz="3200" dirty="0">
                <a:latin typeface="Arial" panose="020B0604020202020204" pitchFamily="34" charset="0"/>
                <a:cs typeface="Arial" panose="020B0604020202020204" pitchFamily="34" charset="0"/>
              </a:rPr>
              <a:t>field</a:t>
            </a:r>
            <a:r>
              <a:rPr sz="3200" spc="-110" dirty="0">
                <a:latin typeface="Arial" panose="020B0604020202020204" pitchFamily="34" charset="0"/>
                <a:cs typeface="Arial" panose="020B0604020202020204" pitchFamily="34" charset="0"/>
              </a:rPr>
              <a:t> </a:t>
            </a:r>
            <a:r>
              <a:rPr sz="3200" i="1" spc="-5" dirty="0">
                <a:latin typeface="Arial" panose="020B0604020202020204" pitchFamily="34" charset="0"/>
                <a:cs typeface="Arial" panose="020B0604020202020204" pitchFamily="34" charset="0"/>
              </a:rPr>
              <a:t>E</a:t>
            </a:r>
            <a:r>
              <a:rPr sz="3200" i="1" spc="-7" baseline="-20833" dirty="0">
                <a:latin typeface="Arial" panose="020B0604020202020204" pitchFamily="34" charset="0"/>
                <a:cs typeface="Arial" panose="020B0604020202020204" pitchFamily="34" charset="0"/>
              </a:rPr>
              <a:t>x</a:t>
            </a:r>
            <a:r>
              <a:rPr sz="3200" spc="-5" dirty="0">
                <a:latin typeface="Arial" panose="020B0604020202020204" pitchFamily="34" charset="0"/>
                <a:cs typeface="Arial" panose="020B0604020202020204" pitchFamily="34" charset="0"/>
              </a:rPr>
              <a:t>.</a:t>
            </a:r>
            <a:endParaRP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2322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650753"/>
            <a:ext cx="11976263" cy="2369880"/>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0000"/>
                </a:solidFill>
                <a:latin typeface="Times-Roman"/>
              </a:rPr>
              <a:t>When the incidence angle </a:t>
            </a:r>
            <a:r>
              <a:rPr lang="en-US" sz="2800" b="0" i="0" u="none" strike="noStrike" baseline="0" dirty="0">
                <a:solidFill>
                  <a:srgbClr val="000000"/>
                </a:solidFill>
                <a:latin typeface="Symbol" panose="05050102010706020507" pitchFamily="18" charset="2"/>
              </a:rPr>
              <a:t>q</a:t>
            </a:r>
            <a:r>
              <a:rPr lang="en-IN" sz="1600" b="0" i="1" u="none" strike="noStrike" baseline="0" dirty="0">
                <a:solidFill>
                  <a:srgbClr val="000000"/>
                </a:solidFill>
                <a:latin typeface="Times-Italic"/>
              </a:rPr>
              <a:t>i </a:t>
            </a:r>
            <a:r>
              <a:rPr lang="en-IN" sz="2400" dirty="0">
                <a:solidFill>
                  <a:srgbClr val="000000"/>
                </a:solidFill>
                <a:latin typeface="Times-Roman"/>
              </a:rPr>
              <a:t>exceeds </a:t>
            </a:r>
            <a:r>
              <a:rPr lang="en-IN" sz="2800" b="0" i="0" u="none" strike="noStrike" baseline="0" dirty="0">
                <a:solidFill>
                  <a:srgbClr val="000000"/>
                </a:solidFill>
                <a:latin typeface="Symbol" panose="05050102010706020507" pitchFamily="18" charset="2"/>
              </a:rPr>
              <a:t>q</a:t>
            </a:r>
            <a:r>
              <a:rPr lang="en-US" sz="1600" b="0" i="1" u="none" strike="noStrike" baseline="0" dirty="0">
                <a:solidFill>
                  <a:srgbClr val="000000"/>
                </a:solidFill>
                <a:latin typeface="Times-Italic"/>
              </a:rPr>
              <a:t>c </a:t>
            </a:r>
            <a:r>
              <a:rPr lang="en-US" sz="2400" dirty="0">
                <a:solidFill>
                  <a:srgbClr val="000000"/>
                </a:solidFill>
                <a:latin typeface="Times-Roman"/>
              </a:rPr>
              <a:t>then there is no transmitted wave but only a reflected wave. </a:t>
            </a:r>
          </a:p>
          <a:p>
            <a:pPr marL="342900" indent="-342900" algn="just">
              <a:buFont typeface="Arial" panose="020B0604020202020204" pitchFamily="34" charset="0"/>
              <a:buChar char="•"/>
            </a:pPr>
            <a:r>
              <a:rPr lang="en-US" sz="2400" dirty="0">
                <a:solidFill>
                  <a:srgbClr val="000000"/>
                </a:solidFill>
                <a:latin typeface="Times-Roman"/>
              </a:rPr>
              <a:t>The latter phenomenon is called </a:t>
            </a:r>
            <a:r>
              <a:rPr lang="en-US" sz="2400" b="1" dirty="0">
                <a:solidFill>
                  <a:srgbClr val="0033CD"/>
                </a:solidFill>
                <a:latin typeface="Times-Bold"/>
              </a:rPr>
              <a:t>total internal reflection </a:t>
            </a:r>
            <a:r>
              <a:rPr lang="en-US" sz="2400" dirty="0">
                <a:solidFill>
                  <a:srgbClr val="000000"/>
                </a:solidFill>
                <a:latin typeface="Times-Roman"/>
              </a:rPr>
              <a:t>(TIR). </a:t>
            </a:r>
          </a:p>
          <a:p>
            <a:pPr marL="342900" indent="-342900" algn="just">
              <a:buFont typeface="Arial" panose="020B0604020202020204" pitchFamily="34" charset="0"/>
              <a:buChar char="•"/>
            </a:pPr>
            <a:r>
              <a:rPr lang="en-US" sz="2400" dirty="0">
                <a:solidFill>
                  <a:srgbClr val="000000"/>
                </a:solidFill>
                <a:latin typeface="Times-Roman"/>
              </a:rPr>
              <a:t>TIR phenomenon that leads to the propagation of waves in a dielectric medium surrounded by a medium of smaller refractive index as in </a:t>
            </a:r>
            <a:r>
              <a:rPr lang="en-US" sz="2400" b="1" dirty="0">
                <a:solidFill>
                  <a:srgbClr val="0033CD"/>
                </a:solidFill>
                <a:latin typeface="Times-Bold"/>
              </a:rPr>
              <a:t>optical waveguides</a:t>
            </a:r>
            <a:r>
              <a:rPr lang="en-US" sz="2400" dirty="0">
                <a:solidFill>
                  <a:srgbClr val="000000"/>
                </a:solidFill>
                <a:latin typeface="Times-Roman"/>
              </a:rPr>
              <a:t>, </a:t>
            </a:r>
            <a:r>
              <a:rPr lang="en-US" sz="2400" i="1" dirty="0">
                <a:solidFill>
                  <a:srgbClr val="000000"/>
                </a:solidFill>
                <a:latin typeface="Times-Italic"/>
              </a:rPr>
              <a:t>e.g. </a:t>
            </a:r>
            <a:r>
              <a:rPr lang="en-US" sz="2400" b="1" dirty="0">
                <a:solidFill>
                  <a:srgbClr val="0033CD"/>
                </a:solidFill>
                <a:latin typeface="Times-Bold"/>
              </a:rPr>
              <a:t>optical fibers</a:t>
            </a:r>
            <a:r>
              <a:rPr lang="en-US" sz="2400" dirty="0">
                <a:solidFill>
                  <a:srgbClr val="000000"/>
                </a:solidFill>
                <a:latin typeface="Times-Roman"/>
              </a:rPr>
              <a:t>.</a:t>
            </a:r>
            <a:endParaRPr lang="en-IN" sz="2400" dirty="0"/>
          </a:p>
        </p:txBody>
      </p:sp>
      <p:sp>
        <p:nvSpPr>
          <p:cNvPr id="5" name="TextBox 4"/>
          <p:cNvSpPr txBox="1"/>
          <p:nvPr/>
        </p:nvSpPr>
        <p:spPr>
          <a:xfrm>
            <a:off x="2963898" y="0"/>
            <a:ext cx="6237285" cy="615553"/>
          </a:xfrm>
          <a:prstGeom prst="rect">
            <a:avLst/>
          </a:prstGeom>
          <a:noFill/>
        </p:spPr>
        <p:txBody>
          <a:bodyPr wrap="none" rtlCol="0">
            <a:spAutoFit/>
          </a:bodyPr>
          <a:lstStyle/>
          <a:p>
            <a:r>
              <a:rPr lang="en-IN" sz="3400" b="1" dirty="0">
                <a:solidFill>
                  <a:srgbClr val="C00000"/>
                </a:solidFill>
                <a:latin typeface="Arial" panose="020B0604020202020204" pitchFamily="34" charset="0"/>
                <a:cs typeface="Arial" panose="020B0604020202020204" pitchFamily="34" charset="0"/>
              </a:rPr>
              <a:t>Total Internal Reflection (TIR)</a:t>
            </a:r>
          </a:p>
        </p:txBody>
      </p:sp>
      <p:pic>
        <p:nvPicPr>
          <p:cNvPr id="6" name="Picture 5"/>
          <p:cNvPicPr>
            <a:picLocks noChangeAspect="1"/>
          </p:cNvPicPr>
          <p:nvPr/>
        </p:nvPicPr>
        <p:blipFill>
          <a:blip r:embed="rId2"/>
          <a:stretch>
            <a:fillRect/>
          </a:stretch>
        </p:blipFill>
        <p:spPr>
          <a:xfrm>
            <a:off x="4405746" y="757336"/>
            <a:ext cx="2696020" cy="1669440"/>
          </a:xfrm>
          <a:prstGeom prst="rect">
            <a:avLst/>
          </a:prstGeom>
        </p:spPr>
      </p:pic>
      <p:sp>
        <p:nvSpPr>
          <p:cNvPr id="7" name="Rectangle 6"/>
          <p:cNvSpPr/>
          <p:nvPr/>
        </p:nvSpPr>
        <p:spPr>
          <a:xfrm>
            <a:off x="0" y="5244610"/>
            <a:ext cx="11976262" cy="1261884"/>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0000"/>
                </a:solidFill>
                <a:latin typeface="Times-Roman"/>
              </a:rPr>
              <a:t>Although Snell's law for </a:t>
            </a:r>
            <a:r>
              <a:rPr lang="en-US" sz="2800" b="0" i="0" u="none" strike="noStrike" baseline="0" dirty="0">
                <a:solidFill>
                  <a:srgbClr val="000000"/>
                </a:solidFill>
                <a:latin typeface="Symbol" panose="05050102010706020507" pitchFamily="18" charset="2"/>
              </a:rPr>
              <a:t>q</a:t>
            </a:r>
            <a:r>
              <a:rPr lang="en-IN" sz="1600" b="0" i="1" u="none" strike="noStrike" baseline="0" dirty="0">
                <a:solidFill>
                  <a:srgbClr val="000000"/>
                </a:solidFill>
                <a:latin typeface="Times-Italic"/>
              </a:rPr>
              <a:t>i </a:t>
            </a:r>
            <a:r>
              <a:rPr lang="en-IN" sz="2400" dirty="0">
                <a:solidFill>
                  <a:srgbClr val="000000"/>
                </a:solidFill>
                <a:latin typeface="Times-Roman"/>
              </a:rPr>
              <a:t>&gt; </a:t>
            </a:r>
            <a:r>
              <a:rPr lang="en-IN" sz="2800" b="0" i="0" u="none" strike="noStrike" baseline="0" dirty="0">
                <a:solidFill>
                  <a:srgbClr val="000000"/>
                </a:solidFill>
                <a:latin typeface="Symbol" panose="05050102010706020507" pitchFamily="18" charset="2"/>
              </a:rPr>
              <a:t>q</a:t>
            </a:r>
            <a:r>
              <a:rPr lang="en-US" sz="1600" b="0" i="1" u="none" strike="noStrike" baseline="0" dirty="0">
                <a:solidFill>
                  <a:srgbClr val="000000"/>
                </a:solidFill>
                <a:latin typeface="Times-Italic"/>
              </a:rPr>
              <a:t>c </a:t>
            </a:r>
            <a:r>
              <a:rPr lang="en-US" sz="2400" dirty="0">
                <a:solidFill>
                  <a:srgbClr val="000000"/>
                </a:solidFill>
                <a:latin typeface="Times-Roman"/>
              </a:rPr>
              <a:t>shows that sin </a:t>
            </a:r>
            <a:r>
              <a:rPr lang="en-US" sz="2800" b="0" i="0" u="none" strike="noStrike" baseline="0" dirty="0">
                <a:solidFill>
                  <a:srgbClr val="000000"/>
                </a:solidFill>
                <a:latin typeface="Symbol" panose="05050102010706020507" pitchFamily="18" charset="2"/>
              </a:rPr>
              <a:t>q</a:t>
            </a:r>
            <a:r>
              <a:rPr lang="en-IN" sz="1600" b="0" i="1" u="none" strike="noStrike" baseline="0" dirty="0">
                <a:solidFill>
                  <a:srgbClr val="000000"/>
                </a:solidFill>
                <a:latin typeface="Times-Italic"/>
              </a:rPr>
              <a:t>t </a:t>
            </a:r>
            <a:r>
              <a:rPr lang="en-IN" sz="2400" dirty="0">
                <a:solidFill>
                  <a:srgbClr val="000000"/>
                </a:solidFill>
                <a:latin typeface="Times-Roman"/>
              </a:rPr>
              <a:t>&gt; 1 and hence </a:t>
            </a:r>
            <a:r>
              <a:rPr lang="en-IN" sz="2800" b="0" i="0" u="none" strike="noStrike" baseline="0" dirty="0" err="1">
                <a:solidFill>
                  <a:srgbClr val="000000"/>
                </a:solidFill>
                <a:latin typeface="Symbol" panose="05050102010706020507" pitchFamily="18" charset="2"/>
              </a:rPr>
              <a:t>q</a:t>
            </a:r>
            <a:r>
              <a:rPr lang="en-IN" sz="1600" b="0" i="1" u="none" strike="noStrike" baseline="0" dirty="0" err="1">
                <a:solidFill>
                  <a:srgbClr val="000000"/>
                </a:solidFill>
                <a:latin typeface="Times-Italic"/>
              </a:rPr>
              <a:t>t</a:t>
            </a:r>
            <a:r>
              <a:rPr lang="en-IN" sz="1600" i="1" dirty="0">
                <a:solidFill>
                  <a:srgbClr val="000000"/>
                </a:solidFill>
                <a:latin typeface="Times-Italic"/>
              </a:rPr>
              <a:t> </a:t>
            </a:r>
            <a:r>
              <a:rPr lang="en-US" sz="2400" dirty="0">
                <a:solidFill>
                  <a:srgbClr val="000000"/>
                </a:solidFill>
                <a:latin typeface="Times-Roman"/>
              </a:rPr>
              <a:t>is an "imaginary" angle of refraction, there is however an attenuated wave called the </a:t>
            </a:r>
            <a:r>
              <a:rPr lang="en-US" sz="2400" b="1" dirty="0">
                <a:solidFill>
                  <a:srgbClr val="0033CD"/>
                </a:solidFill>
                <a:latin typeface="Times-Bold"/>
              </a:rPr>
              <a:t>evanescent wave</a:t>
            </a:r>
            <a:r>
              <a:rPr lang="en-US" sz="2400" dirty="0">
                <a:solidFill>
                  <a:srgbClr val="0033CD"/>
                </a:solidFill>
                <a:latin typeface="Times-Roman"/>
              </a:rPr>
              <a:t>.</a:t>
            </a:r>
            <a:endParaRPr lang="en-IN" sz="2400" dirty="0"/>
          </a:p>
        </p:txBody>
      </p:sp>
    </p:spTree>
    <p:extLst>
      <p:ext uri="{BB962C8B-B14F-4D97-AF65-F5344CB8AC3E}">
        <p14:creationId xmlns:p14="http://schemas.microsoft.com/office/powerpoint/2010/main" val="1481784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3898" y="0"/>
            <a:ext cx="6237285" cy="615553"/>
          </a:xfrm>
          <a:prstGeom prst="rect">
            <a:avLst/>
          </a:prstGeom>
          <a:noFill/>
        </p:spPr>
        <p:txBody>
          <a:bodyPr wrap="none" rtlCol="0">
            <a:spAutoFit/>
          </a:bodyPr>
          <a:lstStyle/>
          <a:p>
            <a:r>
              <a:rPr lang="en-IN" sz="3400" b="1" dirty="0">
                <a:solidFill>
                  <a:srgbClr val="C00000"/>
                </a:solidFill>
                <a:latin typeface="Arial" panose="020B0604020202020204" pitchFamily="34" charset="0"/>
                <a:cs typeface="Arial" panose="020B0604020202020204" pitchFamily="34" charset="0"/>
              </a:rPr>
              <a:t>Total Internal Reflection (TIR)</a:t>
            </a:r>
          </a:p>
        </p:txBody>
      </p:sp>
      <p:pic>
        <p:nvPicPr>
          <p:cNvPr id="5" name="Picture 4"/>
          <p:cNvPicPr>
            <a:picLocks noChangeAspect="1"/>
          </p:cNvPicPr>
          <p:nvPr/>
        </p:nvPicPr>
        <p:blipFill>
          <a:blip r:embed="rId2"/>
          <a:stretch>
            <a:fillRect/>
          </a:stretch>
        </p:blipFill>
        <p:spPr>
          <a:xfrm>
            <a:off x="0" y="720761"/>
            <a:ext cx="11828199" cy="4366628"/>
          </a:xfrm>
          <a:prstGeom prst="rect">
            <a:avLst/>
          </a:prstGeom>
        </p:spPr>
      </p:pic>
      <p:sp>
        <p:nvSpPr>
          <p:cNvPr id="6" name="Rectangle 5"/>
          <p:cNvSpPr/>
          <p:nvPr/>
        </p:nvSpPr>
        <p:spPr>
          <a:xfrm>
            <a:off x="100983" y="5012575"/>
            <a:ext cx="11977410" cy="1569660"/>
          </a:xfrm>
          <a:prstGeom prst="rect">
            <a:avLst/>
          </a:prstGeom>
        </p:spPr>
        <p:txBody>
          <a:bodyPr wrap="square">
            <a:spAutoFit/>
          </a:bodyPr>
          <a:lstStyle/>
          <a:p>
            <a:pPr algn="just"/>
            <a:r>
              <a:rPr lang="en-US" sz="2400" dirty="0">
                <a:latin typeface="Times-Roman"/>
              </a:rPr>
              <a:t>Light wave traveling in a more dense medium strikes a less dense medium.</a:t>
            </a:r>
          </a:p>
          <a:p>
            <a:pPr algn="just"/>
            <a:r>
              <a:rPr lang="en-US" sz="2400" dirty="0">
                <a:latin typeface="Times-Roman"/>
              </a:rPr>
              <a:t>Depending on the incidence angle with respect to </a:t>
            </a:r>
            <a:r>
              <a:rPr lang="en-US" sz="2400" b="0" i="0" u="none" strike="noStrike" baseline="0" dirty="0">
                <a:latin typeface="Symbol" panose="05050102010706020507" pitchFamily="18" charset="2"/>
              </a:rPr>
              <a:t>q</a:t>
            </a:r>
            <a:r>
              <a:rPr lang="en-US" sz="1600" b="0" i="1" u="none" strike="noStrike" baseline="0" dirty="0">
                <a:latin typeface="Times-Italic"/>
              </a:rPr>
              <a:t>c</a:t>
            </a:r>
            <a:r>
              <a:rPr lang="en-US" sz="2400" dirty="0">
                <a:latin typeface="Times-Roman"/>
              </a:rPr>
              <a:t>, which is determined by the ratio of the refractive indices, the wave may be transmitted (refracted) or reflected.</a:t>
            </a:r>
          </a:p>
          <a:p>
            <a:pPr algn="just"/>
            <a:r>
              <a:rPr lang="en-IN" sz="2400" dirty="0">
                <a:latin typeface="Times-Roman"/>
              </a:rPr>
              <a:t>(a) </a:t>
            </a:r>
            <a:r>
              <a:rPr lang="en-IN" sz="2400" b="0" i="0" u="none" strike="noStrike" baseline="0" dirty="0">
                <a:latin typeface="Symbol" panose="05050102010706020507" pitchFamily="18" charset="2"/>
              </a:rPr>
              <a:t>q</a:t>
            </a:r>
            <a:r>
              <a:rPr lang="en-IN" sz="1600" b="0" i="1" u="none" strike="noStrike" baseline="0" dirty="0">
                <a:latin typeface="Times-Italic"/>
              </a:rPr>
              <a:t>i </a:t>
            </a:r>
            <a:r>
              <a:rPr lang="en-IN" sz="2400" dirty="0">
                <a:latin typeface="Times-Roman"/>
              </a:rPr>
              <a:t>&lt; </a:t>
            </a:r>
            <a:r>
              <a:rPr lang="en-IN" sz="2400" b="0" i="0" u="none" strike="noStrike" baseline="0" dirty="0">
                <a:latin typeface="Symbol" panose="05050102010706020507" pitchFamily="18" charset="2"/>
              </a:rPr>
              <a:t>q</a:t>
            </a:r>
            <a:r>
              <a:rPr lang="en-IN" sz="1600" b="0" i="1" u="none" strike="noStrike" baseline="0" dirty="0">
                <a:latin typeface="Times-Italic"/>
              </a:rPr>
              <a:t>c </a:t>
            </a:r>
            <a:r>
              <a:rPr lang="en-IN" sz="2400" dirty="0">
                <a:latin typeface="Times-Roman"/>
              </a:rPr>
              <a:t>(b) </a:t>
            </a:r>
            <a:r>
              <a:rPr lang="en-IN" sz="2400" b="0" i="0" u="none" strike="noStrike" baseline="0" dirty="0">
                <a:latin typeface="Symbol" panose="05050102010706020507" pitchFamily="18" charset="2"/>
              </a:rPr>
              <a:t>q</a:t>
            </a:r>
            <a:r>
              <a:rPr lang="en-IN" sz="1600" b="0" i="1" u="none" strike="noStrike" baseline="0" dirty="0">
                <a:latin typeface="Times-Italic"/>
              </a:rPr>
              <a:t>i </a:t>
            </a:r>
            <a:r>
              <a:rPr lang="en-IN" sz="2400" dirty="0">
                <a:latin typeface="Times-Roman"/>
              </a:rPr>
              <a:t>= </a:t>
            </a:r>
            <a:r>
              <a:rPr lang="en-IN" sz="2400" b="0" i="0" u="none" strike="noStrike" baseline="0" dirty="0">
                <a:latin typeface="Symbol" panose="05050102010706020507" pitchFamily="18" charset="2"/>
              </a:rPr>
              <a:t>q</a:t>
            </a:r>
            <a:r>
              <a:rPr lang="en-IN" sz="1600" b="0" i="1" u="none" strike="noStrike" baseline="0" dirty="0">
                <a:latin typeface="Times-Italic"/>
              </a:rPr>
              <a:t>c </a:t>
            </a:r>
            <a:r>
              <a:rPr lang="en-IN" sz="2400" dirty="0">
                <a:latin typeface="Times-Roman"/>
              </a:rPr>
              <a:t>(c) </a:t>
            </a:r>
            <a:r>
              <a:rPr lang="en-IN" sz="2400" b="0" i="0" u="none" strike="noStrike" baseline="0" dirty="0">
                <a:latin typeface="Symbol" panose="05050102010706020507" pitchFamily="18" charset="2"/>
              </a:rPr>
              <a:t>q</a:t>
            </a:r>
            <a:r>
              <a:rPr lang="en-IN" sz="1600" b="0" i="1" u="none" strike="noStrike" baseline="0" dirty="0">
                <a:latin typeface="Times-Italic"/>
              </a:rPr>
              <a:t>i </a:t>
            </a:r>
            <a:r>
              <a:rPr lang="en-IN" sz="2400" dirty="0">
                <a:latin typeface="Times-Roman"/>
              </a:rPr>
              <a:t>&gt; </a:t>
            </a:r>
            <a:r>
              <a:rPr lang="en-IN" sz="2400" b="0" i="0" u="none" strike="noStrike" baseline="0" dirty="0">
                <a:latin typeface="Symbol" panose="05050102010706020507" pitchFamily="18" charset="2"/>
              </a:rPr>
              <a:t>q</a:t>
            </a:r>
            <a:r>
              <a:rPr lang="en-US" sz="1600" b="0" i="1" u="none" strike="noStrike" baseline="0" dirty="0">
                <a:latin typeface="Times-Italic"/>
              </a:rPr>
              <a:t>c </a:t>
            </a:r>
            <a:r>
              <a:rPr lang="en-US" sz="2400" dirty="0">
                <a:latin typeface="Times-Roman"/>
              </a:rPr>
              <a:t>and total internal reflection (TIR).</a:t>
            </a:r>
            <a:endParaRPr lang="en-IN" sz="2400" dirty="0"/>
          </a:p>
        </p:txBody>
      </p:sp>
    </p:spTree>
    <p:extLst>
      <p:ext uri="{BB962C8B-B14F-4D97-AF65-F5344CB8AC3E}">
        <p14:creationId xmlns:p14="http://schemas.microsoft.com/office/powerpoint/2010/main" val="1841327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2261" y="1320521"/>
            <a:ext cx="11210160" cy="4863231"/>
          </a:xfrm>
          <a:prstGeom prst="rect">
            <a:avLst/>
          </a:prstGeom>
        </p:spPr>
      </p:pic>
      <p:sp>
        <p:nvSpPr>
          <p:cNvPr id="5" name="Rectangle 4"/>
          <p:cNvSpPr/>
          <p:nvPr/>
        </p:nvSpPr>
        <p:spPr>
          <a:xfrm>
            <a:off x="4995492" y="85497"/>
            <a:ext cx="1896673" cy="707886"/>
          </a:xfrm>
          <a:prstGeom prst="rect">
            <a:avLst/>
          </a:prstGeom>
        </p:spPr>
        <p:txBody>
          <a:bodyPr wrap="none">
            <a:spAutoFit/>
          </a:bodyPr>
          <a:lstStyle/>
          <a:p>
            <a:r>
              <a:rPr lang="en-IN" sz="4000" b="1" dirty="0">
                <a:solidFill>
                  <a:srgbClr val="C00000"/>
                </a:solidFill>
                <a:latin typeface="Times-Bold"/>
              </a:rPr>
              <a:t>Prisms</a:t>
            </a:r>
            <a:endParaRPr lang="en-IN" sz="4000" dirty="0">
              <a:solidFill>
                <a:srgbClr val="C00000"/>
              </a:solidFill>
            </a:endParaRPr>
          </a:p>
        </p:txBody>
      </p:sp>
    </p:spTree>
    <p:extLst>
      <p:ext uri="{BB962C8B-B14F-4D97-AF65-F5344CB8AC3E}">
        <p14:creationId xmlns:p14="http://schemas.microsoft.com/office/powerpoint/2010/main" val="3166592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1566"/>
            <a:ext cx="12192000" cy="646331"/>
          </a:xfrm>
          <a:prstGeom prst="rect">
            <a:avLst/>
          </a:prstGeom>
        </p:spPr>
        <p:txBody>
          <a:bodyPr wrap="square">
            <a:spAutoFit/>
          </a:bodyPr>
          <a:lstStyle/>
          <a:p>
            <a:r>
              <a:rPr lang="en-US" sz="3600" b="1" dirty="0">
                <a:solidFill>
                  <a:srgbClr val="C00000"/>
                </a:solidFill>
                <a:latin typeface="Arial" panose="020B0604020202020204" pitchFamily="34" charset="0"/>
                <a:cs typeface="Arial" panose="020B0604020202020204" pitchFamily="34" charset="0"/>
              </a:rPr>
              <a:t>Light travels by total internal reflection in optical fibers</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2111432" y="767897"/>
            <a:ext cx="6783600" cy="4090574"/>
          </a:xfrm>
          <a:prstGeom prst="rect">
            <a:avLst/>
          </a:prstGeom>
        </p:spPr>
      </p:pic>
      <p:sp>
        <p:nvSpPr>
          <p:cNvPr id="6" name="Rectangle 5"/>
          <p:cNvSpPr/>
          <p:nvPr/>
        </p:nvSpPr>
        <p:spPr>
          <a:xfrm>
            <a:off x="88669" y="5209092"/>
            <a:ext cx="12103331" cy="1200329"/>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An optical fiber link for transmitting digital information in communications. The fiber core</a:t>
            </a:r>
          </a:p>
          <a:p>
            <a:pPr algn="just"/>
            <a:r>
              <a:rPr lang="en-US" sz="2400" dirty="0">
                <a:latin typeface="Arial" panose="020B0604020202020204" pitchFamily="34" charset="0"/>
                <a:cs typeface="Arial" panose="020B0604020202020204" pitchFamily="34" charset="0"/>
              </a:rPr>
              <a:t>has a higher refractive index so that the light travels along the fiber inside the fiber core</a:t>
            </a:r>
          </a:p>
          <a:p>
            <a:pPr algn="just"/>
            <a:r>
              <a:rPr lang="en-US" sz="2400" dirty="0">
                <a:latin typeface="Arial" panose="020B0604020202020204" pitchFamily="34" charset="0"/>
                <a:cs typeface="Arial" panose="020B0604020202020204" pitchFamily="34" charset="0"/>
              </a:rPr>
              <a:t>by total internal reflection at the core-cladding interface.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7833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6976" y="218226"/>
            <a:ext cx="4680000" cy="4626000"/>
          </a:xfrm>
          <a:prstGeom prst="rect">
            <a:avLst/>
          </a:prstGeom>
        </p:spPr>
      </p:pic>
      <p:pic>
        <p:nvPicPr>
          <p:cNvPr id="5" name="Picture 4"/>
          <p:cNvPicPr>
            <a:picLocks noChangeAspect="1"/>
          </p:cNvPicPr>
          <p:nvPr/>
        </p:nvPicPr>
        <p:blipFill>
          <a:blip r:embed="rId3"/>
          <a:stretch>
            <a:fillRect/>
          </a:stretch>
        </p:blipFill>
        <p:spPr>
          <a:xfrm>
            <a:off x="8145674" y="218226"/>
            <a:ext cx="3763693" cy="5976851"/>
          </a:xfrm>
          <a:prstGeom prst="rect">
            <a:avLst/>
          </a:prstGeom>
        </p:spPr>
      </p:pic>
      <p:sp>
        <p:nvSpPr>
          <p:cNvPr id="6" name="Rectangle 5"/>
          <p:cNvSpPr/>
          <p:nvPr/>
        </p:nvSpPr>
        <p:spPr>
          <a:xfrm>
            <a:off x="58190" y="4956723"/>
            <a:ext cx="8145674" cy="1754326"/>
          </a:xfrm>
          <a:prstGeom prst="rect">
            <a:avLst/>
          </a:prstGeom>
        </p:spPr>
        <p:txBody>
          <a:bodyPr wrap="square">
            <a:spAutoFit/>
          </a:bodyPr>
          <a:lstStyle/>
          <a:p>
            <a:pPr algn="just"/>
            <a:r>
              <a:rPr lang="en-US" dirty="0">
                <a:solidFill>
                  <a:srgbClr val="1D08B8"/>
                </a:solidFill>
                <a:latin typeface="Arial" panose="020B0604020202020204" pitchFamily="34" charset="0"/>
              </a:rPr>
              <a:t>A small hole is made in a plastic bottle full of water to generate a water jet. When the hole is illuminated with a laser beam (from a green laser pointer), the light is guided by total internal reflections along the jet to the tray. The light guiding by a water jet was first demonstrated by Jean-Daniel Colladan, a Swiss scientist (Water with air bubbles was used to increase the visibility of light. Air bubbles scatter light.)</a:t>
            </a:r>
            <a:endParaRPr lang="en-IN" dirty="0">
              <a:solidFill>
                <a:srgbClr val="1D08B8"/>
              </a:solidFill>
            </a:endParaRPr>
          </a:p>
        </p:txBody>
      </p:sp>
    </p:spTree>
    <p:extLst>
      <p:ext uri="{BB962C8B-B14F-4D97-AF65-F5344CB8AC3E}">
        <p14:creationId xmlns:p14="http://schemas.microsoft.com/office/powerpoint/2010/main" val="2965524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7280" y="2626822"/>
            <a:ext cx="10073592" cy="707886"/>
          </a:xfrm>
          <a:prstGeom prst="rect">
            <a:avLst/>
          </a:prstGeom>
          <a:noFill/>
        </p:spPr>
        <p:txBody>
          <a:bodyPr wrap="none" rtlCol="0">
            <a:spAutoFit/>
          </a:bodyPr>
          <a:lstStyle/>
          <a:p>
            <a:r>
              <a:rPr lang="en-IN" sz="4000" b="1" dirty="0">
                <a:solidFill>
                  <a:srgbClr val="0000CC"/>
                </a:solidFill>
                <a:latin typeface="Arial" panose="020B0604020202020204" pitchFamily="34" charset="0"/>
                <a:cs typeface="Arial" panose="020B0604020202020204" pitchFamily="34" charset="0"/>
              </a:rPr>
              <a:t>Superposition and Interference of waves</a:t>
            </a:r>
          </a:p>
        </p:txBody>
      </p:sp>
    </p:spTree>
    <p:extLst>
      <p:ext uri="{BB962C8B-B14F-4D97-AF65-F5344CB8AC3E}">
        <p14:creationId xmlns:p14="http://schemas.microsoft.com/office/powerpoint/2010/main" val="894525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70641" y="-82372"/>
            <a:ext cx="2826415" cy="646331"/>
          </a:xfrm>
          <a:prstGeom prst="rect">
            <a:avLst/>
          </a:prstGeom>
        </p:spPr>
        <p:txBody>
          <a:bodyPr wrap="none">
            <a:spAutoFit/>
          </a:bodyPr>
          <a:lstStyle/>
          <a:p>
            <a:r>
              <a:rPr lang="en-IN" sz="3600" b="1" dirty="0">
                <a:solidFill>
                  <a:srgbClr val="C00000"/>
                </a:solidFill>
                <a:latin typeface="Times-Bold"/>
              </a:rPr>
              <a:t>Interference</a:t>
            </a:r>
            <a:endParaRPr lang="en-IN" sz="3600" dirty="0">
              <a:solidFill>
                <a:srgbClr val="C00000"/>
              </a:solidFill>
            </a:endParaRPr>
          </a:p>
        </p:txBody>
      </p:sp>
      <p:pic>
        <p:nvPicPr>
          <p:cNvPr id="5" name="Picture 4"/>
          <p:cNvPicPr>
            <a:picLocks noChangeAspect="1"/>
          </p:cNvPicPr>
          <p:nvPr/>
        </p:nvPicPr>
        <p:blipFill>
          <a:blip r:embed="rId2"/>
          <a:stretch>
            <a:fillRect/>
          </a:stretch>
        </p:blipFill>
        <p:spPr>
          <a:xfrm>
            <a:off x="1354976" y="851868"/>
            <a:ext cx="7581206" cy="3722099"/>
          </a:xfrm>
          <a:prstGeom prst="rect">
            <a:avLst/>
          </a:prstGeom>
        </p:spPr>
      </p:pic>
      <p:sp>
        <p:nvSpPr>
          <p:cNvPr id="6" name="Rectangle 5"/>
          <p:cNvSpPr/>
          <p:nvPr/>
        </p:nvSpPr>
        <p:spPr>
          <a:xfrm>
            <a:off x="3081250" y="4573967"/>
            <a:ext cx="6569825" cy="400110"/>
          </a:xfrm>
          <a:prstGeom prst="rect">
            <a:avLst/>
          </a:prstGeom>
        </p:spPr>
        <p:txBody>
          <a:bodyPr wrap="square">
            <a:spAutoFit/>
          </a:bodyPr>
          <a:lstStyle/>
          <a:p>
            <a:r>
              <a:rPr lang="en-IN" b="1" dirty="0">
                <a:solidFill>
                  <a:srgbClr val="FF0000"/>
                </a:solidFill>
                <a:latin typeface="Times-Bold"/>
              </a:rPr>
              <a:t>E</a:t>
            </a:r>
            <a:r>
              <a:rPr lang="en-IN" sz="1200" dirty="0">
                <a:solidFill>
                  <a:srgbClr val="FF0000"/>
                </a:solidFill>
                <a:latin typeface="Times-Roman"/>
              </a:rPr>
              <a:t>1 </a:t>
            </a:r>
            <a:r>
              <a:rPr lang="en-IN" dirty="0">
                <a:solidFill>
                  <a:srgbClr val="FF0000"/>
                </a:solidFill>
                <a:latin typeface="Times-Roman"/>
              </a:rPr>
              <a:t>= </a:t>
            </a:r>
            <a:r>
              <a:rPr lang="en-IN" b="1" dirty="0">
                <a:solidFill>
                  <a:srgbClr val="FF0000"/>
                </a:solidFill>
                <a:latin typeface="Times-Bold"/>
              </a:rPr>
              <a:t>E</a:t>
            </a:r>
            <a:r>
              <a:rPr lang="en-IN" sz="1200" i="1" dirty="0">
                <a:solidFill>
                  <a:srgbClr val="FF0000"/>
                </a:solidFill>
                <a:latin typeface="Times-Italic"/>
              </a:rPr>
              <a:t>o</a:t>
            </a:r>
            <a:r>
              <a:rPr lang="en-IN" sz="1200" dirty="0">
                <a:solidFill>
                  <a:srgbClr val="FF0000"/>
                </a:solidFill>
                <a:latin typeface="Times-Roman"/>
              </a:rPr>
              <a:t>1</a:t>
            </a:r>
            <a:r>
              <a:rPr lang="en-IN" dirty="0">
                <a:solidFill>
                  <a:srgbClr val="FF0000"/>
                </a:solidFill>
                <a:latin typeface="Times-Roman"/>
              </a:rPr>
              <a:t>sin(</a:t>
            </a:r>
            <a:r>
              <a:rPr lang="en-IN" sz="2000" dirty="0">
                <a:solidFill>
                  <a:srgbClr val="FF0000"/>
                </a:solidFill>
                <a:latin typeface="Symbol" panose="05050102010706020507" pitchFamily="18" charset="2"/>
              </a:rPr>
              <a:t></a:t>
            </a:r>
            <a:r>
              <a:rPr lang="en-IN" i="1" dirty="0">
                <a:solidFill>
                  <a:srgbClr val="FF0000"/>
                </a:solidFill>
                <a:latin typeface="Times-Italic"/>
              </a:rPr>
              <a:t>t </a:t>
            </a:r>
            <a:r>
              <a:rPr lang="en-IN" dirty="0">
                <a:solidFill>
                  <a:srgbClr val="FF0000"/>
                </a:solidFill>
                <a:latin typeface="TimesNewRoman"/>
              </a:rPr>
              <a:t>– </a:t>
            </a:r>
            <a:r>
              <a:rPr lang="en-IN" i="1" dirty="0">
                <a:solidFill>
                  <a:srgbClr val="FF0000"/>
                </a:solidFill>
                <a:latin typeface="Times-Italic"/>
              </a:rPr>
              <a:t>kr</a:t>
            </a:r>
            <a:r>
              <a:rPr lang="en-IN" sz="1200" dirty="0">
                <a:solidFill>
                  <a:srgbClr val="FF0000"/>
                </a:solidFill>
                <a:latin typeface="Times-Roman"/>
              </a:rPr>
              <a:t>1 </a:t>
            </a:r>
            <a:r>
              <a:rPr lang="en-IN" dirty="0">
                <a:solidFill>
                  <a:srgbClr val="FF0000"/>
                </a:solidFill>
                <a:latin typeface="TimesNewRoman"/>
              </a:rPr>
              <a:t>– </a:t>
            </a:r>
            <a:r>
              <a:rPr lang="en-IN" sz="2000" dirty="0">
                <a:solidFill>
                  <a:srgbClr val="FF0000"/>
                </a:solidFill>
                <a:latin typeface="Symbol" panose="05050102010706020507" pitchFamily="18" charset="2"/>
              </a:rPr>
              <a:t></a:t>
            </a:r>
            <a:r>
              <a:rPr lang="da-DK" sz="1200" dirty="0">
                <a:solidFill>
                  <a:srgbClr val="FF0000"/>
                </a:solidFill>
                <a:latin typeface="Times-Roman"/>
              </a:rPr>
              <a:t>1</a:t>
            </a:r>
            <a:r>
              <a:rPr lang="da-DK" dirty="0">
                <a:solidFill>
                  <a:srgbClr val="FF0000"/>
                </a:solidFill>
                <a:latin typeface="Times-Roman"/>
              </a:rPr>
              <a:t>) </a:t>
            </a:r>
            <a:r>
              <a:rPr lang="da-DK" dirty="0">
                <a:solidFill>
                  <a:srgbClr val="000000"/>
                </a:solidFill>
                <a:latin typeface="Times-Roman"/>
              </a:rPr>
              <a:t>and </a:t>
            </a:r>
            <a:r>
              <a:rPr lang="da-DK" b="1" dirty="0">
                <a:solidFill>
                  <a:srgbClr val="000066"/>
                </a:solidFill>
                <a:latin typeface="Times-Bold"/>
              </a:rPr>
              <a:t>E</a:t>
            </a:r>
            <a:r>
              <a:rPr lang="da-DK" sz="1200" dirty="0">
                <a:solidFill>
                  <a:srgbClr val="000066"/>
                </a:solidFill>
                <a:latin typeface="Times-Roman"/>
              </a:rPr>
              <a:t>2 </a:t>
            </a:r>
            <a:r>
              <a:rPr lang="da-DK" dirty="0">
                <a:solidFill>
                  <a:srgbClr val="000066"/>
                </a:solidFill>
                <a:latin typeface="Times-Roman"/>
              </a:rPr>
              <a:t>= </a:t>
            </a:r>
            <a:r>
              <a:rPr lang="da-DK" b="1" dirty="0">
                <a:solidFill>
                  <a:srgbClr val="000066"/>
                </a:solidFill>
                <a:latin typeface="Times-Bold"/>
              </a:rPr>
              <a:t>E</a:t>
            </a:r>
            <a:r>
              <a:rPr lang="da-DK" sz="1200" i="1" dirty="0">
                <a:solidFill>
                  <a:srgbClr val="000066"/>
                </a:solidFill>
                <a:latin typeface="Times-Italic"/>
              </a:rPr>
              <a:t>o</a:t>
            </a:r>
            <a:r>
              <a:rPr lang="da-DK" sz="1200" dirty="0">
                <a:solidFill>
                  <a:srgbClr val="000066"/>
                </a:solidFill>
                <a:latin typeface="Times-Roman"/>
              </a:rPr>
              <a:t>2</a:t>
            </a:r>
            <a:r>
              <a:rPr lang="da-DK" dirty="0">
                <a:solidFill>
                  <a:srgbClr val="000066"/>
                </a:solidFill>
                <a:latin typeface="Times-Roman"/>
              </a:rPr>
              <a:t>sin(</a:t>
            </a:r>
            <a:r>
              <a:rPr lang="da-DK" sz="2000" dirty="0">
                <a:solidFill>
                  <a:srgbClr val="000066"/>
                </a:solidFill>
                <a:latin typeface="Symbol" panose="05050102010706020507" pitchFamily="18" charset="2"/>
              </a:rPr>
              <a:t></a:t>
            </a:r>
            <a:r>
              <a:rPr lang="da-DK" i="1" dirty="0">
                <a:solidFill>
                  <a:srgbClr val="000066"/>
                </a:solidFill>
                <a:latin typeface="Times-Italic"/>
              </a:rPr>
              <a:t>t </a:t>
            </a:r>
            <a:r>
              <a:rPr lang="da-DK" dirty="0">
                <a:solidFill>
                  <a:srgbClr val="000066"/>
                </a:solidFill>
                <a:latin typeface="TimesNewRoman"/>
              </a:rPr>
              <a:t>– </a:t>
            </a:r>
            <a:r>
              <a:rPr lang="da-DK" i="1" dirty="0">
                <a:solidFill>
                  <a:srgbClr val="000066"/>
                </a:solidFill>
                <a:latin typeface="Times-Italic"/>
              </a:rPr>
              <a:t>kr</a:t>
            </a:r>
            <a:r>
              <a:rPr lang="da-DK" sz="1200" dirty="0">
                <a:solidFill>
                  <a:srgbClr val="000066"/>
                </a:solidFill>
                <a:latin typeface="Times-Roman"/>
              </a:rPr>
              <a:t>2 </a:t>
            </a:r>
            <a:r>
              <a:rPr lang="da-DK" dirty="0">
                <a:solidFill>
                  <a:srgbClr val="000066"/>
                </a:solidFill>
                <a:latin typeface="TimesNewRoman"/>
              </a:rPr>
              <a:t>– </a:t>
            </a:r>
            <a:r>
              <a:rPr lang="da-DK" sz="2000" dirty="0">
                <a:solidFill>
                  <a:srgbClr val="000066"/>
                </a:solidFill>
                <a:latin typeface="Symbol" panose="05050102010706020507" pitchFamily="18" charset="2"/>
              </a:rPr>
              <a:t></a:t>
            </a:r>
            <a:r>
              <a:rPr lang="en-IN" sz="1200" dirty="0">
                <a:solidFill>
                  <a:srgbClr val="000066"/>
                </a:solidFill>
                <a:latin typeface="Times-Roman"/>
              </a:rPr>
              <a:t>2</a:t>
            </a:r>
            <a:r>
              <a:rPr lang="en-IN" dirty="0">
                <a:solidFill>
                  <a:srgbClr val="000066"/>
                </a:solidFill>
                <a:latin typeface="Times-Roman"/>
              </a:rPr>
              <a:t>)</a:t>
            </a:r>
            <a:endParaRPr lang="en-IN" dirty="0"/>
          </a:p>
        </p:txBody>
      </p:sp>
      <p:sp>
        <p:nvSpPr>
          <p:cNvPr id="7" name="Rectangle 6"/>
          <p:cNvSpPr/>
          <p:nvPr/>
        </p:nvSpPr>
        <p:spPr>
          <a:xfrm>
            <a:off x="4056568" y="5214450"/>
            <a:ext cx="3796232" cy="369332"/>
          </a:xfrm>
          <a:prstGeom prst="rect">
            <a:avLst/>
          </a:prstGeom>
        </p:spPr>
        <p:txBody>
          <a:bodyPr wrap="none">
            <a:spAutoFit/>
          </a:bodyPr>
          <a:lstStyle/>
          <a:p>
            <a:r>
              <a:rPr lang="en-IN" b="1" dirty="0">
                <a:solidFill>
                  <a:srgbClr val="008100"/>
                </a:solidFill>
                <a:latin typeface="Times-Bold"/>
              </a:rPr>
              <a:t>Interference results in E </a:t>
            </a:r>
            <a:r>
              <a:rPr lang="en-IN" dirty="0">
                <a:solidFill>
                  <a:srgbClr val="000000"/>
                </a:solidFill>
                <a:latin typeface="Times-Roman"/>
              </a:rPr>
              <a:t>= </a:t>
            </a:r>
            <a:r>
              <a:rPr lang="en-IN" b="1" dirty="0">
                <a:solidFill>
                  <a:srgbClr val="FF0000"/>
                </a:solidFill>
                <a:latin typeface="Times-Bold"/>
              </a:rPr>
              <a:t>E</a:t>
            </a:r>
            <a:r>
              <a:rPr lang="en-IN" sz="1200" dirty="0">
                <a:solidFill>
                  <a:srgbClr val="FF0000"/>
                </a:solidFill>
                <a:latin typeface="Times-Roman"/>
              </a:rPr>
              <a:t>1 </a:t>
            </a:r>
            <a:r>
              <a:rPr lang="en-IN" dirty="0">
                <a:solidFill>
                  <a:srgbClr val="000000"/>
                </a:solidFill>
                <a:latin typeface="Times-Roman"/>
              </a:rPr>
              <a:t>+ </a:t>
            </a:r>
            <a:r>
              <a:rPr lang="en-IN" b="1" dirty="0">
                <a:solidFill>
                  <a:srgbClr val="00009A"/>
                </a:solidFill>
                <a:latin typeface="Times-Bold"/>
              </a:rPr>
              <a:t>E</a:t>
            </a:r>
            <a:r>
              <a:rPr lang="en-IN" sz="1200" dirty="0">
                <a:solidFill>
                  <a:srgbClr val="00009A"/>
                </a:solidFill>
                <a:latin typeface="Times-Roman"/>
              </a:rPr>
              <a:t>2</a:t>
            </a:r>
            <a:endParaRPr lang="en-IN" dirty="0"/>
          </a:p>
        </p:txBody>
      </p:sp>
      <p:pic>
        <p:nvPicPr>
          <p:cNvPr id="9" name="Picture 8"/>
          <p:cNvPicPr>
            <a:picLocks noChangeAspect="1"/>
          </p:cNvPicPr>
          <p:nvPr/>
        </p:nvPicPr>
        <p:blipFill>
          <a:blip r:embed="rId3"/>
          <a:stretch>
            <a:fillRect/>
          </a:stretch>
        </p:blipFill>
        <p:spPr>
          <a:xfrm>
            <a:off x="1678988" y="6064528"/>
            <a:ext cx="8375974" cy="633623"/>
          </a:xfrm>
          <a:prstGeom prst="rect">
            <a:avLst/>
          </a:prstGeom>
        </p:spPr>
      </p:pic>
    </p:spTree>
    <p:extLst>
      <p:ext uri="{BB962C8B-B14F-4D97-AF65-F5344CB8AC3E}">
        <p14:creationId xmlns:p14="http://schemas.microsoft.com/office/powerpoint/2010/main" val="913944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561" y="554686"/>
            <a:ext cx="5498203" cy="2690610"/>
          </a:xfrm>
          <a:prstGeom prst="rect">
            <a:avLst/>
          </a:prstGeom>
        </p:spPr>
      </p:pic>
      <p:sp>
        <p:nvSpPr>
          <p:cNvPr id="5" name="Rectangle 4"/>
          <p:cNvSpPr/>
          <p:nvPr/>
        </p:nvSpPr>
        <p:spPr>
          <a:xfrm>
            <a:off x="6639420" y="591905"/>
            <a:ext cx="2428870" cy="369332"/>
          </a:xfrm>
          <a:prstGeom prst="rect">
            <a:avLst/>
          </a:prstGeom>
        </p:spPr>
        <p:txBody>
          <a:bodyPr wrap="none">
            <a:spAutoFit/>
          </a:bodyPr>
          <a:lstStyle/>
          <a:p>
            <a:r>
              <a:rPr lang="en-IN" dirty="0">
                <a:latin typeface="Times-Roman"/>
              </a:rPr>
              <a:t>Resultant intensity </a:t>
            </a:r>
            <a:r>
              <a:rPr lang="en-IN" i="1" dirty="0">
                <a:latin typeface="Times-Italic"/>
              </a:rPr>
              <a:t>I </a:t>
            </a:r>
            <a:r>
              <a:rPr lang="en-IN" dirty="0">
                <a:latin typeface="Times-Roman"/>
              </a:rPr>
              <a:t>is</a:t>
            </a:r>
            <a:endParaRPr lang="en-IN" dirty="0"/>
          </a:p>
        </p:txBody>
      </p:sp>
      <p:sp>
        <p:nvSpPr>
          <p:cNvPr id="6" name="Rectangle 5"/>
          <p:cNvSpPr/>
          <p:nvPr/>
        </p:nvSpPr>
        <p:spPr>
          <a:xfrm>
            <a:off x="6596184" y="1200265"/>
            <a:ext cx="2637260" cy="400110"/>
          </a:xfrm>
          <a:prstGeom prst="rect">
            <a:avLst/>
          </a:prstGeom>
        </p:spPr>
        <p:txBody>
          <a:bodyPr wrap="none">
            <a:spAutoFit/>
          </a:bodyPr>
          <a:lstStyle/>
          <a:p>
            <a:r>
              <a:rPr lang="en-IN" i="1" dirty="0">
                <a:latin typeface="Times-Italic"/>
              </a:rPr>
              <a:t>I </a:t>
            </a:r>
            <a:r>
              <a:rPr lang="en-IN" dirty="0">
                <a:latin typeface="Times-Roman"/>
              </a:rPr>
              <a:t>= </a:t>
            </a:r>
            <a:r>
              <a:rPr lang="en-IN" i="1" dirty="0">
                <a:latin typeface="Times-Italic"/>
              </a:rPr>
              <a:t>I</a:t>
            </a:r>
            <a:r>
              <a:rPr lang="en-IN" sz="1200" dirty="0">
                <a:latin typeface="Times-Roman"/>
              </a:rPr>
              <a:t>1 </a:t>
            </a:r>
            <a:r>
              <a:rPr lang="en-IN" dirty="0">
                <a:latin typeface="Times-Roman"/>
              </a:rPr>
              <a:t>+ </a:t>
            </a:r>
            <a:r>
              <a:rPr lang="en-IN" i="1" dirty="0">
                <a:latin typeface="Times-Italic"/>
              </a:rPr>
              <a:t>I</a:t>
            </a:r>
            <a:r>
              <a:rPr lang="en-IN" sz="1200" dirty="0">
                <a:latin typeface="Times-Roman"/>
              </a:rPr>
              <a:t>2 </a:t>
            </a:r>
            <a:r>
              <a:rPr lang="en-IN" dirty="0">
                <a:latin typeface="Times-Roman"/>
              </a:rPr>
              <a:t>+ 2(</a:t>
            </a:r>
            <a:r>
              <a:rPr lang="en-IN" i="1" dirty="0">
                <a:latin typeface="Times-Italic"/>
              </a:rPr>
              <a:t>I</a:t>
            </a:r>
            <a:r>
              <a:rPr lang="en-IN" sz="1200" dirty="0">
                <a:latin typeface="Times-Roman"/>
              </a:rPr>
              <a:t>1</a:t>
            </a:r>
            <a:r>
              <a:rPr lang="en-IN" i="1" dirty="0">
                <a:latin typeface="Times-Italic"/>
              </a:rPr>
              <a:t>I</a:t>
            </a:r>
            <a:r>
              <a:rPr lang="en-IN" sz="1200" dirty="0">
                <a:latin typeface="Times-Roman"/>
              </a:rPr>
              <a:t>2</a:t>
            </a:r>
            <a:r>
              <a:rPr lang="en-IN" dirty="0">
                <a:latin typeface="Times-Roman"/>
              </a:rPr>
              <a:t>)</a:t>
            </a:r>
            <a:r>
              <a:rPr lang="en-IN" sz="1200" baseline="30000" dirty="0">
                <a:latin typeface="Times-Roman"/>
              </a:rPr>
              <a:t>1/2</a:t>
            </a:r>
            <a:r>
              <a:rPr lang="en-IN" dirty="0">
                <a:latin typeface="Times-Roman"/>
              </a:rPr>
              <a:t>cos</a:t>
            </a:r>
            <a:r>
              <a:rPr lang="en-IN" sz="2000" dirty="0">
                <a:latin typeface="Symbol" panose="05050102010706020507" pitchFamily="18" charset="2"/>
              </a:rPr>
              <a:t></a:t>
            </a:r>
            <a:endParaRPr lang="en-IN" dirty="0"/>
          </a:p>
        </p:txBody>
      </p:sp>
      <p:sp>
        <p:nvSpPr>
          <p:cNvPr id="7" name="Rectangle 6"/>
          <p:cNvSpPr/>
          <p:nvPr/>
        </p:nvSpPr>
        <p:spPr>
          <a:xfrm>
            <a:off x="6639420" y="1799496"/>
            <a:ext cx="2812151" cy="400110"/>
          </a:xfrm>
          <a:prstGeom prst="rect">
            <a:avLst/>
          </a:prstGeom>
        </p:spPr>
        <p:txBody>
          <a:bodyPr wrap="square">
            <a:spAutoFit/>
          </a:bodyPr>
          <a:lstStyle/>
          <a:p>
            <a:r>
              <a:rPr lang="en-IN" sz="2000" dirty="0">
                <a:latin typeface="Symbol" panose="05050102010706020507" pitchFamily="18" charset="2"/>
              </a:rPr>
              <a:t> </a:t>
            </a:r>
            <a:r>
              <a:rPr lang="en-IN" dirty="0">
                <a:latin typeface="Times-Roman"/>
              </a:rPr>
              <a:t>= </a:t>
            </a:r>
            <a:r>
              <a:rPr lang="en-IN" i="1" dirty="0">
                <a:latin typeface="Times-Italic"/>
              </a:rPr>
              <a:t>k</a:t>
            </a:r>
            <a:r>
              <a:rPr lang="en-IN" dirty="0">
                <a:latin typeface="Times-Roman"/>
              </a:rPr>
              <a:t>(</a:t>
            </a:r>
            <a:r>
              <a:rPr lang="en-IN" i="1" dirty="0">
                <a:latin typeface="Times-Italic"/>
              </a:rPr>
              <a:t>r</a:t>
            </a:r>
            <a:r>
              <a:rPr lang="en-IN" sz="1200" dirty="0">
                <a:latin typeface="Times-Roman"/>
              </a:rPr>
              <a:t>2 </a:t>
            </a:r>
            <a:r>
              <a:rPr lang="en-IN" dirty="0">
                <a:latin typeface="TimesNewRoman"/>
              </a:rPr>
              <a:t>– </a:t>
            </a:r>
            <a:r>
              <a:rPr lang="en-IN" i="1" dirty="0">
                <a:latin typeface="Times-Italic"/>
              </a:rPr>
              <a:t>r</a:t>
            </a:r>
            <a:r>
              <a:rPr lang="en-IN" sz="1200" dirty="0">
                <a:latin typeface="Times-Roman"/>
              </a:rPr>
              <a:t>1</a:t>
            </a:r>
            <a:r>
              <a:rPr lang="en-IN" dirty="0">
                <a:latin typeface="Times-Roman"/>
              </a:rPr>
              <a:t>) + ( </a:t>
            </a:r>
            <a:r>
              <a:rPr lang="en-IN" sz="2000" dirty="0">
                <a:latin typeface="Symbol" panose="05050102010706020507" pitchFamily="18" charset="2"/>
              </a:rPr>
              <a:t></a:t>
            </a:r>
            <a:r>
              <a:rPr lang="en-IN" sz="1200" dirty="0">
                <a:latin typeface="Times-Roman"/>
              </a:rPr>
              <a:t>2 </a:t>
            </a:r>
            <a:r>
              <a:rPr lang="en-IN" dirty="0">
                <a:latin typeface="TimesNewRoman"/>
              </a:rPr>
              <a:t>– </a:t>
            </a:r>
            <a:r>
              <a:rPr lang="en-IN" sz="2000" dirty="0">
                <a:latin typeface="Symbol" panose="05050102010706020507" pitchFamily="18" charset="2"/>
              </a:rPr>
              <a:t> </a:t>
            </a:r>
            <a:r>
              <a:rPr lang="en-IN" sz="1200" dirty="0">
                <a:latin typeface="Times-Roman"/>
              </a:rPr>
              <a:t>1</a:t>
            </a:r>
            <a:r>
              <a:rPr lang="en-IN" dirty="0">
                <a:latin typeface="Times-Roman"/>
              </a:rPr>
              <a:t>)</a:t>
            </a:r>
            <a:endParaRPr lang="en-IN" dirty="0"/>
          </a:p>
        </p:txBody>
      </p:sp>
      <p:sp>
        <p:nvSpPr>
          <p:cNvPr id="8" name="Rectangle 7"/>
          <p:cNvSpPr/>
          <p:nvPr/>
        </p:nvSpPr>
        <p:spPr>
          <a:xfrm>
            <a:off x="6639420" y="2363658"/>
            <a:ext cx="4513647" cy="307777"/>
          </a:xfrm>
          <a:prstGeom prst="rect">
            <a:avLst/>
          </a:prstGeom>
        </p:spPr>
        <p:txBody>
          <a:bodyPr wrap="square">
            <a:spAutoFit/>
          </a:bodyPr>
          <a:lstStyle/>
          <a:p>
            <a:r>
              <a:rPr lang="en-US" sz="1400" b="1" dirty="0">
                <a:solidFill>
                  <a:srgbClr val="00009A"/>
                </a:solidFill>
                <a:latin typeface="Times-Bold"/>
              </a:rPr>
              <a:t>Phase difference due to optical path difference</a:t>
            </a:r>
            <a:endParaRPr lang="en-IN" sz="1400" dirty="0"/>
          </a:p>
        </p:txBody>
      </p:sp>
      <p:cxnSp>
        <p:nvCxnSpPr>
          <p:cNvPr id="10" name="Straight Arrow Connector 9"/>
          <p:cNvCxnSpPr/>
          <p:nvPr/>
        </p:nvCxnSpPr>
        <p:spPr>
          <a:xfrm flipH="1" flipV="1">
            <a:off x="7468376" y="2153052"/>
            <a:ext cx="446438" cy="217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9484" y="3465921"/>
            <a:ext cx="2980303" cy="369332"/>
          </a:xfrm>
          <a:prstGeom prst="rect">
            <a:avLst/>
          </a:prstGeom>
        </p:spPr>
        <p:txBody>
          <a:bodyPr wrap="none">
            <a:spAutoFit/>
          </a:bodyPr>
          <a:lstStyle/>
          <a:p>
            <a:r>
              <a:rPr lang="en-IN" b="1" dirty="0">
                <a:solidFill>
                  <a:srgbClr val="00009A"/>
                </a:solidFill>
                <a:latin typeface="Times-Bold"/>
              </a:rPr>
              <a:t>Constructive interference</a:t>
            </a:r>
            <a:endParaRPr lang="en-IN" dirty="0"/>
          </a:p>
        </p:txBody>
      </p:sp>
      <p:sp>
        <p:nvSpPr>
          <p:cNvPr id="12" name="Rectangle 11"/>
          <p:cNvSpPr/>
          <p:nvPr/>
        </p:nvSpPr>
        <p:spPr>
          <a:xfrm>
            <a:off x="6861203" y="3413017"/>
            <a:ext cx="2826415" cy="369332"/>
          </a:xfrm>
          <a:prstGeom prst="rect">
            <a:avLst/>
          </a:prstGeom>
        </p:spPr>
        <p:txBody>
          <a:bodyPr wrap="none">
            <a:spAutoFit/>
          </a:bodyPr>
          <a:lstStyle/>
          <a:p>
            <a:r>
              <a:rPr lang="en-IN" b="1" dirty="0">
                <a:solidFill>
                  <a:srgbClr val="C10000"/>
                </a:solidFill>
                <a:latin typeface="Times-Bold"/>
              </a:rPr>
              <a:t>Destructive interference</a:t>
            </a:r>
            <a:endParaRPr lang="en-IN" dirty="0"/>
          </a:p>
        </p:txBody>
      </p:sp>
      <p:sp>
        <p:nvSpPr>
          <p:cNvPr id="13" name="Rectangle 12"/>
          <p:cNvSpPr/>
          <p:nvPr/>
        </p:nvSpPr>
        <p:spPr>
          <a:xfrm>
            <a:off x="380867" y="4984649"/>
            <a:ext cx="5506636" cy="369332"/>
          </a:xfrm>
          <a:prstGeom prst="rect">
            <a:avLst/>
          </a:prstGeom>
        </p:spPr>
        <p:txBody>
          <a:bodyPr wrap="none">
            <a:spAutoFit/>
          </a:bodyPr>
          <a:lstStyle/>
          <a:p>
            <a:r>
              <a:rPr lang="en-US" dirty="0">
                <a:latin typeface="Times-Roman"/>
              </a:rPr>
              <a:t>If the interfering beams have equal irradiances, then</a:t>
            </a:r>
            <a:endParaRPr lang="en-IN" dirty="0"/>
          </a:p>
        </p:txBody>
      </p:sp>
      <p:pic>
        <p:nvPicPr>
          <p:cNvPr id="14" name="Picture 13"/>
          <p:cNvPicPr>
            <a:picLocks noChangeAspect="1"/>
          </p:cNvPicPr>
          <p:nvPr/>
        </p:nvPicPr>
        <p:blipFill>
          <a:blip r:embed="rId3"/>
          <a:stretch>
            <a:fillRect/>
          </a:stretch>
        </p:blipFill>
        <p:spPr>
          <a:xfrm>
            <a:off x="513869" y="3850460"/>
            <a:ext cx="4553585" cy="809738"/>
          </a:xfrm>
          <a:prstGeom prst="rect">
            <a:avLst/>
          </a:prstGeom>
        </p:spPr>
      </p:pic>
      <p:pic>
        <p:nvPicPr>
          <p:cNvPr id="15" name="Picture 14"/>
          <p:cNvPicPr>
            <a:picLocks noChangeAspect="1"/>
          </p:cNvPicPr>
          <p:nvPr/>
        </p:nvPicPr>
        <p:blipFill>
          <a:blip r:embed="rId4"/>
          <a:stretch>
            <a:fillRect/>
          </a:stretch>
        </p:blipFill>
        <p:spPr>
          <a:xfrm>
            <a:off x="6909982" y="3835253"/>
            <a:ext cx="4525006" cy="819264"/>
          </a:xfrm>
          <a:prstGeom prst="rect">
            <a:avLst/>
          </a:prstGeom>
        </p:spPr>
      </p:pic>
      <p:pic>
        <p:nvPicPr>
          <p:cNvPr id="16" name="Picture 15"/>
          <p:cNvPicPr>
            <a:picLocks noChangeAspect="1"/>
          </p:cNvPicPr>
          <p:nvPr/>
        </p:nvPicPr>
        <p:blipFill>
          <a:blip r:embed="rId5"/>
          <a:stretch>
            <a:fillRect/>
          </a:stretch>
        </p:blipFill>
        <p:spPr>
          <a:xfrm>
            <a:off x="513871" y="5533081"/>
            <a:ext cx="2029108" cy="800212"/>
          </a:xfrm>
          <a:prstGeom prst="rect">
            <a:avLst/>
          </a:prstGeom>
        </p:spPr>
      </p:pic>
      <p:pic>
        <p:nvPicPr>
          <p:cNvPr id="17" name="Picture 16"/>
          <p:cNvPicPr>
            <a:picLocks noChangeAspect="1"/>
          </p:cNvPicPr>
          <p:nvPr/>
        </p:nvPicPr>
        <p:blipFill>
          <a:blip r:embed="rId6"/>
          <a:stretch>
            <a:fillRect/>
          </a:stretch>
        </p:blipFill>
        <p:spPr>
          <a:xfrm>
            <a:off x="6909982" y="5533081"/>
            <a:ext cx="1790950" cy="781159"/>
          </a:xfrm>
          <a:prstGeom prst="rect">
            <a:avLst/>
          </a:prstGeom>
        </p:spPr>
      </p:pic>
      <p:sp>
        <p:nvSpPr>
          <p:cNvPr id="18" name="Rectangle 17"/>
          <p:cNvSpPr/>
          <p:nvPr/>
        </p:nvSpPr>
        <p:spPr>
          <a:xfrm>
            <a:off x="4370641" y="-82372"/>
            <a:ext cx="2826415" cy="646331"/>
          </a:xfrm>
          <a:prstGeom prst="rect">
            <a:avLst/>
          </a:prstGeom>
        </p:spPr>
        <p:txBody>
          <a:bodyPr wrap="none">
            <a:spAutoFit/>
          </a:bodyPr>
          <a:lstStyle/>
          <a:p>
            <a:r>
              <a:rPr lang="en-IN" sz="3600" b="1" dirty="0">
                <a:solidFill>
                  <a:srgbClr val="C00000"/>
                </a:solidFill>
                <a:latin typeface="Times-Bold"/>
              </a:rPr>
              <a:t>Interference</a:t>
            </a:r>
            <a:endParaRPr lang="en-IN" sz="3600" dirty="0">
              <a:solidFill>
                <a:srgbClr val="C00000"/>
              </a:solidFill>
            </a:endParaRPr>
          </a:p>
        </p:txBody>
      </p:sp>
    </p:spTree>
    <p:extLst>
      <p:ext uri="{BB962C8B-B14F-4D97-AF65-F5344CB8AC3E}">
        <p14:creationId xmlns:p14="http://schemas.microsoft.com/office/powerpoint/2010/main" val="3018171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0513" y="0"/>
            <a:ext cx="8392041" cy="646331"/>
          </a:xfrm>
          <a:prstGeom prst="rect">
            <a:avLst/>
          </a:prstGeom>
        </p:spPr>
        <p:txBody>
          <a:bodyPr wrap="none">
            <a:spAutoFit/>
          </a:bodyPr>
          <a:lstStyle/>
          <a:p>
            <a:r>
              <a:rPr lang="en-IN" sz="3600" b="1" dirty="0">
                <a:solidFill>
                  <a:srgbClr val="00009A"/>
                </a:solidFill>
                <a:latin typeface="Arial" panose="020B0604020202020204" pitchFamily="34" charset="0"/>
                <a:cs typeface="Arial" panose="020B0604020202020204" pitchFamily="34" charset="0"/>
              </a:rPr>
              <a:t>Interference between </a:t>
            </a:r>
            <a:r>
              <a:rPr lang="en-IN" sz="3600" b="1" dirty="0">
                <a:solidFill>
                  <a:srgbClr val="C10000"/>
                </a:solidFill>
                <a:latin typeface="Arial" panose="020B0604020202020204" pitchFamily="34" charset="0"/>
                <a:cs typeface="Arial" panose="020B0604020202020204" pitchFamily="34" charset="0"/>
              </a:rPr>
              <a:t>coherent </a:t>
            </a:r>
            <a:r>
              <a:rPr lang="en-IN" sz="3600" b="1" dirty="0">
                <a:solidFill>
                  <a:srgbClr val="00009A"/>
                </a:solidFill>
                <a:latin typeface="Arial" panose="020B0604020202020204" pitchFamily="34" charset="0"/>
                <a:cs typeface="Arial" panose="020B0604020202020204" pitchFamily="34" charset="0"/>
              </a:rPr>
              <a:t>waves</a:t>
            </a:r>
            <a:endParaRPr lang="en-IN" sz="3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209868" y="862154"/>
            <a:ext cx="6768000" cy="3312000"/>
          </a:xfrm>
          <a:prstGeom prst="rect">
            <a:avLst/>
          </a:prstGeom>
        </p:spPr>
      </p:pic>
      <p:sp>
        <p:nvSpPr>
          <p:cNvPr id="6" name="Rectangle 5"/>
          <p:cNvSpPr/>
          <p:nvPr/>
        </p:nvSpPr>
        <p:spPr>
          <a:xfrm>
            <a:off x="8173405" y="1160156"/>
            <a:ext cx="2901756" cy="400110"/>
          </a:xfrm>
          <a:prstGeom prst="rect">
            <a:avLst/>
          </a:prstGeom>
        </p:spPr>
        <p:txBody>
          <a:bodyPr wrap="none">
            <a:spAutoFit/>
          </a:bodyPr>
          <a:lstStyle/>
          <a:p>
            <a:r>
              <a:rPr lang="en-IN" sz="2000" b="1" dirty="0">
                <a:latin typeface="Times-Roman"/>
              </a:rPr>
              <a:t>Resultant intensity </a:t>
            </a:r>
            <a:r>
              <a:rPr lang="en-IN" sz="2000" b="1" i="1" dirty="0">
                <a:latin typeface="Times-Italic"/>
              </a:rPr>
              <a:t>I </a:t>
            </a:r>
            <a:r>
              <a:rPr lang="en-IN" sz="2000" b="1" dirty="0">
                <a:latin typeface="Times-Roman"/>
              </a:rPr>
              <a:t>is</a:t>
            </a:r>
            <a:endParaRPr lang="en-IN" sz="2000" b="1" dirty="0"/>
          </a:p>
        </p:txBody>
      </p:sp>
      <p:sp>
        <p:nvSpPr>
          <p:cNvPr id="7" name="Rectangle 6"/>
          <p:cNvSpPr/>
          <p:nvPr/>
        </p:nvSpPr>
        <p:spPr>
          <a:xfrm>
            <a:off x="8211466" y="1948432"/>
            <a:ext cx="2916183" cy="461665"/>
          </a:xfrm>
          <a:prstGeom prst="rect">
            <a:avLst/>
          </a:prstGeom>
        </p:spPr>
        <p:txBody>
          <a:bodyPr wrap="none">
            <a:spAutoFit/>
          </a:bodyPr>
          <a:lstStyle/>
          <a:p>
            <a:r>
              <a:rPr lang="en-IN" sz="2000" b="1" i="1" dirty="0">
                <a:solidFill>
                  <a:srgbClr val="00009A"/>
                </a:solidFill>
                <a:latin typeface="Times-Italic"/>
              </a:rPr>
              <a:t>I </a:t>
            </a:r>
            <a:r>
              <a:rPr lang="en-IN" sz="2000" b="1" dirty="0">
                <a:solidFill>
                  <a:srgbClr val="00009A"/>
                </a:solidFill>
                <a:latin typeface="Times-Roman"/>
              </a:rPr>
              <a:t>= </a:t>
            </a:r>
            <a:r>
              <a:rPr lang="en-IN" sz="2000" b="1" i="1" dirty="0">
                <a:solidFill>
                  <a:srgbClr val="00009A"/>
                </a:solidFill>
                <a:latin typeface="Times-Italic"/>
              </a:rPr>
              <a:t>I</a:t>
            </a:r>
            <a:r>
              <a:rPr lang="en-IN" sz="1400" b="1" dirty="0">
                <a:solidFill>
                  <a:srgbClr val="00009A"/>
                </a:solidFill>
                <a:latin typeface="Times-Roman"/>
              </a:rPr>
              <a:t>1 </a:t>
            </a:r>
            <a:r>
              <a:rPr lang="en-IN" sz="2000" b="1" dirty="0">
                <a:solidFill>
                  <a:srgbClr val="00009A"/>
                </a:solidFill>
                <a:latin typeface="Times-Roman"/>
              </a:rPr>
              <a:t>+ </a:t>
            </a:r>
            <a:r>
              <a:rPr lang="en-IN" sz="2000" b="1" i="1" dirty="0">
                <a:solidFill>
                  <a:srgbClr val="00009A"/>
                </a:solidFill>
                <a:latin typeface="Times-Italic"/>
              </a:rPr>
              <a:t>I</a:t>
            </a:r>
            <a:r>
              <a:rPr lang="en-IN" sz="1400" b="1" dirty="0">
                <a:solidFill>
                  <a:srgbClr val="00009A"/>
                </a:solidFill>
                <a:latin typeface="Times-Roman"/>
              </a:rPr>
              <a:t>2 </a:t>
            </a:r>
            <a:r>
              <a:rPr lang="en-IN" sz="2000" b="1" dirty="0">
                <a:solidFill>
                  <a:srgbClr val="00009A"/>
                </a:solidFill>
                <a:latin typeface="Times-Roman"/>
              </a:rPr>
              <a:t>+ 2(</a:t>
            </a:r>
            <a:r>
              <a:rPr lang="en-IN" sz="2000" b="1" i="1" dirty="0">
                <a:solidFill>
                  <a:srgbClr val="00009A"/>
                </a:solidFill>
                <a:latin typeface="Times-Italic"/>
              </a:rPr>
              <a:t>I</a:t>
            </a:r>
            <a:r>
              <a:rPr lang="en-IN" sz="1400" b="1" dirty="0">
                <a:solidFill>
                  <a:srgbClr val="00009A"/>
                </a:solidFill>
                <a:latin typeface="Times-Roman"/>
              </a:rPr>
              <a:t>1</a:t>
            </a:r>
            <a:r>
              <a:rPr lang="en-IN" sz="2000" b="1" i="1" dirty="0">
                <a:solidFill>
                  <a:srgbClr val="00009A"/>
                </a:solidFill>
                <a:latin typeface="Times-Italic"/>
              </a:rPr>
              <a:t>I</a:t>
            </a:r>
            <a:r>
              <a:rPr lang="en-IN" sz="1400" b="1" dirty="0">
                <a:solidFill>
                  <a:srgbClr val="00009A"/>
                </a:solidFill>
                <a:latin typeface="Times-Roman"/>
              </a:rPr>
              <a:t>2</a:t>
            </a:r>
            <a:r>
              <a:rPr lang="en-IN" sz="2000" b="1" dirty="0">
                <a:solidFill>
                  <a:srgbClr val="00009A"/>
                </a:solidFill>
                <a:latin typeface="Times-Roman"/>
              </a:rPr>
              <a:t>)</a:t>
            </a:r>
            <a:r>
              <a:rPr lang="en-IN" sz="1400" b="1" baseline="30000" dirty="0">
                <a:solidFill>
                  <a:srgbClr val="00009A"/>
                </a:solidFill>
                <a:latin typeface="Times-Roman"/>
              </a:rPr>
              <a:t>1/2</a:t>
            </a:r>
            <a:r>
              <a:rPr lang="en-IN" sz="2000" b="1" dirty="0">
                <a:solidFill>
                  <a:srgbClr val="00009A"/>
                </a:solidFill>
                <a:latin typeface="Times-Roman"/>
              </a:rPr>
              <a:t>cos</a:t>
            </a:r>
            <a:r>
              <a:rPr lang="en-IN" sz="2400" b="1" dirty="0">
                <a:solidFill>
                  <a:srgbClr val="00009A"/>
                </a:solidFill>
                <a:latin typeface="Symbol" panose="05050102010706020507" pitchFamily="18" charset="2"/>
              </a:rPr>
              <a:t></a:t>
            </a:r>
            <a:endParaRPr lang="en-IN" sz="2000" b="1" dirty="0"/>
          </a:p>
        </p:txBody>
      </p:sp>
      <p:sp>
        <p:nvSpPr>
          <p:cNvPr id="9" name="Rectangle 8"/>
          <p:cNvSpPr/>
          <p:nvPr/>
        </p:nvSpPr>
        <p:spPr>
          <a:xfrm>
            <a:off x="8211466" y="2615403"/>
            <a:ext cx="2949024" cy="461665"/>
          </a:xfrm>
          <a:prstGeom prst="rect">
            <a:avLst/>
          </a:prstGeom>
        </p:spPr>
        <p:txBody>
          <a:bodyPr wrap="square">
            <a:spAutoFit/>
          </a:bodyPr>
          <a:lstStyle/>
          <a:p>
            <a:r>
              <a:rPr lang="en-IN" sz="2400" b="1" dirty="0">
                <a:solidFill>
                  <a:srgbClr val="00009A"/>
                </a:solidFill>
                <a:latin typeface="Symbol" panose="05050102010706020507" pitchFamily="18" charset="2"/>
              </a:rPr>
              <a:t> </a:t>
            </a:r>
            <a:r>
              <a:rPr lang="en-IN" sz="2000" b="1" dirty="0">
                <a:solidFill>
                  <a:srgbClr val="00009A"/>
                </a:solidFill>
                <a:latin typeface="Times-Roman"/>
              </a:rPr>
              <a:t>= </a:t>
            </a:r>
            <a:r>
              <a:rPr lang="en-IN" sz="2000" b="1" i="1" dirty="0">
                <a:solidFill>
                  <a:srgbClr val="00009A"/>
                </a:solidFill>
                <a:latin typeface="Times-Italic"/>
              </a:rPr>
              <a:t>k</a:t>
            </a:r>
            <a:r>
              <a:rPr lang="en-IN" sz="2000" b="1" dirty="0">
                <a:solidFill>
                  <a:srgbClr val="00009A"/>
                </a:solidFill>
                <a:latin typeface="Times-Roman"/>
              </a:rPr>
              <a:t>(</a:t>
            </a:r>
            <a:r>
              <a:rPr lang="en-IN" sz="2000" b="1" i="1" dirty="0">
                <a:solidFill>
                  <a:srgbClr val="00009A"/>
                </a:solidFill>
                <a:latin typeface="Times-Italic"/>
              </a:rPr>
              <a:t>r</a:t>
            </a:r>
            <a:r>
              <a:rPr lang="en-IN" sz="1400" b="1" dirty="0">
                <a:solidFill>
                  <a:srgbClr val="00009A"/>
                </a:solidFill>
                <a:latin typeface="Times-Roman"/>
              </a:rPr>
              <a:t>2 </a:t>
            </a:r>
            <a:r>
              <a:rPr lang="en-IN" sz="2000" b="1" dirty="0">
                <a:solidFill>
                  <a:srgbClr val="00009A"/>
                </a:solidFill>
                <a:latin typeface="TimesNewRoman"/>
              </a:rPr>
              <a:t>– </a:t>
            </a:r>
            <a:r>
              <a:rPr lang="en-IN" sz="2000" b="1" i="1" dirty="0">
                <a:solidFill>
                  <a:srgbClr val="00009A"/>
                </a:solidFill>
                <a:latin typeface="Times-Italic"/>
              </a:rPr>
              <a:t>r</a:t>
            </a:r>
            <a:r>
              <a:rPr lang="en-IN" sz="1400" b="1" dirty="0">
                <a:solidFill>
                  <a:srgbClr val="00009A"/>
                </a:solidFill>
                <a:latin typeface="Times-Roman"/>
              </a:rPr>
              <a:t>1</a:t>
            </a:r>
            <a:r>
              <a:rPr lang="en-IN" sz="2000" b="1" dirty="0">
                <a:solidFill>
                  <a:srgbClr val="00009A"/>
                </a:solidFill>
                <a:latin typeface="Times-Roman"/>
              </a:rPr>
              <a:t>) + ( </a:t>
            </a:r>
            <a:r>
              <a:rPr lang="en-IN" sz="2400" b="1" dirty="0">
                <a:solidFill>
                  <a:srgbClr val="00009A"/>
                </a:solidFill>
                <a:latin typeface="Symbol" panose="05050102010706020507" pitchFamily="18" charset="2"/>
              </a:rPr>
              <a:t></a:t>
            </a:r>
            <a:r>
              <a:rPr lang="en-IN" sz="1400" b="1" dirty="0">
                <a:solidFill>
                  <a:srgbClr val="00009A"/>
                </a:solidFill>
                <a:latin typeface="Times-Roman"/>
              </a:rPr>
              <a:t>2 </a:t>
            </a:r>
            <a:r>
              <a:rPr lang="en-IN" sz="2000" b="1" dirty="0">
                <a:solidFill>
                  <a:srgbClr val="00009A"/>
                </a:solidFill>
                <a:latin typeface="TimesNewRoman"/>
              </a:rPr>
              <a:t>– </a:t>
            </a:r>
            <a:r>
              <a:rPr lang="en-IN" sz="2400" b="1" dirty="0">
                <a:solidFill>
                  <a:srgbClr val="00009A"/>
                </a:solidFill>
                <a:latin typeface="Symbol" panose="05050102010706020507" pitchFamily="18" charset="2"/>
              </a:rPr>
              <a:t></a:t>
            </a:r>
            <a:r>
              <a:rPr lang="en-IN" sz="1400" b="1" dirty="0">
                <a:solidFill>
                  <a:srgbClr val="00009A"/>
                </a:solidFill>
                <a:latin typeface="Times-Roman"/>
              </a:rPr>
              <a:t>1</a:t>
            </a:r>
            <a:r>
              <a:rPr lang="en-IN" sz="2000" b="1" dirty="0">
                <a:solidFill>
                  <a:srgbClr val="00009A"/>
                </a:solidFill>
                <a:latin typeface="Times-Roman"/>
              </a:rPr>
              <a:t>)</a:t>
            </a:r>
            <a:endParaRPr lang="en-IN" sz="2000" b="1" dirty="0"/>
          </a:p>
        </p:txBody>
      </p:sp>
      <p:sp>
        <p:nvSpPr>
          <p:cNvPr id="10" name="Rectangle 9"/>
          <p:cNvSpPr/>
          <p:nvPr/>
        </p:nvSpPr>
        <p:spPr>
          <a:xfrm>
            <a:off x="2934831" y="4955038"/>
            <a:ext cx="5931432" cy="461665"/>
          </a:xfrm>
          <a:prstGeom prst="rect">
            <a:avLst/>
          </a:prstGeom>
        </p:spPr>
        <p:txBody>
          <a:bodyPr wrap="none">
            <a:spAutoFit/>
          </a:bodyPr>
          <a:lstStyle/>
          <a:p>
            <a:r>
              <a:rPr lang="en-IN" sz="2400" b="1" dirty="0">
                <a:solidFill>
                  <a:srgbClr val="00009A"/>
                </a:solidFill>
                <a:latin typeface="Arial" panose="020B0604020202020204" pitchFamily="34" charset="0"/>
                <a:cs typeface="Arial" panose="020B0604020202020204" pitchFamily="34" charset="0"/>
              </a:rPr>
              <a:t>Interference between </a:t>
            </a:r>
            <a:r>
              <a:rPr lang="en-IN" sz="2400" b="1" dirty="0">
                <a:solidFill>
                  <a:srgbClr val="C10000"/>
                </a:solidFill>
                <a:latin typeface="Arial" panose="020B0604020202020204" pitchFamily="34" charset="0"/>
                <a:cs typeface="Arial" panose="020B0604020202020204" pitchFamily="34" charset="0"/>
              </a:rPr>
              <a:t>incoherent </a:t>
            </a:r>
            <a:r>
              <a:rPr lang="en-IN" sz="2400" b="1" dirty="0">
                <a:solidFill>
                  <a:srgbClr val="00009A"/>
                </a:solidFill>
                <a:latin typeface="Arial" panose="020B0604020202020204" pitchFamily="34" charset="0"/>
                <a:cs typeface="Arial" panose="020B0604020202020204" pitchFamily="34" charset="0"/>
              </a:rPr>
              <a:t>waves</a:t>
            </a:r>
            <a:endParaRPr lang="en-IN" sz="2400" dirty="0">
              <a:latin typeface="Arial" panose="020B0604020202020204" pitchFamily="34" charset="0"/>
              <a:cs typeface="Arial" panose="020B0604020202020204" pitchFamily="34" charset="0"/>
            </a:endParaRPr>
          </a:p>
        </p:txBody>
      </p:sp>
      <p:sp>
        <p:nvSpPr>
          <p:cNvPr id="11" name="Rectangle 10"/>
          <p:cNvSpPr/>
          <p:nvPr/>
        </p:nvSpPr>
        <p:spPr>
          <a:xfrm>
            <a:off x="4681096" y="5592468"/>
            <a:ext cx="2068195" cy="707886"/>
          </a:xfrm>
          <a:prstGeom prst="rect">
            <a:avLst/>
          </a:prstGeom>
        </p:spPr>
        <p:txBody>
          <a:bodyPr wrap="none">
            <a:spAutoFit/>
          </a:bodyPr>
          <a:lstStyle/>
          <a:p>
            <a:r>
              <a:rPr lang="en-IN" sz="4000" b="1" i="1" dirty="0">
                <a:solidFill>
                  <a:srgbClr val="FF0000"/>
                </a:solidFill>
                <a:latin typeface="Times-BoldItalic"/>
              </a:rPr>
              <a:t>I </a:t>
            </a:r>
            <a:r>
              <a:rPr lang="en-IN" sz="4000" b="1" dirty="0">
                <a:solidFill>
                  <a:srgbClr val="FF0000"/>
                </a:solidFill>
                <a:latin typeface="Times-Bold"/>
              </a:rPr>
              <a:t>= </a:t>
            </a:r>
            <a:r>
              <a:rPr lang="en-IN" sz="4000" b="1" i="1" dirty="0">
                <a:solidFill>
                  <a:srgbClr val="FF0000"/>
                </a:solidFill>
                <a:latin typeface="Times-BoldItalic"/>
              </a:rPr>
              <a:t>I</a:t>
            </a:r>
            <a:r>
              <a:rPr lang="en-IN" sz="2400" b="1" dirty="0">
                <a:solidFill>
                  <a:srgbClr val="FF0000"/>
                </a:solidFill>
                <a:latin typeface="Times-Bold"/>
              </a:rPr>
              <a:t>1 </a:t>
            </a:r>
            <a:r>
              <a:rPr lang="en-IN" sz="4000" b="1" dirty="0">
                <a:solidFill>
                  <a:srgbClr val="FF0000"/>
                </a:solidFill>
                <a:latin typeface="Times-Bold"/>
              </a:rPr>
              <a:t>+ </a:t>
            </a:r>
            <a:r>
              <a:rPr lang="en-IN" sz="4000" b="1" i="1" dirty="0">
                <a:solidFill>
                  <a:srgbClr val="FF0000"/>
                </a:solidFill>
                <a:latin typeface="Times-BoldItalic"/>
              </a:rPr>
              <a:t>I</a:t>
            </a:r>
            <a:r>
              <a:rPr lang="en-IN" sz="2400" b="1" dirty="0">
                <a:solidFill>
                  <a:srgbClr val="FF0000"/>
                </a:solidFill>
                <a:latin typeface="Times-Bold"/>
              </a:rPr>
              <a:t>2</a:t>
            </a:r>
            <a:endParaRPr lang="en-IN" sz="4000" dirty="0">
              <a:solidFill>
                <a:srgbClr val="FF0000"/>
              </a:solidFill>
            </a:endParaRPr>
          </a:p>
        </p:txBody>
      </p:sp>
    </p:spTree>
    <p:extLst>
      <p:ext uri="{BB962C8B-B14F-4D97-AF65-F5344CB8AC3E}">
        <p14:creationId xmlns:p14="http://schemas.microsoft.com/office/powerpoint/2010/main" val="1462331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7138" y="-17220"/>
            <a:ext cx="8392041" cy="646331"/>
          </a:xfrm>
          <a:prstGeom prst="rect">
            <a:avLst/>
          </a:prstGeom>
        </p:spPr>
        <p:txBody>
          <a:bodyPr wrap="none">
            <a:spAutoFit/>
          </a:bodyPr>
          <a:lstStyle/>
          <a:p>
            <a:r>
              <a:rPr lang="en-IN" sz="3600" b="1" dirty="0">
                <a:solidFill>
                  <a:srgbClr val="00009A"/>
                </a:solidFill>
                <a:latin typeface="Arial" panose="020B0604020202020204" pitchFamily="34" charset="0"/>
                <a:cs typeface="Arial" panose="020B0604020202020204" pitchFamily="34" charset="0"/>
              </a:rPr>
              <a:t>Interference between </a:t>
            </a:r>
            <a:r>
              <a:rPr lang="en-IN" sz="3600" b="1" dirty="0">
                <a:solidFill>
                  <a:srgbClr val="C10000"/>
                </a:solidFill>
                <a:latin typeface="Arial" panose="020B0604020202020204" pitchFamily="34" charset="0"/>
                <a:cs typeface="Arial" panose="020B0604020202020204" pitchFamily="34" charset="0"/>
              </a:rPr>
              <a:t>coherent </a:t>
            </a:r>
            <a:r>
              <a:rPr lang="en-IN" sz="3600" b="1" dirty="0">
                <a:solidFill>
                  <a:srgbClr val="00009A"/>
                </a:solidFill>
                <a:latin typeface="Arial" panose="020B0604020202020204" pitchFamily="34" charset="0"/>
                <a:cs typeface="Arial" panose="020B0604020202020204" pitchFamily="34" charset="0"/>
              </a:rPr>
              <a:t>waves</a:t>
            </a:r>
            <a:endParaRPr lang="en-IN" sz="3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209868" y="523264"/>
            <a:ext cx="6768000" cy="3312000"/>
          </a:xfrm>
          <a:prstGeom prst="rect">
            <a:avLst/>
          </a:prstGeom>
        </p:spPr>
      </p:pic>
      <p:sp>
        <p:nvSpPr>
          <p:cNvPr id="6" name="Rectangle 5"/>
          <p:cNvSpPr/>
          <p:nvPr/>
        </p:nvSpPr>
        <p:spPr>
          <a:xfrm>
            <a:off x="8159194" y="771364"/>
            <a:ext cx="2901756" cy="400110"/>
          </a:xfrm>
          <a:prstGeom prst="rect">
            <a:avLst/>
          </a:prstGeom>
        </p:spPr>
        <p:txBody>
          <a:bodyPr wrap="none">
            <a:spAutoFit/>
          </a:bodyPr>
          <a:lstStyle/>
          <a:p>
            <a:r>
              <a:rPr lang="en-IN" sz="2000" b="1" dirty="0">
                <a:latin typeface="Times-Roman"/>
              </a:rPr>
              <a:t>Resultant intensity </a:t>
            </a:r>
            <a:r>
              <a:rPr lang="en-IN" sz="2000" b="1" i="1" dirty="0">
                <a:latin typeface="Times-Italic"/>
              </a:rPr>
              <a:t>I </a:t>
            </a:r>
            <a:r>
              <a:rPr lang="en-IN" sz="2000" b="1" dirty="0">
                <a:latin typeface="Times-Roman"/>
              </a:rPr>
              <a:t>is</a:t>
            </a:r>
            <a:endParaRPr lang="en-IN" sz="2000" b="1" dirty="0"/>
          </a:p>
        </p:txBody>
      </p:sp>
      <p:sp>
        <p:nvSpPr>
          <p:cNvPr id="7" name="Rectangle 6"/>
          <p:cNvSpPr/>
          <p:nvPr/>
        </p:nvSpPr>
        <p:spPr>
          <a:xfrm>
            <a:off x="8227886" y="1544365"/>
            <a:ext cx="2916183" cy="461665"/>
          </a:xfrm>
          <a:prstGeom prst="rect">
            <a:avLst/>
          </a:prstGeom>
        </p:spPr>
        <p:txBody>
          <a:bodyPr wrap="none">
            <a:spAutoFit/>
          </a:bodyPr>
          <a:lstStyle/>
          <a:p>
            <a:r>
              <a:rPr lang="en-IN" sz="2000" b="1" i="1" dirty="0">
                <a:solidFill>
                  <a:srgbClr val="00009A"/>
                </a:solidFill>
                <a:latin typeface="Times-Italic"/>
              </a:rPr>
              <a:t>I </a:t>
            </a:r>
            <a:r>
              <a:rPr lang="en-IN" sz="2000" b="1" dirty="0">
                <a:solidFill>
                  <a:srgbClr val="00009A"/>
                </a:solidFill>
                <a:latin typeface="Times-Roman"/>
              </a:rPr>
              <a:t>= </a:t>
            </a:r>
            <a:r>
              <a:rPr lang="en-IN" sz="2000" b="1" i="1" dirty="0">
                <a:solidFill>
                  <a:srgbClr val="00009A"/>
                </a:solidFill>
                <a:latin typeface="Times-Italic"/>
              </a:rPr>
              <a:t>I</a:t>
            </a:r>
            <a:r>
              <a:rPr lang="en-IN" sz="1400" b="1" dirty="0">
                <a:solidFill>
                  <a:srgbClr val="00009A"/>
                </a:solidFill>
                <a:latin typeface="Times-Roman"/>
              </a:rPr>
              <a:t>1 </a:t>
            </a:r>
            <a:r>
              <a:rPr lang="en-IN" sz="2000" b="1" dirty="0">
                <a:solidFill>
                  <a:srgbClr val="00009A"/>
                </a:solidFill>
                <a:latin typeface="Times-Roman"/>
              </a:rPr>
              <a:t>+ </a:t>
            </a:r>
            <a:r>
              <a:rPr lang="en-IN" sz="2000" b="1" i="1" dirty="0">
                <a:solidFill>
                  <a:srgbClr val="00009A"/>
                </a:solidFill>
                <a:latin typeface="Times-Italic"/>
              </a:rPr>
              <a:t>I</a:t>
            </a:r>
            <a:r>
              <a:rPr lang="en-IN" sz="1400" b="1" dirty="0">
                <a:solidFill>
                  <a:srgbClr val="00009A"/>
                </a:solidFill>
                <a:latin typeface="Times-Roman"/>
              </a:rPr>
              <a:t>2 </a:t>
            </a:r>
            <a:r>
              <a:rPr lang="en-IN" sz="2000" b="1" dirty="0">
                <a:solidFill>
                  <a:srgbClr val="00009A"/>
                </a:solidFill>
                <a:latin typeface="Times-Roman"/>
              </a:rPr>
              <a:t>+ 2(</a:t>
            </a:r>
            <a:r>
              <a:rPr lang="en-IN" sz="2000" b="1" i="1" dirty="0">
                <a:solidFill>
                  <a:srgbClr val="00009A"/>
                </a:solidFill>
                <a:latin typeface="Times-Italic"/>
              </a:rPr>
              <a:t>I</a:t>
            </a:r>
            <a:r>
              <a:rPr lang="en-IN" sz="1400" b="1" dirty="0">
                <a:solidFill>
                  <a:srgbClr val="00009A"/>
                </a:solidFill>
                <a:latin typeface="Times-Roman"/>
              </a:rPr>
              <a:t>1</a:t>
            </a:r>
            <a:r>
              <a:rPr lang="en-IN" sz="2000" b="1" i="1" dirty="0">
                <a:solidFill>
                  <a:srgbClr val="00009A"/>
                </a:solidFill>
                <a:latin typeface="Times-Italic"/>
              </a:rPr>
              <a:t>I</a:t>
            </a:r>
            <a:r>
              <a:rPr lang="en-IN" sz="1400" b="1" dirty="0">
                <a:solidFill>
                  <a:srgbClr val="00009A"/>
                </a:solidFill>
                <a:latin typeface="Times-Roman"/>
              </a:rPr>
              <a:t>2</a:t>
            </a:r>
            <a:r>
              <a:rPr lang="en-IN" sz="2000" b="1" dirty="0">
                <a:solidFill>
                  <a:srgbClr val="00009A"/>
                </a:solidFill>
                <a:latin typeface="Times-Roman"/>
              </a:rPr>
              <a:t>)</a:t>
            </a:r>
            <a:r>
              <a:rPr lang="en-IN" sz="1400" b="1" baseline="30000" dirty="0">
                <a:solidFill>
                  <a:srgbClr val="00009A"/>
                </a:solidFill>
                <a:latin typeface="Times-Roman"/>
              </a:rPr>
              <a:t>1/2</a:t>
            </a:r>
            <a:r>
              <a:rPr lang="en-IN" sz="2000" b="1" dirty="0">
                <a:solidFill>
                  <a:srgbClr val="00009A"/>
                </a:solidFill>
                <a:latin typeface="Times-Roman"/>
              </a:rPr>
              <a:t>cos</a:t>
            </a:r>
            <a:r>
              <a:rPr lang="en-IN" sz="2400" b="1" dirty="0">
                <a:solidFill>
                  <a:srgbClr val="00009A"/>
                </a:solidFill>
                <a:latin typeface="Symbol" panose="05050102010706020507" pitchFamily="18" charset="2"/>
              </a:rPr>
              <a:t></a:t>
            </a:r>
            <a:endParaRPr lang="en-IN" sz="2000" b="1" dirty="0"/>
          </a:p>
        </p:txBody>
      </p:sp>
      <p:sp>
        <p:nvSpPr>
          <p:cNvPr id="8" name="Rectangle 7"/>
          <p:cNvSpPr/>
          <p:nvPr/>
        </p:nvSpPr>
        <p:spPr>
          <a:xfrm>
            <a:off x="8227886" y="2273173"/>
            <a:ext cx="2949024" cy="461665"/>
          </a:xfrm>
          <a:prstGeom prst="rect">
            <a:avLst/>
          </a:prstGeom>
        </p:spPr>
        <p:txBody>
          <a:bodyPr wrap="square">
            <a:spAutoFit/>
          </a:bodyPr>
          <a:lstStyle/>
          <a:p>
            <a:r>
              <a:rPr lang="en-IN" sz="2400" b="1" dirty="0">
                <a:solidFill>
                  <a:srgbClr val="00009A"/>
                </a:solidFill>
                <a:latin typeface="Symbol" panose="05050102010706020507" pitchFamily="18" charset="2"/>
              </a:rPr>
              <a:t> </a:t>
            </a:r>
            <a:r>
              <a:rPr lang="en-IN" sz="2000" b="1" dirty="0">
                <a:solidFill>
                  <a:srgbClr val="00009A"/>
                </a:solidFill>
                <a:latin typeface="Times-Roman"/>
              </a:rPr>
              <a:t>= </a:t>
            </a:r>
            <a:r>
              <a:rPr lang="en-IN" sz="2000" b="1" i="1" dirty="0">
                <a:solidFill>
                  <a:srgbClr val="00009A"/>
                </a:solidFill>
                <a:latin typeface="Times-Italic"/>
              </a:rPr>
              <a:t>k</a:t>
            </a:r>
            <a:r>
              <a:rPr lang="en-IN" sz="2000" b="1" dirty="0">
                <a:solidFill>
                  <a:srgbClr val="00009A"/>
                </a:solidFill>
                <a:latin typeface="Times-Roman"/>
              </a:rPr>
              <a:t>(</a:t>
            </a:r>
            <a:r>
              <a:rPr lang="en-IN" sz="2000" b="1" i="1" dirty="0">
                <a:solidFill>
                  <a:srgbClr val="00009A"/>
                </a:solidFill>
                <a:latin typeface="Times-Italic"/>
              </a:rPr>
              <a:t>r</a:t>
            </a:r>
            <a:r>
              <a:rPr lang="en-IN" sz="1400" b="1" dirty="0">
                <a:solidFill>
                  <a:srgbClr val="00009A"/>
                </a:solidFill>
                <a:latin typeface="Times-Roman"/>
              </a:rPr>
              <a:t>2 </a:t>
            </a:r>
            <a:r>
              <a:rPr lang="en-IN" sz="2000" b="1" dirty="0">
                <a:solidFill>
                  <a:srgbClr val="00009A"/>
                </a:solidFill>
                <a:latin typeface="TimesNewRoman"/>
              </a:rPr>
              <a:t>– </a:t>
            </a:r>
            <a:r>
              <a:rPr lang="en-IN" sz="2000" b="1" i="1" dirty="0">
                <a:solidFill>
                  <a:srgbClr val="00009A"/>
                </a:solidFill>
                <a:latin typeface="Times-Italic"/>
              </a:rPr>
              <a:t>r</a:t>
            </a:r>
            <a:r>
              <a:rPr lang="en-IN" sz="1400" b="1" dirty="0">
                <a:solidFill>
                  <a:srgbClr val="00009A"/>
                </a:solidFill>
                <a:latin typeface="Times-Roman"/>
              </a:rPr>
              <a:t>1</a:t>
            </a:r>
            <a:r>
              <a:rPr lang="en-IN" sz="2000" b="1" dirty="0">
                <a:solidFill>
                  <a:srgbClr val="00009A"/>
                </a:solidFill>
                <a:latin typeface="Times-Roman"/>
              </a:rPr>
              <a:t>) + ( </a:t>
            </a:r>
            <a:r>
              <a:rPr lang="en-IN" sz="2400" b="1" dirty="0">
                <a:solidFill>
                  <a:srgbClr val="00009A"/>
                </a:solidFill>
                <a:latin typeface="Symbol" panose="05050102010706020507" pitchFamily="18" charset="2"/>
              </a:rPr>
              <a:t></a:t>
            </a:r>
            <a:r>
              <a:rPr lang="en-IN" sz="1400" b="1" dirty="0">
                <a:solidFill>
                  <a:srgbClr val="00009A"/>
                </a:solidFill>
                <a:latin typeface="Times-Roman"/>
              </a:rPr>
              <a:t>2 </a:t>
            </a:r>
            <a:r>
              <a:rPr lang="en-IN" sz="2000" b="1" dirty="0">
                <a:solidFill>
                  <a:srgbClr val="00009A"/>
                </a:solidFill>
                <a:latin typeface="TimesNewRoman"/>
              </a:rPr>
              <a:t>– </a:t>
            </a:r>
            <a:r>
              <a:rPr lang="en-IN" sz="2400" b="1" dirty="0">
                <a:solidFill>
                  <a:srgbClr val="00009A"/>
                </a:solidFill>
                <a:latin typeface="Symbol" panose="05050102010706020507" pitchFamily="18" charset="2"/>
              </a:rPr>
              <a:t></a:t>
            </a:r>
            <a:r>
              <a:rPr lang="en-IN" sz="1400" b="1" dirty="0">
                <a:solidFill>
                  <a:srgbClr val="00009A"/>
                </a:solidFill>
                <a:latin typeface="Times-Roman"/>
              </a:rPr>
              <a:t>1</a:t>
            </a:r>
            <a:r>
              <a:rPr lang="en-IN" sz="2000" b="1" dirty="0">
                <a:solidFill>
                  <a:srgbClr val="00009A"/>
                </a:solidFill>
                <a:latin typeface="Times-Roman"/>
              </a:rPr>
              <a:t>)</a:t>
            </a:r>
            <a:endParaRPr lang="en-IN" sz="2000" b="1" dirty="0"/>
          </a:p>
        </p:txBody>
      </p:sp>
      <p:pic>
        <p:nvPicPr>
          <p:cNvPr id="9" name="Picture 8"/>
          <p:cNvPicPr>
            <a:picLocks noChangeAspect="1"/>
          </p:cNvPicPr>
          <p:nvPr/>
        </p:nvPicPr>
        <p:blipFill>
          <a:blip r:embed="rId3"/>
          <a:stretch>
            <a:fillRect/>
          </a:stretch>
        </p:blipFill>
        <p:spPr>
          <a:xfrm>
            <a:off x="1737360" y="3229495"/>
            <a:ext cx="9796318" cy="3628505"/>
          </a:xfrm>
          <a:prstGeom prst="rect">
            <a:avLst/>
          </a:prstGeom>
        </p:spPr>
      </p:pic>
    </p:spTree>
    <p:extLst>
      <p:ext uri="{BB962C8B-B14F-4D97-AF65-F5344CB8AC3E}">
        <p14:creationId xmlns:p14="http://schemas.microsoft.com/office/powerpoint/2010/main" val="4119018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2308310" y="249579"/>
            <a:ext cx="7403248" cy="4543138"/>
          </a:xfrm>
          <a:prstGeom prst="rect">
            <a:avLst/>
          </a:prstGeom>
          <a:blipFill>
            <a:blip r:embed="rId2" cstate="print"/>
            <a:stretch>
              <a:fillRect/>
            </a:stretch>
          </a:blipFill>
        </p:spPr>
        <p:txBody>
          <a:bodyPr wrap="square" lIns="0" tIns="0" rIns="0" bIns="0" rtlCol="0"/>
          <a:lstStyle/>
          <a:p>
            <a:endParaRPr/>
          </a:p>
        </p:txBody>
      </p:sp>
      <p:sp>
        <p:nvSpPr>
          <p:cNvPr id="5" name="object 3"/>
          <p:cNvSpPr txBox="1"/>
          <p:nvPr/>
        </p:nvSpPr>
        <p:spPr>
          <a:xfrm>
            <a:off x="262759" y="5145207"/>
            <a:ext cx="11803117" cy="1305486"/>
          </a:xfrm>
          <a:prstGeom prst="rect">
            <a:avLst/>
          </a:prstGeom>
        </p:spPr>
        <p:txBody>
          <a:bodyPr vert="horz" wrap="square" lIns="0" tIns="12700" rIns="0" bIns="0" rtlCol="0">
            <a:spAutoFit/>
          </a:bodyPr>
          <a:lstStyle/>
          <a:p>
            <a:pPr marL="38100" marR="30480" indent="-635" algn="just">
              <a:lnSpc>
                <a:spcPct val="100000"/>
              </a:lnSpc>
              <a:spcBef>
                <a:spcPts val="100"/>
              </a:spcBef>
            </a:pPr>
            <a:r>
              <a:rPr sz="2800" spc="-5" dirty="0">
                <a:latin typeface="Arial" panose="020B0604020202020204" pitchFamily="34" charset="0"/>
                <a:cs typeface="Arial" panose="020B0604020202020204" pitchFamily="34" charset="0"/>
              </a:rPr>
              <a:t>A </a:t>
            </a:r>
            <a:r>
              <a:rPr sz="2800" dirty="0">
                <a:latin typeface="Arial" panose="020B0604020202020204" pitchFamily="34" charset="0"/>
                <a:cs typeface="Arial" panose="020B0604020202020204" pitchFamily="34" charset="0"/>
              </a:rPr>
              <a:t>plane EM wave traveling along </a:t>
            </a:r>
            <a:r>
              <a:rPr sz="2800" i="1" spc="-5" dirty="0">
                <a:latin typeface="Arial" panose="020B0604020202020204" pitchFamily="34" charset="0"/>
                <a:cs typeface="Arial" panose="020B0604020202020204" pitchFamily="34" charset="0"/>
              </a:rPr>
              <a:t>z</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has the </a:t>
            </a:r>
            <a:r>
              <a:rPr sz="2800" spc="-5" dirty="0">
                <a:latin typeface="Arial" panose="020B0604020202020204" pitchFamily="34" charset="0"/>
                <a:cs typeface="Arial" panose="020B0604020202020204" pitchFamily="34" charset="0"/>
              </a:rPr>
              <a:t>same </a:t>
            </a:r>
            <a:r>
              <a:rPr sz="2800" i="1" dirty="0">
                <a:latin typeface="Arial" panose="020B0604020202020204" pitchFamily="34" charset="0"/>
                <a:cs typeface="Arial" panose="020B0604020202020204" pitchFamily="34" charset="0"/>
              </a:rPr>
              <a:t>E</a:t>
            </a:r>
            <a:r>
              <a:rPr sz="2800" i="1" baseline="-20833" dirty="0">
                <a:latin typeface="Arial" panose="020B0604020202020204" pitchFamily="34" charset="0"/>
                <a:cs typeface="Arial" panose="020B0604020202020204" pitchFamily="34" charset="0"/>
              </a:rPr>
              <a:t>x </a:t>
            </a:r>
            <a:r>
              <a:rPr sz="2800" dirty="0">
                <a:latin typeface="Arial" panose="020B0604020202020204" pitchFamily="34" charset="0"/>
                <a:cs typeface="Arial" panose="020B0604020202020204" pitchFamily="34" charset="0"/>
              </a:rPr>
              <a:t>(or </a:t>
            </a:r>
            <a:r>
              <a:rPr sz="2800" i="1" spc="-5" dirty="0">
                <a:latin typeface="Arial" panose="020B0604020202020204" pitchFamily="34" charset="0"/>
                <a:cs typeface="Arial" panose="020B0604020202020204" pitchFamily="34" charset="0"/>
              </a:rPr>
              <a:t>B</a:t>
            </a:r>
            <a:r>
              <a:rPr sz="2800" i="1" spc="-7" baseline="-20833" dirty="0">
                <a:latin typeface="Arial" panose="020B0604020202020204" pitchFamily="34" charset="0"/>
                <a:cs typeface="Arial" panose="020B0604020202020204" pitchFamily="34" charset="0"/>
              </a:rPr>
              <a:t>y</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at any point in a given </a:t>
            </a:r>
            <a:r>
              <a:rPr sz="2800" i="1" dirty="0">
                <a:latin typeface="Arial" panose="020B0604020202020204" pitchFamily="34" charset="0"/>
                <a:cs typeface="Arial" panose="020B0604020202020204" pitchFamily="34" charset="0"/>
              </a:rPr>
              <a:t>xy </a:t>
            </a:r>
            <a:r>
              <a:rPr sz="2800" dirty="0">
                <a:latin typeface="Arial" panose="020B0604020202020204" pitchFamily="34" charset="0"/>
                <a:cs typeface="Arial" panose="020B0604020202020204" pitchFamily="34" charset="0"/>
              </a:rPr>
              <a:t>plane.  All electric field vectors in a given </a:t>
            </a:r>
            <a:r>
              <a:rPr sz="2800" i="1" dirty="0">
                <a:latin typeface="Arial" panose="020B0604020202020204" pitchFamily="34" charset="0"/>
                <a:cs typeface="Arial" panose="020B0604020202020204" pitchFamily="34" charset="0"/>
              </a:rPr>
              <a:t>xy </a:t>
            </a:r>
            <a:r>
              <a:rPr sz="2800" dirty="0">
                <a:latin typeface="Arial" panose="020B0604020202020204" pitchFamily="34" charset="0"/>
                <a:cs typeface="Arial" panose="020B0604020202020204" pitchFamily="34" charset="0"/>
              </a:rPr>
              <a:t>plane are therefore in phase. The </a:t>
            </a:r>
            <a:r>
              <a:rPr sz="2800" i="1" dirty="0">
                <a:latin typeface="Arial" panose="020B0604020202020204" pitchFamily="34" charset="0"/>
                <a:cs typeface="Arial" panose="020B0604020202020204" pitchFamily="34" charset="0"/>
              </a:rPr>
              <a:t>xy </a:t>
            </a:r>
            <a:r>
              <a:rPr sz="2800" dirty="0">
                <a:latin typeface="Arial" panose="020B0604020202020204" pitchFamily="34" charset="0"/>
                <a:cs typeface="Arial" panose="020B0604020202020204" pitchFamily="34" charset="0"/>
              </a:rPr>
              <a:t>planes are of  infinite extent in the </a:t>
            </a:r>
            <a:r>
              <a:rPr sz="2800" i="1" dirty="0">
                <a:latin typeface="Arial" panose="020B0604020202020204" pitchFamily="34" charset="0"/>
                <a:cs typeface="Arial" panose="020B0604020202020204" pitchFamily="34" charset="0"/>
              </a:rPr>
              <a:t>x </a:t>
            </a:r>
            <a:r>
              <a:rPr sz="2800" dirty="0">
                <a:latin typeface="Arial" panose="020B0604020202020204" pitchFamily="34" charset="0"/>
                <a:cs typeface="Arial" panose="020B0604020202020204" pitchFamily="34" charset="0"/>
              </a:rPr>
              <a:t>and </a:t>
            </a:r>
            <a:r>
              <a:rPr sz="2800" i="1" dirty="0">
                <a:latin typeface="Arial" panose="020B0604020202020204" pitchFamily="34" charset="0"/>
                <a:cs typeface="Arial" panose="020B0604020202020204" pitchFamily="34" charset="0"/>
              </a:rPr>
              <a:t>y</a:t>
            </a:r>
            <a:r>
              <a:rPr sz="2800" i="1"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directions.</a:t>
            </a:r>
          </a:p>
        </p:txBody>
      </p:sp>
    </p:spTree>
    <p:extLst>
      <p:ext uri="{BB962C8B-B14F-4D97-AF65-F5344CB8AC3E}">
        <p14:creationId xmlns:p14="http://schemas.microsoft.com/office/powerpoint/2010/main" val="2545189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4784" y="2293578"/>
            <a:ext cx="10443885" cy="1200329"/>
          </a:xfrm>
          <a:prstGeom prst="rect">
            <a:avLst/>
          </a:prstGeom>
        </p:spPr>
        <p:txBody>
          <a:bodyPr wrap="none">
            <a:spAutoFit/>
          </a:bodyPr>
          <a:lstStyle/>
          <a:p>
            <a:pPr algn="ctr"/>
            <a:r>
              <a:rPr lang="fr-FR" sz="3600" b="1" dirty="0">
                <a:solidFill>
                  <a:srgbClr val="0000CC"/>
                </a:solidFill>
                <a:latin typeface="Arial" panose="020B0604020202020204" pitchFamily="34" charset="0"/>
                <a:cs typeface="Arial" panose="020B0604020202020204" pitchFamily="34" charset="0"/>
              </a:rPr>
              <a:t>Diffraction Principles- Fraunhofer diffraction, </a:t>
            </a:r>
          </a:p>
          <a:p>
            <a:pPr algn="ctr"/>
            <a:r>
              <a:rPr lang="fr-FR" sz="3600" b="1" dirty="0">
                <a:solidFill>
                  <a:srgbClr val="0000CC"/>
                </a:solidFill>
                <a:latin typeface="Arial" panose="020B0604020202020204" pitchFamily="34" charset="0"/>
                <a:cs typeface="Arial" panose="020B0604020202020204" pitchFamily="34" charset="0"/>
              </a:rPr>
              <a:t>Diffraction Grating 	</a:t>
            </a:r>
          </a:p>
        </p:txBody>
      </p:sp>
    </p:spTree>
    <p:extLst>
      <p:ext uri="{BB962C8B-B14F-4D97-AF65-F5344CB8AC3E}">
        <p14:creationId xmlns:p14="http://schemas.microsoft.com/office/powerpoint/2010/main" val="2824894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612" y="0"/>
            <a:ext cx="2492990" cy="646331"/>
          </a:xfrm>
          <a:prstGeom prst="rect">
            <a:avLst/>
          </a:prstGeom>
        </p:spPr>
        <p:txBody>
          <a:bodyPr wrap="none">
            <a:spAutoFit/>
          </a:bodyPr>
          <a:lstStyle/>
          <a:p>
            <a:r>
              <a:rPr lang="en-IN" sz="3600" b="1">
                <a:solidFill>
                  <a:srgbClr val="C00000"/>
                </a:solidFill>
                <a:latin typeface="Arial" panose="020B0604020202020204" pitchFamily="34" charset="0"/>
                <a:cs typeface="Arial" panose="020B0604020202020204" pitchFamily="34" charset="0"/>
              </a:rPr>
              <a:t>Diffraction</a:t>
            </a:r>
            <a:endParaRPr lang="en-IN" sz="360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670859" y="646331"/>
            <a:ext cx="8408553" cy="4453374"/>
          </a:xfrm>
          <a:prstGeom prst="rect">
            <a:avLst/>
          </a:prstGeom>
        </p:spPr>
      </p:pic>
      <p:sp>
        <p:nvSpPr>
          <p:cNvPr id="6" name="Rectangle 5"/>
          <p:cNvSpPr/>
          <p:nvPr/>
        </p:nvSpPr>
        <p:spPr>
          <a:xfrm>
            <a:off x="56152" y="5650939"/>
            <a:ext cx="12191999" cy="923330"/>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A light beam incident on a small circular aperture becomes diffracted and its light intensity pattern after passing through the aperture is a diffraction pattern with circular bright rings (called Airy rings).</a:t>
            </a:r>
          </a:p>
          <a:p>
            <a:pPr algn="just"/>
            <a:r>
              <a:rPr lang="en-US" b="1" dirty="0">
                <a:latin typeface="Arial" panose="020B0604020202020204" pitchFamily="34" charset="0"/>
                <a:cs typeface="Arial" panose="020B0604020202020204" pitchFamily="34" charset="0"/>
              </a:rPr>
              <a:t>If the screen is far away from the aperture, this would be a Fraunhofer diffraction pattern.</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3183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2948" y="0"/>
            <a:ext cx="7938905"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Diffraction from a Circular Aperture</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4052967" y="646331"/>
            <a:ext cx="3179106" cy="3111465"/>
          </a:xfrm>
          <a:prstGeom prst="rect">
            <a:avLst/>
          </a:prstGeom>
        </p:spPr>
      </p:pic>
      <p:sp>
        <p:nvSpPr>
          <p:cNvPr id="6" name="Rectangle 5"/>
          <p:cNvSpPr/>
          <p:nvPr/>
        </p:nvSpPr>
        <p:spPr>
          <a:xfrm>
            <a:off x="126400" y="5110612"/>
            <a:ext cx="11910429" cy="923330"/>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A light beam incident on a small circular aperture becomes diffracted and its light intensity pattern after passing through the aperture is a diffraction pattern with circular bright rings (called Airy rings).</a:t>
            </a:r>
          </a:p>
          <a:p>
            <a:pPr algn="just"/>
            <a:r>
              <a:rPr lang="en-US" b="1" dirty="0">
                <a:latin typeface="Arial" panose="020B0604020202020204" pitchFamily="34" charset="0"/>
                <a:cs typeface="Arial" panose="020B0604020202020204" pitchFamily="34" charset="0"/>
              </a:rPr>
              <a:t>If the screen is far away from the aperture, this would be a Fraunhofer diffraction pattern.</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3130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0374" y="0"/>
            <a:ext cx="2492990" cy="646331"/>
          </a:xfrm>
          <a:prstGeom prst="rect">
            <a:avLst/>
          </a:prstGeom>
        </p:spPr>
        <p:txBody>
          <a:bodyPr wrap="none">
            <a:spAutoFit/>
          </a:bodyPr>
          <a:lstStyle/>
          <a:p>
            <a:r>
              <a:rPr lang="en-IN" sz="3600" b="1" dirty="0">
                <a:solidFill>
                  <a:srgbClr val="C10000"/>
                </a:solidFill>
                <a:latin typeface="Arial" panose="020B0604020202020204" pitchFamily="34" charset="0"/>
                <a:cs typeface="Arial" panose="020B0604020202020204" pitchFamily="34" charset="0"/>
              </a:rPr>
              <a:t>Diffraction</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1810" y="646331"/>
            <a:ext cx="5328703" cy="584775"/>
          </a:xfrm>
          <a:prstGeom prst="rect">
            <a:avLst/>
          </a:prstGeom>
        </p:spPr>
        <p:txBody>
          <a:bodyPr wrap="none">
            <a:spAutoFit/>
          </a:bodyPr>
          <a:lstStyle/>
          <a:p>
            <a:r>
              <a:rPr lang="en-IN" sz="3200" b="1" dirty="0">
                <a:solidFill>
                  <a:srgbClr val="0000CC"/>
                </a:solidFill>
                <a:latin typeface="Arial" panose="020B0604020202020204" pitchFamily="34" charset="0"/>
                <a:cs typeface="Arial" panose="020B0604020202020204" pitchFamily="34" charset="0"/>
              </a:rPr>
              <a:t>Huygens-Fresnel principle</a:t>
            </a:r>
            <a:endParaRPr lang="en-IN" sz="3200" dirty="0">
              <a:solidFill>
                <a:srgbClr val="0000CC"/>
              </a:solidFill>
              <a:latin typeface="Arial" panose="020B0604020202020204" pitchFamily="34" charset="0"/>
              <a:cs typeface="Arial" panose="020B0604020202020204" pitchFamily="34" charset="0"/>
            </a:endParaRPr>
          </a:p>
        </p:txBody>
      </p:sp>
      <p:sp>
        <p:nvSpPr>
          <p:cNvPr id="6" name="Rectangle 5"/>
          <p:cNvSpPr/>
          <p:nvPr/>
        </p:nvSpPr>
        <p:spPr>
          <a:xfrm>
            <a:off x="706581" y="1723382"/>
            <a:ext cx="10925451" cy="3046988"/>
          </a:xfrm>
          <a:prstGeom prst="rect">
            <a:avLst/>
          </a:prstGeom>
        </p:spPr>
        <p:txBody>
          <a:bodyPr wrap="square">
            <a:spAutoFit/>
          </a:bodyPr>
          <a:lstStyle/>
          <a:p>
            <a:pPr algn="just"/>
            <a:r>
              <a:rPr lang="en-US" sz="3200"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Every unobstructed point of a wave front, at a given instant in time, serves as a source of spherical secondary waves (with the same frequency as that of the primary wave). The amplitude of the optical field at any point beyond is the superposition of all these wavelets (considering their amplitudes and relative </a:t>
            </a:r>
            <a:r>
              <a:rPr lang="en-IN" sz="3200"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phases)</a:t>
            </a:r>
          </a:p>
        </p:txBody>
      </p:sp>
    </p:spTree>
    <p:extLst>
      <p:ext uri="{BB962C8B-B14F-4D97-AF65-F5344CB8AC3E}">
        <p14:creationId xmlns:p14="http://schemas.microsoft.com/office/powerpoint/2010/main" val="357249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0374" y="0"/>
            <a:ext cx="2492990" cy="646331"/>
          </a:xfrm>
          <a:prstGeom prst="rect">
            <a:avLst/>
          </a:prstGeom>
        </p:spPr>
        <p:txBody>
          <a:bodyPr wrap="none">
            <a:spAutoFit/>
          </a:bodyPr>
          <a:lstStyle/>
          <a:p>
            <a:r>
              <a:rPr lang="en-IN" sz="3600" b="1" dirty="0">
                <a:solidFill>
                  <a:srgbClr val="C10000"/>
                </a:solidFill>
                <a:latin typeface="Arial" panose="020B0604020202020204" pitchFamily="34" charset="0"/>
                <a:cs typeface="Arial" panose="020B0604020202020204" pitchFamily="34" charset="0"/>
              </a:rPr>
              <a:t>Diffraction</a:t>
            </a:r>
            <a:endParaRPr lang="en-IN" sz="36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422400" y="599857"/>
            <a:ext cx="8263467" cy="4491015"/>
          </a:xfrm>
          <a:prstGeom prst="rect">
            <a:avLst/>
          </a:prstGeom>
        </p:spPr>
      </p:pic>
      <p:sp>
        <p:nvSpPr>
          <p:cNvPr id="7" name="Rectangle 6"/>
          <p:cNvSpPr/>
          <p:nvPr/>
        </p:nvSpPr>
        <p:spPr>
          <a:xfrm>
            <a:off x="67734" y="5196797"/>
            <a:ext cx="12048066" cy="1446550"/>
          </a:xfrm>
          <a:prstGeom prst="rect">
            <a:avLst/>
          </a:prstGeom>
        </p:spPr>
        <p:txBody>
          <a:bodyPr wrap="square">
            <a:spAutoFit/>
          </a:bodyPr>
          <a:lstStyle/>
          <a:p>
            <a:pPr marL="342900" indent="-342900" algn="just">
              <a:buAutoNum type="alphaLcParenBoth"/>
            </a:pPr>
            <a:r>
              <a:rPr lang="en-US" sz="2200" dirty="0">
                <a:latin typeface="Arial" panose="020B0604020202020204" pitchFamily="34" charset="0"/>
                <a:cs typeface="Arial" panose="020B0604020202020204" pitchFamily="34" charset="0"/>
              </a:rPr>
              <a:t> Huygens-Fresnel principle states that each point in the aperture becomes a source of secondary waves (spherical waves). The spherical wave fronts are separated by </a:t>
            </a:r>
            <a:r>
              <a:rPr lang="el-GR" sz="2200" dirty="0">
                <a:latin typeface="Times New Roman" panose="02020603050405020304" pitchFamily="18" charset="0"/>
                <a:cs typeface="Times New Roman" panose="02020603050405020304" pitchFamily="18" charset="0"/>
              </a:rPr>
              <a:t>λ</a:t>
            </a:r>
            <a:r>
              <a:rPr lang="en-US" sz="2200" dirty="0">
                <a:latin typeface="Arial" panose="020B0604020202020204" pitchFamily="34" charset="0"/>
                <a:cs typeface="Arial" panose="020B0604020202020204" pitchFamily="34" charset="0"/>
              </a:rPr>
              <a:t>. The new wavefront is the envelope of the all these spherical wavefronts. </a:t>
            </a:r>
          </a:p>
          <a:p>
            <a:pPr algn="just"/>
            <a:r>
              <a:rPr lang="en-US" sz="2200" dirty="0">
                <a:latin typeface="Arial" panose="020B0604020202020204" pitchFamily="34" charset="0"/>
                <a:cs typeface="Arial" panose="020B0604020202020204" pitchFamily="34" charset="0"/>
              </a:rPr>
              <a:t>(b) Another possible wavefront occurs at an angle q to the </a:t>
            </a:r>
            <a:r>
              <a:rPr lang="en-US" sz="2200" i="1" dirty="0">
                <a:latin typeface="Arial" panose="020B0604020202020204" pitchFamily="34" charset="0"/>
                <a:cs typeface="Arial" panose="020B0604020202020204" pitchFamily="34" charset="0"/>
              </a:rPr>
              <a:t>z</a:t>
            </a:r>
            <a:r>
              <a:rPr lang="en-US" sz="2200" dirty="0">
                <a:latin typeface="Arial" panose="020B0604020202020204" pitchFamily="34" charset="0"/>
                <a:cs typeface="Arial" panose="020B0604020202020204" pitchFamily="34" charset="0"/>
              </a:rPr>
              <a:t>-direction which is a diffracted wave.</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5468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4226" y="0"/>
            <a:ext cx="6391493" cy="646331"/>
          </a:xfrm>
          <a:prstGeom prst="rect">
            <a:avLst/>
          </a:prstGeom>
        </p:spPr>
        <p:txBody>
          <a:bodyPr wrap="none">
            <a:spAutoFit/>
          </a:bodyPr>
          <a:lstStyle/>
          <a:p>
            <a:r>
              <a:rPr lang="en-US" sz="3600" b="1" dirty="0">
                <a:solidFill>
                  <a:srgbClr val="C00000"/>
                </a:solidFill>
                <a:latin typeface="Arial" panose="020B0604020202020204" pitchFamily="34" charset="0"/>
                <a:cs typeface="Arial" panose="020B0604020202020204" pitchFamily="34" charset="0"/>
              </a:rPr>
              <a:t>Diffraction from a Single Slit</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764354" y="629705"/>
            <a:ext cx="9685447" cy="4287097"/>
          </a:xfrm>
          <a:prstGeom prst="rect">
            <a:avLst/>
          </a:prstGeom>
        </p:spPr>
      </p:pic>
      <p:sp>
        <p:nvSpPr>
          <p:cNvPr id="6" name="Rectangle 5"/>
          <p:cNvSpPr/>
          <p:nvPr/>
        </p:nvSpPr>
        <p:spPr>
          <a:xfrm>
            <a:off x="182462" y="4916802"/>
            <a:ext cx="11821116" cy="1785104"/>
          </a:xfrm>
          <a:prstGeom prst="rect">
            <a:avLst/>
          </a:prstGeom>
        </p:spPr>
        <p:txBody>
          <a:bodyPr wrap="square">
            <a:spAutoFit/>
          </a:bodyPr>
          <a:lstStyle/>
          <a:p>
            <a:pPr marL="342900" indent="-342900" algn="just">
              <a:buAutoNum type="alphaLcParenBoth"/>
            </a:pPr>
            <a:r>
              <a:rPr lang="en-US" dirty="0">
                <a:latin typeface="Times-Roman"/>
              </a:rPr>
              <a:t>The aperture has a finite width </a:t>
            </a:r>
            <a:r>
              <a:rPr lang="en-US" i="1" dirty="0">
                <a:latin typeface="Times-Italic"/>
              </a:rPr>
              <a:t>a </a:t>
            </a:r>
            <a:r>
              <a:rPr lang="en-US" dirty="0">
                <a:latin typeface="Times-Roman"/>
              </a:rPr>
              <a:t>along </a:t>
            </a:r>
            <a:r>
              <a:rPr lang="en-US" i="1" dirty="0">
                <a:latin typeface="Times-Italic"/>
              </a:rPr>
              <a:t>y, </a:t>
            </a:r>
            <a:r>
              <a:rPr lang="en-US" dirty="0">
                <a:latin typeface="Times-Roman"/>
              </a:rPr>
              <a:t>but it is very long along </a:t>
            </a:r>
            <a:r>
              <a:rPr lang="en-US" i="1" dirty="0">
                <a:latin typeface="Times-Italic"/>
              </a:rPr>
              <a:t>x </a:t>
            </a:r>
            <a:r>
              <a:rPr lang="en-US" dirty="0">
                <a:latin typeface="Times-Roman"/>
              </a:rPr>
              <a:t>so that it is a one-dimensional slit. The aperture is divided into </a:t>
            </a:r>
            <a:r>
              <a:rPr lang="en-US" i="1" dirty="0">
                <a:latin typeface="Times-Italic"/>
              </a:rPr>
              <a:t>N </a:t>
            </a:r>
            <a:r>
              <a:rPr lang="en-US" dirty="0">
                <a:latin typeface="Times-Roman"/>
              </a:rPr>
              <a:t>number of point sources each occupying </a:t>
            </a:r>
            <a:r>
              <a:rPr lang="en-US" sz="2000" dirty="0">
                <a:latin typeface="Symbol" panose="05050102010706020507" pitchFamily="18" charset="2"/>
              </a:rPr>
              <a:t></a:t>
            </a:r>
            <a:r>
              <a:rPr lang="en-US" i="1" dirty="0">
                <a:latin typeface="Times-Italic"/>
              </a:rPr>
              <a:t>y </a:t>
            </a:r>
            <a:r>
              <a:rPr lang="en-US" dirty="0">
                <a:latin typeface="Times-Roman"/>
              </a:rPr>
              <a:t>with amplitude proportional to </a:t>
            </a:r>
            <a:r>
              <a:rPr lang="en-US" sz="2000" dirty="0">
                <a:latin typeface="Symbol" panose="05050102010706020507" pitchFamily="18" charset="2"/>
              </a:rPr>
              <a:t></a:t>
            </a:r>
            <a:r>
              <a:rPr lang="en-US" i="1" dirty="0">
                <a:latin typeface="Times-Italic"/>
              </a:rPr>
              <a:t>y </a:t>
            </a:r>
            <a:r>
              <a:rPr lang="en-US" dirty="0">
                <a:latin typeface="Times-Roman"/>
              </a:rPr>
              <a:t>since the slit is excited by a plane electromagnetic wave. </a:t>
            </a:r>
          </a:p>
          <a:p>
            <a:pPr algn="just"/>
            <a:r>
              <a:rPr lang="en-US" dirty="0">
                <a:latin typeface="Times-Roman"/>
              </a:rPr>
              <a:t>(b) The intensity distribution in the received light at the screen </a:t>
            </a:r>
            <a:r>
              <a:rPr lang="en-US" i="1" dirty="0">
                <a:latin typeface="Times-Italic"/>
              </a:rPr>
              <a:t>far away </a:t>
            </a:r>
            <a:r>
              <a:rPr lang="en-US" dirty="0">
                <a:latin typeface="Times-Roman"/>
              </a:rPr>
              <a:t>from the aperture: </a:t>
            </a:r>
            <a:r>
              <a:rPr lang="en-US" i="1" dirty="0">
                <a:latin typeface="Times-Italic"/>
              </a:rPr>
              <a:t>the diffraction pattern</a:t>
            </a:r>
            <a:r>
              <a:rPr lang="en-US" dirty="0">
                <a:latin typeface="Times-Roman"/>
              </a:rPr>
              <a:t>.</a:t>
            </a:r>
          </a:p>
          <a:p>
            <a:pPr algn="just"/>
            <a:r>
              <a:rPr lang="en-US" dirty="0">
                <a:latin typeface="Times-Roman"/>
              </a:rPr>
              <a:t>     Note that the slit is very long along </a:t>
            </a:r>
            <a:r>
              <a:rPr lang="en-US" i="1" dirty="0">
                <a:latin typeface="Times-Italic"/>
              </a:rPr>
              <a:t>x </a:t>
            </a:r>
            <a:r>
              <a:rPr lang="en-US" dirty="0">
                <a:latin typeface="Times-Roman"/>
              </a:rPr>
              <a:t>and there is no diffraction along this dimension. </a:t>
            </a:r>
          </a:p>
          <a:p>
            <a:pPr algn="just"/>
            <a:r>
              <a:rPr lang="en-US" dirty="0">
                <a:latin typeface="Times-Roman"/>
              </a:rPr>
              <a:t>(c) Diffraction pattern obtained by using a laser beam from a pointer incident on a single slit.</a:t>
            </a:r>
            <a:endParaRPr lang="en-IN" dirty="0"/>
          </a:p>
        </p:txBody>
      </p:sp>
    </p:spTree>
    <p:extLst>
      <p:ext uri="{BB962C8B-B14F-4D97-AF65-F5344CB8AC3E}">
        <p14:creationId xmlns:p14="http://schemas.microsoft.com/office/powerpoint/2010/main" val="3060168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4226" y="0"/>
            <a:ext cx="6391493" cy="646331"/>
          </a:xfrm>
          <a:prstGeom prst="rect">
            <a:avLst/>
          </a:prstGeom>
        </p:spPr>
        <p:txBody>
          <a:bodyPr wrap="none">
            <a:spAutoFit/>
          </a:bodyPr>
          <a:lstStyle/>
          <a:p>
            <a:r>
              <a:rPr lang="en-US" sz="3600" b="1" dirty="0">
                <a:solidFill>
                  <a:srgbClr val="C00000"/>
                </a:solidFill>
                <a:latin typeface="Arial" panose="020B0604020202020204" pitchFamily="34" charset="0"/>
                <a:cs typeface="Arial" panose="020B0604020202020204" pitchFamily="34" charset="0"/>
              </a:rPr>
              <a:t>Diffraction from a Single Slit</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2078181" y="646331"/>
            <a:ext cx="8019251" cy="5858892"/>
          </a:xfrm>
          <a:prstGeom prst="rect">
            <a:avLst/>
          </a:prstGeom>
        </p:spPr>
      </p:pic>
    </p:spTree>
    <p:extLst>
      <p:ext uri="{BB962C8B-B14F-4D97-AF65-F5344CB8AC3E}">
        <p14:creationId xmlns:p14="http://schemas.microsoft.com/office/powerpoint/2010/main" val="1998445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4226" y="0"/>
            <a:ext cx="6391493" cy="646331"/>
          </a:xfrm>
          <a:prstGeom prst="rect">
            <a:avLst/>
          </a:prstGeom>
        </p:spPr>
        <p:txBody>
          <a:bodyPr wrap="none">
            <a:spAutoFit/>
          </a:bodyPr>
          <a:lstStyle/>
          <a:p>
            <a:r>
              <a:rPr lang="en-US" sz="3600" b="1" dirty="0">
                <a:solidFill>
                  <a:srgbClr val="C00000"/>
                </a:solidFill>
                <a:latin typeface="Arial" panose="020B0604020202020204" pitchFamily="34" charset="0"/>
                <a:cs typeface="Arial" panose="020B0604020202020204" pitchFamily="34" charset="0"/>
              </a:rPr>
              <a:t>Diffraction from a Single Slit</a:t>
            </a:r>
            <a:endParaRPr lang="en-IN" sz="3600" dirty="0">
              <a:solidFill>
                <a:srgbClr val="C0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3865417" y="646331"/>
            <a:ext cx="4456977" cy="2920693"/>
          </a:xfrm>
          <a:prstGeom prst="rect">
            <a:avLst/>
          </a:prstGeom>
        </p:spPr>
      </p:pic>
      <p:pic>
        <p:nvPicPr>
          <p:cNvPr id="7" name="Picture 6"/>
          <p:cNvPicPr>
            <a:picLocks noChangeAspect="1"/>
          </p:cNvPicPr>
          <p:nvPr/>
        </p:nvPicPr>
        <p:blipFill>
          <a:blip r:embed="rId3"/>
          <a:stretch>
            <a:fillRect/>
          </a:stretch>
        </p:blipFill>
        <p:spPr>
          <a:xfrm>
            <a:off x="2518756" y="3649304"/>
            <a:ext cx="8362065" cy="1655772"/>
          </a:xfrm>
          <a:prstGeom prst="rect">
            <a:avLst/>
          </a:prstGeom>
        </p:spPr>
      </p:pic>
      <p:pic>
        <p:nvPicPr>
          <p:cNvPr id="8" name="Picture 7"/>
          <p:cNvPicPr>
            <a:picLocks noChangeAspect="1"/>
          </p:cNvPicPr>
          <p:nvPr/>
        </p:nvPicPr>
        <p:blipFill>
          <a:blip r:embed="rId4"/>
          <a:stretch>
            <a:fillRect/>
          </a:stretch>
        </p:blipFill>
        <p:spPr>
          <a:xfrm>
            <a:off x="4326771" y="5512574"/>
            <a:ext cx="3534268" cy="1057423"/>
          </a:xfrm>
          <a:prstGeom prst="rect">
            <a:avLst/>
          </a:prstGeom>
        </p:spPr>
      </p:pic>
    </p:spTree>
    <p:extLst>
      <p:ext uri="{BB962C8B-B14F-4D97-AF65-F5344CB8AC3E}">
        <p14:creationId xmlns:p14="http://schemas.microsoft.com/office/powerpoint/2010/main" val="1754094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776" y="2793077"/>
            <a:ext cx="3706644" cy="3275267"/>
          </a:xfrm>
          <a:prstGeom prst="rect">
            <a:avLst/>
          </a:prstGeom>
        </p:spPr>
      </p:pic>
      <p:sp>
        <p:nvSpPr>
          <p:cNvPr id="5" name="Rectangle 4"/>
          <p:cNvSpPr/>
          <p:nvPr/>
        </p:nvSpPr>
        <p:spPr>
          <a:xfrm>
            <a:off x="3114226" y="0"/>
            <a:ext cx="6391493" cy="646331"/>
          </a:xfrm>
          <a:prstGeom prst="rect">
            <a:avLst/>
          </a:prstGeom>
        </p:spPr>
        <p:txBody>
          <a:bodyPr wrap="none">
            <a:spAutoFit/>
          </a:bodyPr>
          <a:lstStyle/>
          <a:p>
            <a:r>
              <a:rPr lang="en-US" sz="3600" b="1" dirty="0">
                <a:solidFill>
                  <a:srgbClr val="C00000"/>
                </a:solidFill>
                <a:latin typeface="Arial" panose="020B0604020202020204" pitchFamily="34" charset="0"/>
                <a:cs typeface="Arial" panose="020B0604020202020204" pitchFamily="34" charset="0"/>
              </a:rPr>
              <a:t>Diffraction from a Single Slit</a:t>
            </a:r>
            <a:endParaRPr lang="en-IN" sz="3600" dirty="0">
              <a:solidFill>
                <a:srgbClr val="C0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7755708" y="2421369"/>
            <a:ext cx="4171803" cy="3821499"/>
          </a:xfrm>
          <a:prstGeom prst="rect">
            <a:avLst/>
          </a:prstGeom>
        </p:spPr>
      </p:pic>
      <p:pic>
        <p:nvPicPr>
          <p:cNvPr id="7" name="Picture 6"/>
          <p:cNvPicPr>
            <a:picLocks noChangeAspect="1"/>
          </p:cNvPicPr>
          <p:nvPr/>
        </p:nvPicPr>
        <p:blipFill>
          <a:blip r:embed="rId4"/>
          <a:stretch>
            <a:fillRect/>
          </a:stretch>
        </p:blipFill>
        <p:spPr>
          <a:xfrm>
            <a:off x="1180408" y="545903"/>
            <a:ext cx="9261358" cy="1329563"/>
          </a:xfrm>
          <a:prstGeom prst="rect">
            <a:avLst/>
          </a:prstGeom>
        </p:spPr>
      </p:pic>
      <p:pic>
        <p:nvPicPr>
          <p:cNvPr id="8" name="Picture 7"/>
          <p:cNvPicPr>
            <a:picLocks noChangeAspect="1"/>
          </p:cNvPicPr>
          <p:nvPr/>
        </p:nvPicPr>
        <p:blipFill>
          <a:blip r:embed="rId5"/>
          <a:stretch>
            <a:fillRect/>
          </a:stretch>
        </p:blipFill>
        <p:spPr>
          <a:xfrm>
            <a:off x="3954420" y="1915141"/>
            <a:ext cx="3097697" cy="939466"/>
          </a:xfrm>
          <a:prstGeom prst="rect">
            <a:avLst/>
          </a:prstGeom>
        </p:spPr>
      </p:pic>
      <p:pic>
        <p:nvPicPr>
          <p:cNvPr id="9" name="Picture 8"/>
          <p:cNvPicPr>
            <a:picLocks noChangeAspect="1"/>
          </p:cNvPicPr>
          <p:nvPr/>
        </p:nvPicPr>
        <p:blipFill>
          <a:blip r:embed="rId6"/>
          <a:stretch>
            <a:fillRect/>
          </a:stretch>
        </p:blipFill>
        <p:spPr>
          <a:xfrm>
            <a:off x="4755352" y="3458722"/>
            <a:ext cx="1984528" cy="1088290"/>
          </a:xfrm>
          <a:prstGeom prst="rect">
            <a:avLst/>
          </a:prstGeom>
        </p:spPr>
      </p:pic>
      <p:pic>
        <p:nvPicPr>
          <p:cNvPr id="10" name="Picture 9"/>
          <p:cNvPicPr>
            <a:picLocks noChangeAspect="1"/>
          </p:cNvPicPr>
          <p:nvPr/>
        </p:nvPicPr>
        <p:blipFill>
          <a:blip r:embed="rId7"/>
          <a:stretch>
            <a:fillRect/>
          </a:stretch>
        </p:blipFill>
        <p:spPr>
          <a:xfrm>
            <a:off x="4345155" y="5314570"/>
            <a:ext cx="2804923" cy="1142746"/>
          </a:xfrm>
          <a:prstGeom prst="rect">
            <a:avLst/>
          </a:prstGeom>
        </p:spPr>
      </p:pic>
      <p:sp>
        <p:nvSpPr>
          <p:cNvPr id="11" name="Rectangle 10"/>
          <p:cNvSpPr/>
          <p:nvPr/>
        </p:nvSpPr>
        <p:spPr>
          <a:xfrm>
            <a:off x="4925412" y="4746125"/>
            <a:ext cx="1428596" cy="369332"/>
          </a:xfrm>
          <a:prstGeom prst="rect">
            <a:avLst/>
          </a:prstGeom>
        </p:spPr>
        <p:txBody>
          <a:bodyPr wrap="none">
            <a:spAutoFit/>
          </a:bodyPr>
          <a:lstStyle/>
          <a:p>
            <a:r>
              <a:rPr lang="en-IN" b="1" dirty="0">
                <a:solidFill>
                  <a:srgbClr val="1D08B8"/>
                </a:solidFill>
                <a:latin typeface="Arial" panose="020B0604020202020204" pitchFamily="34" charset="0"/>
                <a:cs typeface="Arial" panose="020B0604020202020204" pitchFamily="34" charset="0"/>
              </a:rPr>
              <a:t>Divergence</a:t>
            </a:r>
          </a:p>
        </p:txBody>
      </p:sp>
      <p:sp>
        <p:nvSpPr>
          <p:cNvPr id="12" name="Rectangle 11"/>
          <p:cNvSpPr/>
          <p:nvPr/>
        </p:nvSpPr>
        <p:spPr>
          <a:xfrm>
            <a:off x="4060591" y="2940228"/>
            <a:ext cx="3158237" cy="400110"/>
          </a:xfrm>
          <a:prstGeom prst="rect">
            <a:avLst/>
          </a:prstGeom>
        </p:spPr>
        <p:txBody>
          <a:bodyPr wrap="none">
            <a:spAutoFit/>
          </a:bodyPr>
          <a:lstStyle/>
          <a:p>
            <a:r>
              <a:rPr lang="en-US" b="1" dirty="0">
                <a:solidFill>
                  <a:srgbClr val="1D08B8"/>
                </a:solidFill>
                <a:latin typeface="Times-Roman"/>
              </a:rPr>
              <a:t>Zero intensity when </a:t>
            </a:r>
            <a:r>
              <a:rPr lang="en-US" b="1" i="1" dirty="0">
                <a:solidFill>
                  <a:srgbClr val="1D08B8"/>
                </a:solidFill>
                <a:latin typeface="Times-Italic"/>
              </a:rPr>
              <a:t>I</a:t>
            </a:r>
            <a:r>
              <a:rPr lang="en-US" b="1" dirty="0">
                <a:solidFill>
                  <a:srgbClr val="1D08B8"/>
                </a:solidFill>
                <a:latin typeface="Times-Roman"/>
              </a:rPr>
              <a:t>(</a:t>
            </a:r>
            <a:r>
              <a:rPr lang="en-US" sz="2000" b="1" dirty="0">
                <a:solidFill>
                  <a:srgbClr val="1D08B8"/>
                </a:solidFill>
                <a:latin typeface="Symbol" panose="05050102010706020507" pitchFamily="18" charset="2"/>
              </a:rPr>
              <a:t>q</a:t>
            </a:r>
            <a:r>
              <a:rPr lang="en-US" b="1" dirty="0">
                <a:solidFill>
                  <a:srgbClr val="1D08B8"/>
                </a:solidFill>
                <a:latin typeface="Times-Roman"/>
              </a:rPr>
              <a:t>) = 0</a:t>
            </a:r>
            <a:endParaRPr lang="en-IN" b="1" dirty="0">
              <a:solidFill>
                <a:srgbClr val="1D08B8"/>
              </a:solidFill>
            </a:endParaRPr>
          </a:p>
        </p:txBody>
      </p:sp>
    </p:spTree>
    <p:extLst>
      <p:ext uri="{BB962C8B-B14F-4D97-AF65-F5344CB8AC3E}">
        <p14:creationId xmlns:p14="http://schemas.microsoft.com/office/powerpoint/2010/main" val="3115165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19945" y="91440"/>
            <a:ext cx="7938905"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Diffraction from a Circular Aperture</a:t>
            </a:r>
          </a:p>
        </p:txBody>
      </p:sp>
      <p:pic>
        <p:nvPicPr>
          <p:cNvPr id="5" name="Picture 4"/>
          <p:cNvPicPr>
            <a:picLocks noChangeAspect="1"/>
          </p:cNvPicPr>
          <p:nvPr/>
        </p:nvPicPr>
        <p:blipFill>
          <a:blip r:embed="rId2"/>
          <a:stretch>
            <a:fillRect/>
          </a:stretch>
        </p:blipFill>
        <p:spPr>
          <a:xfrm>
            <a:off x="2255295" y="682066"/>
            <a:ext cx="7265774" cy="3848130"/>
          </a:xfrm>
          <a:prstGeom prst="rect">
            <a:avLst/>
          </a:prstGeom>
        </p:spPr>
      </p:pic>
      <p:pic>
        <p:nvPicPr>
          <p:cNvPr id="6" name="Picture 5"/>
          <p:cNvPicPr>
            <a:picLocks noChangeAspect="1"/>
          </p:cNvPicPr>
          <p:nvPr/>
        </p:nvPicPr>
        <p:blipFill>
          <a:blip r:embed="rId3"/>
          <a:stretch>
            <a:fillRect/>
          </a:stretch>
        </p:blipFill>
        <p:spPr>
          <a:xfrm>
            <a:off x="3682537" y="4746266"/>
            <a:ext cx="4572635" cy="1869520"/>
          </a:xfrm>
          <a:prstGeom prst="rect">
            <a:avLst/>
          </a:prstGeom>
        </p:spPr>
      </p:pic>
      <p:cxnSp>
        <p:nvCxnSpPr>
          <p:cNvPr id="8" name="Straight Arrow Connector 7"/>
          <p:cNvCxnSpPr/>
          <p:nvPr/>
        </p:nvCxnSpPr>
        <p:spPr>
          <a:xfrm flipH="1">
            <a:off x="8121534" y="6101542"/>
            <a:ext cx="731520" cy="191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53054" y="5900263"/>
            <a:ext cx="2441694" cy="369332"/>
          </a:xfrm>
          <a:prstGeom prst="rect">
            <a:avLst/>
          </a:prstGeom>
          <a:noFill/>
        </p:spPr>
        <p:txBody>
          <a:bodyPr wrap="none" rtlCol="0">
            <a:spAutoFit/>
          </a:bodyPr>
          <a:lstStyle/>
          <a:p>
            <a:r>
              <a:rPr lang="en-IN" b="1" dirty="0">
                <a:solidFill>
                  <a:srgbClr val="FF0000"/>
                </a:solidFill>
                <a:latin typeface="Arial" panose="020B0604020202020204" pitchFamily="34" charset="0"/>
                <a:cs typeface="Arial" panose="020B0604020202020204" pitchFamily="34" charset="0"/>
              </a:rPr>
              <a:t>Diameter of aperture</a:t>
            </a:r>
          </a:p>
        </p:txBody>
      </p:sp>
    </p:spTree>
    <p:extLst>
      <p:ext uri="{BB962C8B-B14F-4D97-AF65-F5344CB8AC3E}">
        <p14:creationId xmlns:p14="http://schemas.microsoft.com/office/powerpoint/2010/main" val="1372203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115614" y="108485"/>
            <a:ext cx="11855670" cy="4228273"/>
          </a:xfrm>
          <a:prstGeom prst="rect">
            <a:avLst/>
          </a:prstGeom>
        </p:spPr>
        <p:txBody>
          <a:bodyPr vert="horz" wrap="square" lIns="0" tIns="141605" rIns="0" bIns="0" rtlCol="0">
            <a:spAutoFit/>
          </a:bodyPr>
          <a:lstStyle/>
          <a:p>
            <a:pPr marL="2633345" algn="just">
              <a:lnSpc>
                <a:spcPct val="100000"/>
              </a:lnSpc>
              <a:spcBef>
                <a:spcPts val="1115"/>
              </a:spcBef>
            </a:pPr>
            <a:r>
              <a:rPr lang="en-US" sz="3600" b="1" dirty="0">
                <a:solidFill>
                  <a:srgbClr val="0032CC"/>
                </a:solidFill>
                <a:latin typeface="Arial" panose="020B0604020202020204" pitchFamily="34" charset="0"/>
                <a:cs typeface="Arial" panose="020B0604020202020204" pitchFamily="34" charset="0"/>
              </a:rPr>
              <a:t>           </a:t>
            </a:r>
            <a:r>
              <a:rPr sz="4000" b="1" dirty="0">
                <a:solidFill>
                  <a:srgbClr val="C00000"/>
                </a:solidFill>
                <a:latin typeface="Arial" panose="020B0604020202020204" pitchFamily="34" charset="0"/>
                <a:cs typeface="Arial" panose="020B0604020202020204" pitchFamily="34" charset="0"/>
              </a:rPr>
              <a:t>Phase</a:t>
            </a:r>
            <a:r>
              <a:rPr sz="4000" b="1" spc="-80" dirty="0">
                <a:solidFill>
                  <a:srgbClr val="C00000"/>
                </a:solidFill>
                <a:latin typeface="Arial" panose="020B0604020202020204" pitchFamily="34" charset="0"/>
                <a:cs typeface="Arial" panose="020B0604020202020204" pitchFamily="34" charset="0"/>
              </a:rPr>
              <a:t> </a:t>
            </a:r>
            <a:r>
              <a:rPr sz="4000" b="1" spc="-35" dirty="0">
                <a:solidFill>
                  <a:srgbClr val="C00000"/>
                </a:solidFill>
                <a:latin typeface="Arial" panose="020B0604020202020204" pitchFamily="34" charset="0"/>
                <a:cs typeface="Arial" panose="020B0604020202020204" pitchFamily="34" charset="0"/>
              </a:rPr>
              <a:t>Velocity</a:t>
            </a:r>
            <a:endParaRPr sz="4000" dirty="0">
              <a:solidFill>
                <a:srgbClr val="C00000"/>
              </a:solidFill>
              <a:latin typeface="Arial" panose="020B0604020202020204" pitchFamily="34" charset="0"/>
              <a:cs typeface="Arial" panose="020B0604020202020204" pitchFamily="34" charset="0"/>
            </a:endParaRPr>
          </a:p>
          <a:p>
            <a:pPr marL="50800" marR="313690" algn="just">
              <a:lnSpc>
                <a:spcPts val="2870"/>
              </a:lnSpc>
              <a:spcBef>
                <a:spcPts val="1040"/>
              </a:spcBef>
            </a:pPr>
            <a:r>
              <a:rPr sz="2800" dirty="0">
                <a:latin typeface="Times New Roman"/>
                <a:cs typeface="Times New Roman"/>
              </a:rPr>
              <a:t>The </a:t>
            </a:r>
            <a:r>
              <a:rPr sz="2800" spc="-5" dirty="0">
                <a:latin typeface="Times New Roman"/>
                <a:cs typeface="Times New Roman"/>
              </a:rPr>
              <a:t>time </a:t>
            </a:r>
            <a:r>
              <a:rPr sz="2800" dirty="0">
                <a:latin typeface="Times New Roman"/>
                <a:cs typeface="Times New Roman"/>
              </a:rPr>
              <a:t>and space evolution of a given phase </a:t>
            </a:r>
            <a:r>
              <a:rPr sz="2800" i="1" spc="-30" dirty="0">
                <a:latin typeface="Symbol"/>
                <a:cs typeface="Symbol"/>
              </a:rPr>
              <a:t></a:t>
            </a:r>
            <a:r>
              <a:rPr sz="2800" spc="-30" dirty="0">
                <a:latin typeface="Times New Roman"/>
                <a:cs typeface="Times New Roman"/>
              </a:rPr>
              <a:t>, </a:t>
            </a:r>
            <a:r>
              <a:rPr sz="2800" spc="-5" dirty="0">
                <a:latin typeface="Times New Roman"/>
                <a:cs typeface="Times New Roman"/>
              </a:rPr>
              <a:t>for</a:t>
            </a:r>
            <a:r>
              <a:rPr sz="2800" spc="-85" dirty="0">
                <a:latin typeface="Times New Roman"/>
                <a:cs typeface="Times New Roman"/>
              </a:rPr>
              <a:t> </a:t>
            </a:r>
            <a:r>
              <a:rPr sz="2800" spc="-5" dirty="0">
                <a:latin typeface="Times New Roman"/>
                <a:cs typeface="Times New Roman"/>
              </a:rPr>
              <a:t>example  </a:t>
            </a:r>
            <a:r>
              <a:rPr sz="2800" dirty="0">
                <a:latin typeface="Times New Roman"/>
                <a:cs typeface="Times New Roman"/>
              </a:rPr>
              <a:t>that corresponding to a </a:t>
            </a:r>
            <a:r>
              <a:rPr sz="2800" spc="-10" dirty="0">
                <a:latin typeface="Times New Roman"/>
                <a:cs typeface="Times New Roman"/>
              </a:rPr>
              <a:t>maximum </a:t>
            </a:r>
            <a:r>
              <a:rPr sz="2800" dirty="0">
                <a:latin typeface="Times New Roman"/>
                <a:cs typeface="Times New Roman"/>
              </a:rPr>
              <a:t>field is described</a:t>
            </a:r>
            <a:r>
              <a:rPr sz="2800" spc="-130" dirty="0">
                <a:latin typeface="Times New Roman"/>
                <a:cs typeface="Times New Roman"/>
              </a:rPr>
              <a:t> </a:t>
            </a:r>
            <a:r>
              <a:rPr sz="2800" dirty="0">
                <a:latin typeface="Times New Roman"/>
                <a:cs typeface="Times New Roman"/>
              </a:rPr>
              <a:t>by</a:t>
            </a:r>
          </a:p>
          <a:p>
            <a:pPr algn="just">
              <a:lnSpc>
                <a:spcPct val="100000"/>
              </a:lnSpc>
              <a:spcBef>
                <a:spcPts val="30"/>
              </a:spcBef>
            </a:pPr>
            <a:endParaRPr sz="2400" dirty="0">
              <a:latin typeface="Times New Roman"/>
              <a:cs typeface="Times New Roman"/>
            </a:endParaRPr>
          </a:p>
          <a:p>
            <a:pPr marL="978535" algn="just">
              <a:lnSpc>
                <a:spcPct val="100000"/>
              </a:lnSpc>
            </a:pPr>
            <a:r>
              <a:rPr lang="en-US" sz="4000" b="1" i="1" spc="-105" dirty="0">
                <a:latin typeface="Symbol"/>
                <a:cs typeface="Symbol"/>
              </a:rPr>
              <a:t>              </a:t>
            </a:r>
            <a:r>
              <a:rPr sz="4000" b="1" i="1" spc="-105" dirty="0">
                <a:latin typeface="Symbol"/>
                <a:cs typeface="Symbol"/>
              </a:rPr>
              <a:t></a:t>
            </a:r>
            <a:r>
              <a:rPr sz="4000" b="1" i="1" spc="-105" dirty="0">
                <a:latin typeface="Times New Roman"/>
                <a:cs typeface="Times New Roman"/>
              </a:rPr>
              <a:t> </a:t>
            </a:r>
            <a:r>
              <a:rPr sz="4000" b="1" dirty="0">
                <a:latin typeface="Times New Roman"/>
                <a:cs typeface="Times New Roman"/>
              </a:rPr>
              <a:t>= </a:t>
            </a:r>
            <a:r>
              <a:rPr sz="4000" b="1" i="1" spc="-65" dirty="0">
                <a:latin typeface="Symbol"/>
                <a:cs typeface="Symbol"/>
              </a:rPr>
              <a:t></a:t>
            </a:r>
            <a:r>
              <a:rPr sz="4000" b="1" i="1" spc="-65" dirty="0">
                <a:latin typeface="Times New Roman"/>
                <a:cs typeface="Times New Roman"/>
              </a:rPr>
              <a:t>t </a:t>
            </a:r>
            <a:r>
              <a:rPr sz="4000" b="1" spc="-5" dirty="0">
                <a:latin typeface="Symbol"/>
                <a:cs typeface="Symbol"/>
              </a:rPr>
              <a:t></a:t>
            </a:r>
            <a:r>
              <a:rPr sz="4000" b="1" spc="-5" dirty="0">
                <a:latin typeface="Times New Roman"/>
                <a:cs typeface="Times New Roman"/>
              </a:rPr>
              <a:t> </a:t>
            </a:r>
            <a:r>
              <a:rPr sz="4000" b="1" i="1" spc="-5" dirty="0">
                <a:latin typeface="Times New Roman"/>
                <a:cs typeface="Times New Roman"/>
              </a:rPr>
              <a:t>kz </a:t>
            </a:r>
            <a:r>
              <a:rPr sz="4000" b="1" dirty="0">
                <a:latin typeface="Times New Roman"/>
                <a:cs typeface="Times New Roman"/>
              </a:rPr>
              <a:t>+ </a:t>
            </a:r>
            <a:r>
              <a:rPr sz="4000" b="1" i="1" spc="-80" dirty="0">
                <a:latin typeface="Symbol"/>
                <a:cs typeface="Symbol"/>
              </a:rPr>
              <a:t></a:t>
            </a:r>
            <a:r>
              <a:rPr sz="4000" b="1" i="1" spc="-120" baseline="-20000" dirty="0">
                <a:latin typeface="Symbol"/>
                <a:cs typeface="Symbol"/>
              </a:rPr>
              <a:t></a:t>
            </a:r>
            <a:r>
              <a:rPr sz="4000" b="1" i="1" spc="-120" baseline="-20000" dirty="0">
                <a:latin typeface="Times New Roman"/>
                <a:cs typeface="Times New Roman"/>
              </a:rPr>
              <a:t> </a:t>
            </a:r>
            <a:r>
              <a:rPr sz="4000" b="1" dirty="0">
                <a:latin typeface="Times New Roman"/>
                <a:cs typeface="Times New Roman"/>
              </a:rPr>
              <a:t>=</a:t>
            </a:r>
            <a:r>
              <a:rPr sz="4000" b="1" spc="-155" dirty="0">
                <a:latin typeface="Times New Roman"/>
                <a:cs typeface="Times New Roman"/>
              </a:rPr>
              <a:t> </a:t>
            </a:r>
            <a:r>
              <a:rPr sz="4000" b="1" dirty="0">
                <a:latin typeface="Times New Roman"/>
                <a:cs typeface="Times New Roman"/>
              </a:rPr>
              <a:t>constant</a:t>
            </a:r>
            <a:endParaRPr sz="4000" dirty="0">
              <a:latin typeface="Times New Roman"/>
              <a:cs typeface="Times New Roman"/>
            </a:endParaRPr>
          </a:p>
          <a:p>
            <a:pPr marL="50800" marR="43180" algn="just">
              <a:lnSpc>
                <a:spcPct val="95900"/>
              </a:lnSpc>
              <a:spcBef>
                <a:spcPts val="2900"/>
              </a:spcBef>
            </a:pPr>
            <a:r>
              <a:rPr sz="2800" dirty="0">
                <a:latin typeface="Times New Roman"/>
                <a:cs typeface="Times New Roman"/>
              </a:rPr>
              <a:t>During a </a:t>
            </a:r>
            <a:r>
              <a:rPr sz="2800" spc="-5" dirty="0">
                <a:latin typeface="Times New Roman"/>
                <a:cs typeface="Times New Roman"/>
              </a:rPr>
              <a:t>time </a:t>
            </a:r>
            <a:r>
              <a:rPr sz="2800" dirty="0">
                <a:latin typeface="Times New Roman"/>
                <a:cs typeface="Times New Roman"/>
              </a:rPr>
              <a:t>interval </a:t>
            </a:r>
            <a:r>
              <a:rPr sz="2800" i="1" spc="-20" dirty="0">
                <a:latin typeface="Symbol"/>
                <a:cs typeface="Symbol"/>
              </a:rPr>
              <a:t></a:t>
            </a:r>
            <a:r>
              <a:rPr sz="2800" i="1" spc="-20" dirty="0">
                <a:latin typeface="Times New Roman"/>
                <a:cs typeface="Times New Roman"/>
              </a:rPr>
              <a:t>t</a:t>
            </a:r>
            <a:r>
              <a:rPr sz="2800" spc="-20" dirty="0">
                <a:latin typeface="Times New Roman"/>
                <a:cs typeface="Times New Roman"/>
              </a:rPr>
              <a:t>, </a:t>
            </a:r>
            <a:r>
              <a:rPr sz="2800" dirty="0">
                <a:latin typeface="Times New Roman"/>
                <a:cs typeface="Times New Roman"/>
              </a:rPr>
              <a:t>this constant phase (and hence the  </a:t>
            </a:r>
            <a:r>
              <a:rPr sz="2800" spc="-5" dirty="0">
                <a:latin typeface="Times New Roman"/>
                <a:cs typeface="Times New Roman"/>
              </a:rPr>
              <a:t>maximum </a:t>
            </a:r>
            <a:r>
              <a:rPr sz="2800" dirty="0">
                <a:latin typeface="Times New Roman"/>
                <a:cs typeface="Times New Roman"/>
              </a:rPr>
              <a:t>field) </a:t>
            </a:r>
            <a:r>
              <a:rPr sz="2800" spc="-5" dirty="0">
                <a:latin typeface="Times New Roman"/>
                <a:cs typeface="Times New Roman"/>
              </a:rPr>
              <a:t>moves </a:t>
            </a:r>
            <a:r>
              <a:rPr sz="2800" dirty="0">
                <a:latin typeface="Times New Roman"/>
                <a:cs typeface="Times New Roman"/>
              </a:rPr>
              <a:t>a distance </a:t>
            </a:r>
            <a:r>
              <a:rPr sz="2800" i="1" spc="-25" dirty="0">
                <a:latin typeface="Symbol"/>
                <a:cs typeface="Symbol"/>
              </a:rPr>
              <a:t></a:t>
            </a:r>
            <a:r>
              <a:rPr sz="2800" i="1" spc="-25" dirty="0">
                <a:latin typeface="Times New Roman"/>
                <a:cs typeface="Times New Roman"/>
              </a:rPr>
              <a:t>z</a:t>
            </a:r>
            <a:r>
              <a:rPr sz="2800" spc="-25" dirty="0">
                <a:latin typeface="Times New Roman"/>
                <a:cs typeface="Times New Roman"/>
              </a:rPr>
              <a:t>. </a:t>
            </a:r>
            <a:r>
              <a:rPr sz="2800" dirty="0">
                <a:latin typeface="Times New Roman"/>
                <a:cs typeface="Times New Roman"/>
              </a:rPr>
              <a:t>The phase velocity of</a:t>
            </a:r>
            <a:r>
              <a:rPr sz="2800" spc="-90" dirty="0">
                <a:latin typeface="Times New Roman"/>
                <a:cs typeface="Times New Roman"/>
              </a:rPr>
              <a:t> </a:t>
            </a:r>
            <a:r>
              <a:rPr sz="2800" dirty="0">
                <a:latin typeface="Times New Roman"/>
                <a:cs typeface="Times New Roman"/>
              </a:rPr>
              <a:t>this  wave is therefore </a:t>
            </a:r>
            <a:r>
              <a:rPr sz="2800" i="1" spc="-20" dirty="0">
                <a:latin typeface="Symbol"/>
                <a:cs typeface="Symbol"/>
              </a:rPr>
              <a:t></a:t>
            </a:r>
            <a:r>
              <a:rPr sz="2800" i="1" spc="-20" dirty="0">
                <a:latin typeface="Times New Roman"/>
                <a:cs typeface="Times New Roman"/>
              </a:rPr>
              <a:t>z</a:t>
            </a:r>
            <a:r>
              <a:rPr sz="2800" spc="-20" dirty="0">
                <a:latin typeface="Times New Roman"/>
                <a:cs typeface="Times New Roman"/>
              </a:rPr>
              <a:t>/</a:t>
            </a:r>
            <a:r>
              <a:rPr sz="2800" i="1" spc="-20" dirty="0">
                <a:latin typeface="Symbol"/>
                <a:cs typeface="Symbol"/>
              </a:rPr>
              <a:t></a:t>
            </a:r>
            <a:r>
              <a:rPr sz="2800" i="1" spc="-20" dirty="0">
                <a:latin typeface="Times New Roman"/>
                <a:cs typeface="Times New Roman"/>
              </a:rPr>
              <a:t>t</a:t>
            </a:r>
            <a:r>
              <a:rPr sz="2800" spc="-20" dirty="0">
                <a:latin typeface="Times New Roman"/>
                <a:cs typeface="Times New Roman"/>
              </a:rPr>
              <a:t>. </a:t>
            </a:r>
            <a:r>
              <a:rPr sz="2800" dirty="0">
                <a:latin typeface="Times New Roman"/>
                <a:cs typeface="Times New Roman"/>
              </a:rPr>
              <a:t>The </a:t>
            </a:r>
            <a:r>
              <a:rPr sz="2800" b="1" spc="-5" dirty="0">
                <a:solidFill>
                  <a:srgbClr val="0032CC"/>
                </a:solidFill>
                <a:latin typeface="Times New Roman"/>
                <a:cs typeface="Times New Roman"/>
              </a:rPr>
              <a:t>phase </a:t>
            </a:r>
            <a:r>
              <a:rPr sz="2800" b="1" dirty="0">
                <a:solidFill>
                  <a:srgbClr val="0032CC"/>
                </a:solidFill>
                <a:latin typeface="Times New Roman"/>
                <a:cs typeface="Times New Roman"/>
              </a:rPr>
              <a:t>velocity </a:t>
            </a:r>
            <a:r>
              <a:rPr sz="2800" spc="-330" dirty="0">
                <a:latin typeface="Arial" panose="020B0604020202020204" pitchFamily="34" charset="0"/>
                <a:cs typeface="Arial" panose="020B0604020202020204" pitchFamily="34" charset="0"/>
              </a:rPr>
              <a:t>v</a:t>
            </a:r>
            <a:r>
              <a:rPr sz="2800" spc="-275" dirty="0">
                <a:latin typeface="Arial Black"/>
                <a:cs typeface="Arial Black"/>
              </a:rPr>
              <a:t> </a:t>
            </a:r>
            <a:r>
              <a:rPr sz="2800" dirty="0">
                <a:latin typeface="Times New Roman"/>
                <a:cs typeface="Times New Roman"/>
              </a:rPr>
              <a:t>is</a:t>
            </a:r>
          </a:p>
        </p:txBody>
      </p:sp>
      <p:grpSp>
        <p:nvGrpSpPr>
          <p:cNvPr id="9" name="Group 8"/>
          <p:cNvGrpSpPr/>
          <p:nvPr/>
        </p:nvGrpSpPr>
        <p:grpSpPr>
          <a:xfrm>
            <a:off x="4224514" y="4666532"/>
            <a:ext cx="3711575" cy="1462405"/>
            <a:chOff x="2563879" y="4267139"/>
            <a:chExt cx="3711575" cy="1462405"/>
          </a:xfrm>
        </p:grpSpPr>
        <p:grpSp>
          <p:nvGrpSpPr>
            <p:cNvPr id="5" name="object 4"/>
            <p:cNvGrpSpPr/>
            <p:nvPr/>
          </p:nvGrpSpPr>
          <p:grpSpPr>
            <a:xfrm>
              <a:off x="2563879" y="4267139"/>
              <a:ext cx="3711575" cy="1462405"/>
              <a:chOff x="2563879" y="4267139"/>
              <a:chExt cx="3711575" cy="1462405"/>
            </a:xfrm>
          </p:grpSpPr>
          <p:sp>
            <p:nvSpPr>
              <p:cNvPr id="6" name="object 5"/>
              <p:cNvSpPr/>
              <p:nvPr/>
            </p:nvSpPr>
            <p:spPr>
              <a:xfrm>
                <a:off x="2563879" y="4267139"/>
                <a:ext cx="3711575" cy="1462405"/>
              </a:xfrm>
              <a:custGeom>
                <a:avLst/>
                <a:gdLst/>
                <a:ahLst/>
                <a:cxnLst/>
                <a:rect l="l" t="t" r="r" b="b"/>
                <a:pathLst>
                  <a:path w="3711575" h="1462404">
                    <a:moveTo>
                      <a:pt x="3711579" y="0"/>
                    </a:moveTo>
                    <a:lnTo>
                      <a:pt x="0" y="0"/>
                    </a:lnTo>
                    <a:lnTo>
                      <a:pt x="0" y="1462146"/>
                    </a:lnTo>
                    <a:lnTo>
                      <a:pt x="3711579" y="1462146"/>
                    </a:lnTo>
                    <a:lnTo>
                      <a:pt x="3711579" y="0"/>
                    </a:lnTo>
                    <a:close/>
                  </a:path>
                </a:pathLst>
              </a:custGeom>
              <a:solidFill>
                <a:srgbClr val="B9DDE1"/>
              </a:solidFill>
            </p:spPr>
            <p:txBody>
              <a:bodyPr wrap="square" lIns="0" tIns="0" rIns="0" bIns="0" rtlCol="0"/>
              <a:lstStyle/>
              <a:p>
                <a:endParaRPr/>
              </a:p>
            </p:txBody>
          </p:sp>
          <p:sp>
            <p:nvSpPr>
              <p:cNvPr id="7" name="object 6"/>
              <p:cNvSpPr/>
              <p:nvPr/>
            </p:nvSpPr>
            <p:spPr>
              <a:xfrm>
                <a:off x="3496812" y="5025890"/>
                <a:ext cx="1529080" cy="0"/>
              </a:xfrm>
              <a:custGeom>
                <a:avLst/>
                <a:gdLst/>
                <a:ahLst/>
                <a:cxnLst/>
                <a:rect l="l" t="t" r="r" b="b"/>
                <a:pathLst>
                  <a:path w="1529079">
                    <a:moveTo>
                      <a:pt x="0" y="0"/>
                    </a:moveTo>
                    <a:lnTo>
                      <a:pt x="521781" y="0"/>
                    </a:lnTo>
                  </a:path>
                  <a:path w="1529079">
                    <a:moveTo>
                      <a:pt x="1097597" y="0"/>
                    </a:moveTo>
                    <a:lnTo>
                      <a:pt x="1528858" y="0"/>
                    </a:lnTo>
                  </a:path>
                </a:pathLst>
              </a:custGeom>
              <a:ln w="26093">
                <a:solidFill>
                  <a:srgbClr val="000000"/>
                </a:solidFill>
              </a:ln>
            </p:spPr>
            <p:txBody>
              <a:bodyPr wrap="square" lIns="0" tIns="0" rIns="0" bIns="0" rtlCol="0"/>
              <a:lstStyle/>
              <a:p>
                <a:endParaRPr/>
              </a:p>
            </p:txBody>
          </p:sp>
        </p:grpSp>
        <p:sp>
          <p:nvSpPr>
            <p:cNvPr id="8" name="object 7"/>
            <p:cNvSpPr txBox="1"/>
            <p:nvPr/>
          </p:nvSpPr>
          <p:spPr>
            <a:xfrm>
              <a:off x="2614043" y="4314720"/>
              <a:ext cx="3611245" cy="1023619"/>
            </a:xfrm>
            <a:prstGeom prst="rect">
              <a:avLst/>
            </a:prstGeom>
          </p:spPr>
          <p:txBody>
            <a:bodyPr vert="horz" wrap="square" lIns="0" tIns="12700" rIns="0" bIns="0" rtlCol="0">
              <a:spAutoFit/>
            </a:bodyPr>
            <a:lstStyle/>
            <a:p>
              <a:pPr marL="918844">
                <a:lnSpc>
                  <a:spcPts val="3925"/>
                </a:lnSpc>
                <a:spcBef>
                  <a:spcPts val="100"/>
                </a:spcBef>
                <a:tabLst>
                  <a:tab pos="2015489" algn="l"/>
                </a:tabLst>
              </a:pPr>
              <a:r>
                <a:rPr sz="4350" i="1" spc="-60" dirty="0">
                  <a:latin typeface="Symbol"/>
                  <a:cs typeface="Symbol"/>
                </a:rPr>
                <a:t></a:t>
              </a:r>
              <a:r>
                <a:rPr sz="4100" i="1" spc="-60" dirty="0">
                  <a:latin typeface="Times New Roman"/>
                  <a:cs typeface="Times New Roman"/>
                </a:rPr>
                <a:t>z	</a:t>
              </a:r>
              <a:r>
                <a:rPr sz="4350" i="1" spc="-95" dirty="0">
                  <a:latin typeface="Symbol"/>
                  <a:cs typeface="Symbol"/>
                </a:rPr>
                <a:t></a:t>
              </a:r>
              <a:endParaRPr sz="4350" dirty="0">
                <a:latin typeface="Symbol"/>
                <a:cs typeface="Symbol"/>
              </a:endParaRPr>
            </a:p>
            <a:p>
              <a:pPr marL="38100">
                <a:lnSpc>
                  <a:spcPts val="3925"/>
                </a:lnSpc>
                <a:tabLst>
                  <a:tab pos="1576705" algn="l"/>
                  <a:tab pos="2088514" algn="l"/>
                  <a:tab pos="2583815" algn="l"/>
                </a:tabLst>
              </a:pPr>
              <a:r>
                <a:rPr sz="4100" i="1" spc="55" dirty="0">
                  <a:latin typeface="Arial"/>
                  <a:cs typeface="Arial"/>
                </a:rPr>
                <a:t>v</a:t>
              </a:r>
              <a:r>
                <a:rPr sz="4100" i="1" spc="235" dirty="0">
                  <a:latin typeface="Arial"/>
                  <a:cs typeface="Arial"/>
                </a:rPr>
                <a:t> </a:t>
              </a:r>
              <a:r>
                <a:rPr sz="4100" spc="60" dirty="0">
                  <a:latin typeface="Symbol"/>
                  <a:cs typeface="Symbol"/>
                </a:rPr>
                <a:t></a:t>
              </a:r>
              <a:r>
                <a:rPr sz="4100" spc="305" dirty="0">
                  <a:latin typeface="Times New Roman"/>
                  <a:cs typeface="Times New Roman"/>
                </a:rPr>
                <a:t> </a:t>
              </a:r>
              <a:r>
                <a:rPr sz="6525" i="1" spc="-89" baseline="-41507" dirty="0">
                  <a:latin typeface="Symbol"/>
                  <a:cs typeface="Symbol"/>
                </a:rPr>
                <a:t></a:t>
              </a:r>
              <a:r>
                <a:rPr sz="6150" i="1" spc="-89" baseline="-44037" dirty="0">
                  <a:latin typeface="Times New Roman"/>
                  <a:cs typeface="Times New Roman"/>
                </a:rPr>
                <a:t>t	</a:t>
              </a:r>
              <a:r>
                <a:rPr sz="4100" spc="60" dirty="0">
                  <a:latin typeface="Symbol"/>
                  <a:cs typeface="Symbol"/>
                </a:rPr>
                <a:t></a:t>
              </a:r>
              <a:r>
                <a:rPr sz="4100" spc="60" dirty="0">
                  <a:latin typeface="Times New Roman"/>
                  <a:cs typeface="Times New Roman"/>
                </a:rPr>
                <a:t>	</a:t>
              </a:r>
              <a:r>
                <a:rPr sz="6150" i="1" spc="75" baseline="-44037" dirty="0">
                  <a:latin typeface="Times New Roman"/>
                  <a:cs typeface="Times New Roman"/>
                </a:rPr>
                <a:t>k	</a:t>
              </a:r>
              <a:r>
                <a:rPr sz="4100" spc="60" dirty="0">
                  <a:latin typeface="Symbol"/>
                  <a:cs typeface="Symbol"/>
                </a:rPr>
                <a:t></a:t>
              </a:r>
              <a:r>
                <a:rPr sz="4100" spc="-545" dirty="0">
                  <a:latin typeface="Times New Roman"/>
                  <a:cs typeface="Times New Roman"/>
                </a:rPr>
                <a:t> </a:t>
              </a:r>
              <a:r>
                <a:rPr sz="4350" i="1" spc="-30" dirty="0">
                  <a:latin typeface="Symbol"/>
                  <a:cs typeface="Symbol"/>
                </a:rPr>
                <a:t></a:t>
              </a:r>
              <a:endParaRPr sz="4350" dirty="0">
                <a:latin typeface="Symbol"/>
                <a:cs typeface="Symbol"/>
              </a:endParaRPr>
            </a:p>
          </p:txBody>
        </p:sp>
      </p:grpSp>
    </p:spTree>
    <p:extLst>
      <p:ext uri="{BB962C8B-B14F-4D97-AF65-F5344CB8AC3E}">
        <p14:creationId xmlns:p14="http://schemas.microsoft.com/office/powerpoint/2010/main" val="2448151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90102" y="0"/>
            <a:ext cx="8862234"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Diffraction from a Rectangular Aperture</a:t>
            </a:r>
            <a:endParaRPr lang="en-IN" sz="3600" dirty="0">
              <a:solidFill>
                <a:srgbClr val="C00000"/>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2124996" y="953902"/>
            <a:ext cx="7592445" cy="3511693"/>
          </a:xfrm>
          <a:prstGeom prst="rect">
            <a:avLst/>
          </a:prstGeom>
        </p:spPr>
      </p:pic>
      <p:sp>
        <p:nvSpPr>
          <p:cNvPr id="9" name="Rectangle 8"/>
          <p:cNvSpPr/>
          <p:nvPr/>
        </p:nvSpPr>
        <p:spPr>
          <a:xfrm>
            <a:off x="1490102" y="5112019"/>
            <a:ext cx="9160624" cy="954107"/>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The rectangular aperture of dimensions </a:t>
            </a:r>
            <a:r>
              <a:rPr lang="en-US" sz="2800" i="1" dirty="0">
                <a:latin typeface="Arial" panose="020B0604020202020204" pitchFamily="34" charset="0"/>
                <a:cs typeface="Arial" panose="020B0604020202020204" pitchFamily="34" charset="0"/>
              </a:rPr>
              <a:t>a </a:t>
            </a:r>
            <a:r>
              <a:rPr lang="en-US" sz="2800" dirty="0">
                <a:latin typeface="Arial" panose="020B0604020202020204" pitchFamily="34" charset="0"/>
                <a:cs typeface="Arial" panose="020B0604020202020204" pitchFamily="34" charset="0"/>
              </a:rPr>
              <a:t>× </a:t>
            </a:r>
            <a:r>
              <a:rPr lang="en-US" sz="2800" i="1" dirty="0">
                <a:latin typeface="Arial" panose="020B0604020202020204" pitchFamily="34" charset="0"/>
                <a:cs typeface="Arial" panose="020B0604020202020204" pitchFamily="34" charset="0"/>
              </a:rPr>
              <a:t>b </a:t>
            </a:r>
            <a:r>
              <a:rPr lang="en-US" sz="2800" dirty="0">
                <a:latin typeface="Arial" panose="020B0604020202020204" pitchFamily="34" charset="0"/>
                <a:cs typeface="Arial" panose="020B0604020202020204" pitchFamily="34" charset="0"/>
              </a:rPr>
              <a:t>on the left gives the diffraction pattern on the right. (</a:t>
            </a:r>
            <a:r>
              <a:rPr lang="en-US" sz="2800" i="1" dirty="0">
                <a:latin typeface="Arial" panose="020B0604020202020204" pitchFamily="34" charset="0"/>
                <a:cs typeface="Arial" panose="020B0604020202020204" pitchFamily="34" charset="0"/>
              </a:rPr>
              <a:t>b </a:t>
            </a:r>
            <a:r>
              <a:rPr lang="en-US" sz="2800" dirty="0">
                <a:latin typeface="Arial" panose="020B0604020202020204" pitchFamily="34" charset="0"/>
                <a:cs typeface="Arial" panose="020B0604020202020204" pitchFamily="34" charset="0"/>
              </a:rPr>
              <a:t>is twice </a:t>
            </a:r>
            <a:r>
              <a:rPr lang="en-US" sz="2800" i="1" dirty="0">
                <a:latin typeface="Arial" panose="020B0604020202020204" pitchFamily="34" charset="0"/>
                <a:cs typeface="Arial" panose="020B0604020202020204" pitchFamily="34" charset="0"/>
              </a:rPr>
              <a:t>a</a:t>
            </a:r>
            <a:r>
              <a:rPr lang="en-US" sz="2800" dirty="0">
                <a:latin typeface="Arial" panose="020B0604020202020204" pitchFamily="34" charset="0"/>
                <a:cs typeface="Arial" panose="020B0604020202020204" pitchFamily="34" charset="0"/>
              </a:rPr>
              <a:t>)</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3594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8779" y="0"/>
            <a:ext cx="7759368" cy="646331"/>
          </a:xfrm>
          <a:prstGeom prst="rect">
            <a:avLst/>
          </a:prstGeom>
        </p:spPr>
        <p:txBody>
          <a:bodyPr wrap="none">
            <a:spAutoFit/>
          </a:bodyPr>
          <a:lstStyle/>
          <a:p>
            <a:r>
              <a:rPr lang="en-US" sz="3600" b="1" dirty="0">
                <a:solidFill>
                  <a:srgbClr val="00009A"/>
                </a:solidFill>
                <a:latin typeface="Arial" panose="020B0604020202020204" pitchFamily="34" charset="0"/>
                <a:cs typeface="Arial" panose="020B0604020202020204" pitchFamily="34" charset="0"/>
              </a:rPr>
              <a:t>Diffraction from a Square Aperture</a:t>
            </a:r>
            <a:endParaRPr lang="en-IN" sz="3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3872281" y="773084"/>
            <a:ext cx="3966621" cy="3911529"/>
          </a:xfrm>
          <a:prstGeom prst="rect">
            <a:avLst/>
          </a:prstGeom>
        </p:spPr>
      </p:pic>
      <p:sp>
        <p:nvSpPr>
          <p:cNvPr id="6" name="Rectangle 5"/>
          <p:cNvSpPr/>
          <p:nvPr/>
        </p:nvSpPr>
        <p:spPr>
          <a:xfrm>
            <a:off x="605219" y="5053830"/>
            <a:ext cx="11726487" cy="954107"/>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Diffraction pattern far away from a square aperture. The image has been overexposed to capture the faint side lobes</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719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19697" y="0"/>
            <a:ext cx="7938905"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Diffraction from a Circular Aperture</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3986464" y="902993"/>
            <a:ext cx="4101819" cy="4014547"/>
          </a:xfrm>
          <a:prstGeom prst="rect">
            <a:avLst/>
          </a:prstGeom>
        </p:spPr>
      </p:pic>
      <p:sp>
        <p:nvSpPr>
          <p:cNvPr id="6" name="Rectangle 5"/>
          <p:cNvSpPr/>
          <p:nvPr/>
        </p:nvSpPr>
        <p:spPr>
          <a:xfrm>
            <a:off x="397949" y="5174203"/>
            <a:ext cx="11582400" cy="1077218"/>
          </a:xfrm>
          <a:prstGeom prst="rect">
            <a:avLst/>
          </a:prstGeom>
        </p:spPr>
        <p:txBody>
          <a:bodyPr wrap="square">
            <a:spAutoFit/>
          </a:bodyPr>
          <a:lstStyle/>
          <a:p>
            <a:r>
              <a:rPr lang="en-US" sz="3200" dirty="0">
                <a:latin typeface="Arial" panose="020B0604020202020204" pitchFamily="34" charset="0"/>
                <a:cs typeface="Arial" panose="020B0604020202020204" pitchFamily="34" charset="0"/>
              </a:rPr>
              <a:t>Diffraction pattern far away from a circular aperture. The image has been overexposed to capture the faint outer rings</a:t>
            </a:r>
            <a:endParaRPr lang="en-I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143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19697" y="0"/>
            <a:ext cx="7938905"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Diffraction from a Circular Aperture</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8539517" y="913515"/>
            <a:ext cx="3016075" cy="2951903"/>
          </a:xfrm>
          <a:prstGeom prst="rect">
            <a:avLst/>
          </a:prstGeom>
        </p:spPr>
      </p:pic>
      <p:pic>
        <p:nvPicPr>
          <p:cNvPr id="6" name="Picture 5"/>
          <p:cNvPicPr>
            <a:picLocks noChangeAspect="1"/>
          </p:cNvPicPr>
          <p:nvPr/>
        </p:nvPicPr>
        <p:blipFill>
          <a:blip r:embed="rId3"/>
          <a:stretch>
            <a:fillRect/>
          </a:stretch>
        </p:blipFill>
        <p:spPr>
          <a:xfrm>
            <a:off x="2617086" y="1444224"/>
            <a:ext cx="3991532" cy="1600423"/>
          </a:xfrm>
          <a:prstGeom prst="rect">
            <a:avLst/>
          </a:prstGeom>
        </p:spPr>
      </p:pic>
      <p:cxnSp>
        <p:nvCxnSpPr>
          <p:cNvPr id="8" name="Straight Arrow Connector 7"/>
          <p:cNvCxnSpPr/>
          <p:nvPr/>
        </p:nvCxnSpPr>
        <p:spPr>
          <a:xfrm>
            <a:off x="6608618" y="2211185"/>
            <a:ext cx="1930899" cy="33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501009" y="1025900"/>
            <a:ext cx="2467342" cy="369332"/>
          </a:xfrm>
          <a:prstGeom prst="rect">
            <a:avLst/>
          </a:prstGeom>
        </p:spPr>
        <p:txBody>
          <a:bodyPr wrap="none">
            <a:spAutoFit/>
          </a:bodyPr>
          <a:lstStyle/>
          <a:p>
            <a:r>
              <a:rPr lang="en-IN" b="1" dirty="0">
                <a:solidFill>
                  <a:srgbClr val="FF0000"/>
                </a:solidFill>
                <a:latin typeface="Arial" panose="020B0604020202020204" pitchFamily="34" charset="0"/>
                <a:cs typeface="Arial" panose="020B0604020202020204" pitchFamily="34" charset="0"/>
              </a:rPr>
              <a:t>Intensity distribution</a:t>
            </a:r>
          </a:p>
        </p:txBody>
      </p:sp>
      <p:sp>
        <p:nvSpPr>
          <p:cNvPr id="10" name="Rectangle 9"/>
          <p:cNvSpPr/>
          <p:nvPr/>
        </p:nvSpPr>
        <p:spPr>
          <a:xfrm>
            <a:off x="3743864" y="3337010"/>
            <a:ext cx="2618024" cy="584775"/>
          </a:xfrm>
          <a:prstGeom prst="rect">
            <a:avLst/>
          </a:prstGeom>
        </p:spPr>
        <p:txBody>
          <a:bodyPr wrap="none">
            <a:spAutoFit/>
          </a:bodyPr>
          <a:lstStyle/>
          <a:p>
            <a:r>
              <a:rPr lang="en-IN" sz="3200">
                <a:latin typeface="Symbol" panose="05050102010706020507" pitchFamily="18" charset="2"/>
              </a:rPr>
              <a:t> </a:t>
            </a:r>
            <a:r>
              <a:rPr lang="en-IN" sz="2800">
                <a:latin typeface="Times-Roman"/>
              </a:rPr>
              <a:t>= (1/2)</a:t>
            </a:r>
            <a:r>
              <a:rPr lang="en-IN" sz="2800" i="1">
                <a:latin typeface="Times-Italic"/>
              </a:rPr>
              <a:t>kD</a:t>
            </a:r>
            <a:r>
              <a:rPr lang="en-IN" sz="2800">
                <a:latin typeface="Times-Roman"/>
              </a:rPr>
              <a:t>sin</a:t>
            </a:r>
            <a:r>
              <a:rPr lang="en-IN" sz="3200">
                <a:latin typeface="Symbol" panose="05050102010706020507" pitchFamily="18" charset="2"/>
              </a:rPr>
              <a:t>q</a:t>
            </a:r>
            <a:endParaRPr lang="en-IN" sz="2800" dirty="0"/>
          </a:p>
        </p:txBody>
      </p:sp>
      <p:sp>
        <p:nvSpPr>
          <p:cNvPr id="11" name="Rectangle 10"/>
          <p:cNvSpPr/>
          <p:nvPr/>
        </p:nvSpPr>
        <p:spPr>
          <a:xfrm>
            <a:off x="6774074" y="3398565"/>
            <a:ext cx="1353256" cy="523220"/>
          </a:xfrm>
          <a:prstGeom prst="rect">
            <a:avLst/>
          </a:prstGeom>
        </p:spPr>
        <p:txBody>
          <a:bodyPr wrap="none">
            <a:spAutoFit/>
          </a:bodyPr>
          <a:lstStyle/>
          <a:p>
            <a:r>
              <a:rPr lang="en-IN" sz="2400" i="1" dirty="0">
                <a:latin typeface="Times-Italic"/>
              </a:rPr>
              <a:t>k </a:t>
            </a:r>
            <a:r>
              <a:rPr lang="en-IN" sz="2400" dirty="0">
                <a:latin typeface="Times-Roman"/>
              </a:rPr>
              <a:t>= 2</a:t>
            </a:r>
            <a:r>
              <a:rPr lang="en-IN" sz="2800" dirty="0">
                <a:latin typeface="Symbol" panose="05050102010706020507" pitchFamily="18" charset="2"/>
              </a:rPr>
              <a:t></a:t>
            </a:r>
            <a:endParaRPr lang="en-IN" sz="2400" dirty="0"/>
          </a:p>
        </p:txBody>
      </p:sp>
      <p:pic>
        <p:nvPicPr>
          <p:cNvPr id="12" name="Picture 11"/>
          <p:cNvPicPr>
            <a:picLocks noChangeAspect="1"/>
          </p:cNvPicPr>
          <p:nvPr/>
        </p:nvPicPr>
        <p:blipFill>
          <a:blip r:embed="rId4"/>
          <a:stretch>
            <a:fillRect/>
          </a:stretch>
        </p:blipFill>
        <p:spPr>
          <a:xfrm>
            <a:off x="3110452" y="4157781"/>
            <a:ext cx="5715798" cy="2257740"/>
          </a:xfrm>
          <a:prstGeom prst="rect">
            <a:avLst/>
          </a:prstGeom>
        </p:spPr>
      </p:pic>
    </p:spTree>
    <p:extLst>
      <p:ext uri="{BB962C8B-B14F-4D97-AF65-F5344CB8AC3E}">
        <p14:creationId xmlns:p14="http://schemas.microsoft.com/office/powerpoint/2010/main" val="1984335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61906" y="13810"/>
            <a:ext cx="4160113"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Rayleigh Criterion</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030779" y="790018"/>
            <a:ext cx="9668618" cy="3023226"/>
          </a:xfrm>
          <a:prstGeom prst="rect">
            <a:avLst/>
          </a:prstGeom>
        </p:spPr>
      </p:pic>
      <p:sp>
        <p:nvSpPr>
          <p:cNvPr id="6" name="Rectangle 5"/>
          <p:cNvSpPr/>
          <p:nvPr/>
        </p:nvSpPr>
        <p:spPr>
          <a:xfrm>
            <a:off x="473825" y="4150698"/>
            <a:ext cx="10989426" cy="923330"/>
          </a:xfrm>
          <a:prstGeom prst="rect">
            <a:avLst/>
          </a:prstGeom>
        </p:spPr>
        <p:txBody>
          <a:bodyPr wrap="square">
            <a:spAutoFit/>
          </a:bodyPr>
          <a:lstStyle/>
          <a:p>
            <a:r>
              <a:rPr lang="en-US" dirty="0">
                <a:latin typeface="Times-Roman"/>
              </a:rPr>
              <a:t>Resolution of imaging systems is limited by diffraction effects. As points </a:t>
            </a:r>
            <a:r>
              <a:rPr lang="en-US" i="1" dirty="0">
                <a:latin typeface="Times-Italic"/>
              </a:rPr>
              <a:t>S</a:t>
            </a:r>
            <a:r>
              <a:rPr lang="en-US" sz="1200" dirty="0">
                <a:latin typeface="Times-Roman"/>
              </a:rPr>
              <a:t>1 </a:t>
            </a:r>
            <a:r>
              <a:rPr lang="en-US" dirty="0">
                <a:latin typeface="Times-Roman"/>
              </a:rPr>
              <a:t>and </a:t>
            </a:r>
            <a:r>
              <a:rPr lang="en-US" i="1" dirty="0">
                <a:latin typeface="Times-Italic"/>
              </a:rPr>
              <a:t>S</a:t>
            </a:r>
            <a:r>
              <a:rPr lang="en-US" sz="1200" dirty="0">
                <a:latin typeface="Times-Roman"/>
              </a:rPr>
              <a:t>2 </a:t>
            </a:r>
            <a:r>
              <a:rPr lang="en-US" dirty="0">
                <a:latin typeface="Times-Roman"/>
              </a:rPr>
              <a:t>get closer, eventually the Airy patterns overlap so much that the resolution is lost. The Rayleigh criterion allows the minimum angular separation two of the point sources be </a:t>
            </a:r>
            <a:r>
              <a:rPr lang="en-IN" dirty="0">
                <a:latin typeface="Times-Roman"/>
              </a:rPr>
              <a:t>determined.</a:t>
            </a:r>
            <a:endParaRPr lang="en-IN" dirty="0"/>
          </a:p>
        </p:txBody>
      </p:sp>
      <p:pic>
        <p:nvPicPr>
          <p:cNvPr id="7" name="Picture 6"/>
          <p:cNvPicPr>
            <a:picLocks noChangeAspect="1"/>
          </p:cNvPicPr>
          <p:nvPr/>
        </p:nvPicPr>
        <p:blipFill>
          <a:blip r:embed="rId3"/>
          <a:stretch>
            <a:fillRect/>
          </a:stretch>
        </p:blipFill>
        <p:spPr>
          <a:xfrm>
            <a:off x="4007972" y="5074028"/>
            <a:ext cx="4591691" cy="1495634"/>
          </a:xfrm>
          <a:prstGeom prst="rect">
            <a:avLst/>
          </a:prstGeom>
        </p:spPr>
      </p:pic>
    </p:spTree>
    <p:extLst>
      <p:ext uri="{BB962C8B-B14F-4D97-AF65-F5344CB8AC3E}">
        <p14:creationId xmlns:p14="http://schemas.microsoft.com/office/powerpoint/2010/main" val="3559620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61906" y="13810"/>
            <a:ext cx="4160113"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Rayleigh Criterion</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363228" y="956814"/>
            <a:ext cx="11352175" cy="2933280"/>
          </a:xfrm>
          <a:prstGeom prst="rect">
            <a:avLst/>
          </a:prstGeom>
        </p:spPr>
      </p:pic>
      <p:sp>
        <p:nvSpPr>
          <p:cNvPr id="6" name="Rectangle 5"/>
          <p:cNvSpPr/>
          <p:nvPr/>
        </p:nvSpPr>
        <p:spPr>
          <a:xfrm>
            <a:off x="157940" y="4319770"/>
            <a:ext cx="12034060" cy="1569660"/>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Image of two point sources captured through a small circular aperture. (a) The two points are fully resolved since the diffraction patterns of the two sources are sufficiently</a:t>
            </a:r>
          </a:p>
          <a:p>
            <a:pPr algn="just"/>
            <a:r>
              <a:rPr lang="en-US" sz="2400" dirty="0">
                <a:latin typeface="Arial" panose="020B0604020202020204" pitchFamily="34" charset="0"/>
                <a:cs typeface="Arial" panose="020B0604020202020204" pitchFamily="34" charset="0"/>
              </a:rPr>
              <a:t>separated. (b) The two images near the Rayleigh limit of resolution. (c) The first dark ring through the center of the bright Airy disk of the other pattern. (Approximate.)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8033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3454" y="500103"/>
            <a:ext cx="3955790" cy="2613647"/>
          </a:xfrm>
          <a:prstGeom prst="rect">
            <a:avLst/>
          </a:prstGeom>
        </p:spPr>
      </p:pic>
      <p:sp>
        <p:nvSpPr>
          <p:cNvPr id="5" name="Rectangle 4"/>
          <p:cNvSpPr/>
          <p:nvPr/>
        </p:nvSpPr>
        <p:spPr>
          <a:xfrm>
            <a:off x="4696690" y="864488"/>
            <a:ext cx="7148946" cy="1323439"/>
          </a:xfrm>
          <a:prstGeom prst="rect">
            <a:avLst/>
          </a:prstGeom>
        </p:spPr>
        <p:txBody>
          <a:bodyPr wrap="square">
            <a:spAutoFit/>
          </a:bodyPr>
          <a:lstStyle/>
          <a:p>
            <a:pPr algn="just"/>
            <a:r>
              <a:rPr lang="en-US" sz="2000" dirty="0">
                <a:solidFill>
                  <a:srgbClr val="C10000"/>
                </a:solidFill>
                <a:latin typeface="Times-Roman"/>
              </a:rPr>
              <a:t>The human eye has a pupil diameter of about 2 mm. What would be the minimum angular separation of two points under a green light of 550 nm and their minimum separation if the two objects are 30 cm from </a:t>
            </a:r>
            <a:r>
              <a:rPr lang="en-IN" sz="2000" dirty="0">
                <a:solidFill>
                  <a:srgbClr val="C10000"/>
                </a:solidFill>
                <a:latin typeface="Times-Roman"/>
              </a:rPr>
              <a:t>the eye?</a:t>
            </a:r>
            <a:endParaRPr lang="en-IN" sz="2000" dirty="0"/>
          </a:p>
        </p:txBody>
      </p:sp>
      <p:sp>
        <p:nvSpPr>
          <p:cNvPr id="6" name="Rectangle 5"/>
          <p:cNvSpPr/>
          <p:nvPr/>
        </p:nvSpPr>
        <p:spPr>
          <a:xfrm>
            <a:off x="5624946" y="99993"/>
            <a:ext cx="3746538" cy="400110"/>
          </a:xfrm>
          <a:prstGeom prst="rect">
            <a:avLst/>
          </a:prstGeom>
        </p:spPr>
        <p:txBody>
          <a:bodyPr wrap="none">
            <a:spAutoFit/>
          </a:bodyPr>
          <a:lstStyle/>
          <a:p>
            <a:r>
              <a:rPr lang="en-US" sz="2000" b="1" dirty="0">
                <a:solidFill>
                  <a:srgbClr val="C10000"/>
                </a:solidFill>
                <a:latin typeface="Times-Bold"/>
              </a:rPr>
              <a:t>Resolution of the Human Eye</a:t>
            </a:r>
          </a:p>
        </p:txBody>
      </p:sp>
      <p:sp>
        <p:nvSpPr>
          <p:cNvPr id="7" name="Rectangle 6"/>
          <p:cNvSpPr/>
          <p:nvPr/>
        </p:nvSpPr>
        <p:spPr>
          <a:xfrm>
            <a:off x="4339244" y="2294004"/>
            <a:ext cx="7639396" cy="923330"/>
          </a:xfrm>
          <a:prstGeom prst="rect">
            <a:avLst/>
          </a:prstGeom>
        </p:spPr>
        <p:txBody>
          <a:bodyPr wrap="square">
            <a:spAutoFit/>
          </a:bodyPr>
          <a:lstStyle/>
          <a:p>
            <a:pPr algn="just"/>
            <a:r>
              <a:rPr lang="en-US" dirty="0">
                <a:latin typeface="Times-Roman"/>
              </a:rPr>
              <a:t>The image will be diffraction pattern in the eye, and is a result of waves in this medium.</a:t>
            </a:r>
          </a:p>
          <a:p>
            <a:pPr algn="just"/>
            <a:r>
              <a:rPr lang="en-US" dirty="0">
                <a:latin typeface="Times-Roman"/>
              </a:rPr>
              <a:t>If the refractive index </a:t>
            </a:r>
            <a:r>
              <a:rPr lang="en-US" i="1" dirty="0">
                <a:latin typeface="Times-Italic"/>
              </a:rPr>
              <a:t>n </a:t>
            </a:r>
            <a:r>
              <a:rPr lang="en-US" dirty="0">
                <a:latin typeface="Symbol" panose="05050102010706020507" pitchFamily="18" charset="2"/>
              </a:rPr>
              <a:t> </a:t>
            </a:r>
            <a:r>
              <a:rPr lang="en-US" dirty="0">
                <a:latin typeface="Times-Roman"/>
              </a:rPr>
              <a:t>1.33 (water) in the eye, then</a:t>
            </a:r>
            <a:endParaRPr lang="en-IN" dirty="0"/>
          </a:p>
        </p:txBody>
      </p:sp>
      <p:pic>
        <p:nvPicPr>
          <p:cNvPr id="2" name="Picture 1"/>
          <p:cNvPicPr>
            <a:picLocks noChangeAspect="1"/>
          </p:cNvPicPr>
          <p:nvPr/>
        </p:nvPicPr>
        <p:blipFill>
          <a:blip r:embed="rId3"/>
          <a:stretch>
            <a:fillRect/>
          </a:stretch>
        </p:blipFill>
        <p:spPr>
          <a:xfrm>
            <a:off x="2482438" y="3211235"/>
            <a:ext cx="8847017" cy="3600000"/>
          </a:xfrm>
          <a:prstGeom prst="rect">
            <a:avLst/>
          </a:prstGeom>
        </p:spPr>
      </p:pic>
    </p:spTree>
    <p:extLst>
      <p:ext uri="{BB962C8B-B14F-4D97-AF65-F5344CB8AC3E}">
        <p14:creationId xmlns:p14="http://schemas.microsoft.com/office/powerpoint/2010/main" val="804315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4192" y="110435"/>
            <a:ext cx="7494359"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Experimental Diffraction Patterns</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3553680" y="1031303"/>
            <a:ext cx="4536000" cy="3942000"/>
          </a:xfrm>
          <a:prstGeom prst="rect">
            <a:avLst/>
          </a:prstGeom>
        </p:spPr>
      </p:pic>
      <p:sp>
        <p:nvSpPr>
          <p:cNvPr id="6" name="Rectangle 5"/>
          <p:cNvSpPr/>
          <p:nvPr/>
        </p:nvSpPr>
        <p:spPr>
          <a:xfrm>
            <a:off x="1870364" y="5247840"/>
            <a:ext cx="8959741" cy="1200329"/>
          </a:xfrm>
          <a:prstGeom prst="rect">
            <a:avLst/>
          </a:prstGeom>
        </p:spPr>
        <p:txBody>
          <a:bodyPr wrap="square">
            <a:spAutoFit/>
          </a:bodyPr>
          <a:lstStyle/>
          <a:p>
            <a:r>
              <a:rPr lang="en-IN" sz="2400" b="1" dirty="0">
                <a:solidFill>
                  <a:srgbClr val="1D08B8"/>
                </a:solidFill>
                <a:latin typeface="Arial,Bold"/>
              </a:rPr>
              <a:t>Diffraction from a circular aperture </a:t>
            </a:r>
            <a:r>
              <a:rPr lang="en-US" sz="2400" b="1" dirty="0">
                <a:solidFill>
                  <a:srgbClr val="1D08B8"/>
                </a:solidFill>
                <a:latin typeface="Arial,Bold"/>
              </a:rPr>
              <a:t>with a diameter of 30 </a:t>
            </a:r>
            <a:r>
              <a:rPr lang="en-US" sz="2400" dirty="0">
                <a:solidFill>
                  <a:srgbClr val="1D08B8"/>
                </a:solidFill>
                <a:latin typeface="Symbol" panose="05050102010706020507" pitchFamily="18" charset="2"/>
              </a:rPr>
              <a:t></a:t>
            </a:r>
            <a:r>
              <a:rPr lang="en-US" sz="2400" b="1" dirty="0">
                <a:solidFill>
                  <a:srgbClr val="1D08B8"/>
                </a:solidFill>
                <a:latin typeface="Arial,Bold"/>
              </a:rPr>
              <a:t>m</a:t>
            </a:r>
          </a:p>
          <a:p>
            <a:endParaRPr lang="en-US" sz="2400" b="1" dirty="0">
              <a:solidFill>
                <a:srgbClr val="1D08B8"/>
              </a:solidFill>
              <a:latin typeface="Arial,Bold"/>
            </a:endParaRPr>
          </a:p>
          <a:p>
            <a:r>
              <a:rPr lang="en-US" sz="2400" b="1" dirty="0">
                <a:solidFill>
                  <a:srgbClr val="1D08B8"/>
                </a:solidFill>
                <a:latin typeface="Arial,Bold"/>
              </a:rPr>
              <a:t>Green laser pointer used at a </a:t>
            </a:r>
            <a:r>
              <a:rPr lang="en-IN" sz="2400" b="1" dirty="0">
                <a:solidFill>
                  <a:srgbClr val="1D08B8"/>
                </a:solidFill>
                <a:latin typeface="Arial,Bold"/>
              </a:rPr>
              <a:t>wavelength of 532 nm</a:t>
            </a:r>
            <a:endParaRPr lang="en-IN" sz="2400" dirty="0">
              <a:solidFill>
                <a:srgbClr val="1D08B8"/>
              </a:solidFill>
            </a:endParaRPr>
          </a:p>
        </p:txBody>
      </p:sp>
    </p:spTree>
    <p:extLst>
      <p:ext uri="{BB962C8B-B14F-4D97-AF65-F5344CB8AC3E}">
        <p14:creationId xmlns:p14="http://schemas.microsoft.com/office/powerpoint/2010/main" val="3665957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4192" y="110435"/>
            <a:ext cx="7494359"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Experimental Diffraction Patterns</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3469371" y="756766"/>
            <a:ext cx="5184000" cy="4068000"/>
          </a:xfrm>
          <a:prstGeom prst="rect">
            <a:avLst/>
          </a:prstGeom>
        </p:spPr>
      </p:pic>
      <p:sp>
        <p:nvSpPr>
          <p:cNvPr id="6" name="Rectangle 5"/>
          <p:cNvSpPr/>
          <p:nvPr/>
        </p:nvSpPr>
        <p:spPr>
          <a:xfrm>
            <a:off x="2078182" y="5092560"/>
            <a:ext cx="9119062" cy="1384995"/>
          </a:xfrm>
          <a:prstGeom prst="rect">
            <a:avLst/>
          </a:prstGeom>
        </p:spPr>
        <p:txBody>
          <a:bodyPr wrap="square">
            <a:spAutoFit/>
          </a:bodyPr>
          <a:lstStyle/>
          <a:p>
            <a:r>
              <a:rPr lang="en-US" sz="2800" b="1" dirty="0">
                <a:solidFill>
                  <a:srgbClr val="1D08B8"/>
                </a:solidFill>
                <a:latin typeface="Arial,Bold"/>
              </a:rPr>
              <a:t>Crossed slits 200 x 100 </a:t>
            </a:r>
            <a:r>
              <a:rPr lang="en-US" sz="2800" dirty="0">
                <a:solidFill>
                  <a:srgbClr val="1D08B8"/>
                </a:solidFill>
                <a:latin typeface="Symbol" panose="05050102010706020507" pitchFamily="18" charset="2"/>
              </a:rPr>
              <a:t></a:t>
            </a:r>
            <a:r>
              <a:rPr lang="en-US" sz="2800" b="1" dirty="0">
                <a:solidFill>
                  <a:srgbClr val="1D08B8"/>
                </a:solidFill>
                <a:latin typeface="Arial,Bold"/>
              </a:rPr>
              <a:t>m</a:t>
            </a:r>
          </a:p>
          <a:p>
            <a:endParaRPr lang="en-US" sz="2800" b="1" dirty="0">
              <a:solidFill>
                <a:srgbClr val="1D08B8"/>
              </a:solidFill>
              <a:latin typeface="Arial,Bold"/>
            </a:endParaRPr>
          </a:p>
          <a:p>
            <a:r>
              <a:rPr lang="en-US" sz="2800" b="1" dirty="0">
                <a:solidFill>
                  <a:srgbClr val="1D08B8"/>
                </a:solidFill>
                <a:latin typeface="Arial,Bold"/>
              </a:rPr>
              <a:t>Green laser pointer used at a </a:t>
            </a:r>
            <a:r>
              <a:rPr lang="en-IN" sz="2800" b="1" dirty="0">
                <a:solidFill>
                  <a:srgbClr val="1D08B8"/>
                </a:solidFill>
                <a:latin typeface="Arial,Bold"/>
              </a:rPr>
              <a:t>wavelength of 532 nm</a:t>
            </a:r>
            <a:endParaRPr lang="en-IN" sz="2800" dirty="0">
              <a:solidFill>
                <a:srgbClr val="1D08B8"/>
              </a:solidFill>
            </a:endParaRPr>
          </a:p>
        </p:txBody>
      </p:sp>
    </p:spTree>
    <p:extLst>
      <p:ext uri="{BB962C8B-B14F-4D97-AF65-F5344CB8AC3E}">
        <p14:creationId xmlns:p14="http://schemas.microsoft.com/office/powerpoint/2010/main" val="2943323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4192" y="110435"/>
            <a:ext cx="7494359"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Experimental Diffraction Patterns</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193416" y="756766"/>
            <a:ext cx="9735909" cy="4077269"/>
          </a:xfrm>
          <a:prstGeom prst="rect">
            <a:avLst/>
          </a:prstGeom>
        </p:spPr>
      </p:pic>
      <p:sp>
        <p:nvSpPr>
          <p:cNvPr id="6" name="Rectangle 5"/>
          <p:cNvSpPr/>
          <p:nvPr/>
        </p:nvSpPr>
        <p:spPr>
          <a:xfrm>
            <a:off x="1444503" y="5078767"/>
            <a:ext cx="9484822" cy="1384995"/>
          </a:xfrm>
          <a:prstGeom prst="rect">
            <a:avLst/>
          </a:prstGeom>
        </p:spPr>
        <p:txBody>
          <a:bodyPr wrap="square">
            <a:spAutoFit/>
          </a:bodyPr>
          <a:lstStyle/>
          <a:p>
            <a:r>
              <a:rPr lang="en-US" sz="2800" b="1" dirty="0">
                <a:solidFill>
                  <a:srgbClr val="1D08B8"/>
                </a:solidFill>
                <a:latin typeface="Times-Bold"/>
              </a:rPr>
              <a:t>Single slit with a width </a:t>
            </a:r>
            <a:r>
              <a:rPr lang="en-US" sz="2800" b="1" i="1" dirty="0">
                <a:solidFill>
                  <a:srgbClr val="1D08B8"/>
                </a:solidFill>
                <a:latin typeface="Times-BoldItalic"/>
              </a:rPr>
              <a:t>a</a:t>
            </a:r>
          </a:p>
          <a:p>
            <a:endParaRPr lang="en-US" sz="2800" b="1" i="1" dirty="0">
              <a:solidFill>
                <a:srgbClr val="1D08B8"/>
              </a:solidFill>
              <a:latin typeface="Times-BoldItalic"/>
            </a:endParaRPr>
          </a:p>
          <a:p>
            <a:r>
              <a:rPr lang="en-US" sz="2800" b="1" dirty="0">
                <a:solidFill>
                  <a:srgbClr val="1D08B8"/>
                </a:solidFill>
                <a:latin typeface="Times-Bold"/>
              </a:rPr>
              <a:t>Green laser pointer used at a </a:t>
            </a:r>
            <a:r>
              <a:rPr lang="en-IN" sz="2800" b="1" dirty="0">
                <a:solidFill>
                  <a:srgbClr val="1D08B8"/>
                </a:solidFill>
                <a:latin typeface="Times-Bold"/>
              </a:rPr>
              <a:t>wavelength of 532 nm</a:t>
            </a:r>
            <a:endParaRPr lang="en-IN" sz="2800" dirty="0">
              <a:solidFill>
                <a:srgbClr val="1D08B8"/>
              </a:solidFill>
            </a:endParaRPr>
          </a:p>
        </p:txBody>
      </p:sp>
    </p:spTree>
    <p:extLst>
      <p:ext uri="{BB962C8B-B14F-4D97-AF65-F5344CB8AC3E}">
        <p14:creationId xmlns:p14="http://schemas.microsoft.com/office/powerpoint/2010/main" val="549527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2720617" y="73572"/>
            <a:ext cx="6256655"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0032CC"/>
                </a:solidFill>
                <a:latin typeface="Times New Roman"/>
                <a:cs typeface="Times New Roman"/>
              </a:rPr>
              <a:t>Phase change over a distance</a:t>
            </a:r>
            <a:r>
              <a:rPr sz="3600" b="1" spc="-150" dirty="0">
                <a:solidFill>
                  <a:srgbClr val="0032CC"/>
                </a:solidFill>
                <a:latin typeface="Times New Roman"/>
                <a:cs typeface="Times New Roman"/>
              </a:rPr>
              <a:t> </a:t>
            </a:r>
            <a:r>
              <a:rPr sz="3600" b="1" spc="5" dirty="0">
                <a:solidFill>
                  <a:srgbClr val="0032CC"/>
                </a:solidFill>
                <a:latin typeface="Symbol"/>
                <a:cs typeface="Symbol"/>
              </a:rPr>
              <a:t></a:t>
            </a:r>
            <a:r>
              <a:rPr sz="3600" b="1" i="1" spc="5" dirty="0">
                <a:solidFill>
                  <a:srgbClr val="0032CC"/>
                </a:solidFill>
                <a:latin typeface="Times New Roman"/>
                <a:cs typeface="Times New Roman"/>
              </a:rPr>
              <a:t>z</a:t>
            </a:r>
            <a:endParaRPr sz="3600" dirty="0">
              <a:latin typeface="Times New Roman"/>
              <a:cs typeface="Times New Roman"/>
            </a:endParaRPr>
          </a:p>
        </p:txBody>
      </p:sp>
      <p:sp>
        <p:nvSpPr>
          <p:cNvPr id="5" name="object 3"/>
          <p:cNvSpPr txBox="1">
            <a:spLocks noGrp="1"/>
          </p:cNvSpPr>
          <p:nvPr>
            <p:ph type="title"/>
          </p:nvPr>
        </p:nvSpPr>
        <p:spPr>
          <a:xfrm>
            <a:off x="4077113" y="736883"/>
            <a:ext cx="3329304" cy="667385"/>
          </a:xfrm>
          <a:prstGeom prst="rect">
            <a:avLst/>
          </a:prstGeom>
        </p:spPr>
        <p:txBody>
          <a:bodyPr vert="horz" wrap="square" lIns="0" tIns="13970" rIns="0" bIns="0" rtlCol="0">
            <a:spAutoFit/>
          </a:bodyPr>
          <a:lstStyle/>
          <a:p>
            <a:pPr marL="25400">
              <a:lnSpc>
                <a:spcPct val="100000"/>
              </a:lnSpc>
              <a:spcBef>
                <a:spcPts val="110"/>
              </a:spcBef>
            </a:pPr>
            <a:r>
              <a:rPr sz="4200" b="1" i="1" spc="-110" dirty="0">
                <a:solidFill>
                  <a:srgbClr val="000000"/>
                </a:solidFill>
                <a:latin typeface="Symbol"/>
                <a:cs typeface="Symbol"/>
              </a:rPr>
              <a:t></a:t>
            </a:r>
            <a:r>
              <a:rPr sz="4200" b="1" i="1" spc="-110" dirty="0">
                <a:solidFill>
                  <a:srgbClr val="000000"/>
                </a:solidFill>
                <a:latin typeface="Times New Roman"/>
                <a:cs typeface="Times New Roman"/>
              </a:rPr>
              <a:t> </a:t>
            </a:r>
            <a:r>
              <a:rPr sz="4000" b="1" spc="-5" dirty="0">
                <a:solidFill>
                  <a:srgbClr val="000000"/>
                </a:solidFill>
                <a:latin typeface="Times New Roman"/>
                <a:cs typeface="Times New Roman"/>
              </a:rPr>
              <a:t>= </a:t>
            </a:r>
            <a:r>
              <a:rPr sz="4200" b="1" i="1" spc="-70" dirty="0">
                <a:solidFill>
                  <a:srgbClr val="000000"/>
                </a:solidFill>
                <a:latin typeface="Symbol"/>
                <a:cs typeface="Symbol"/>
              </a:rPr>
              <a:t></a:t>
            </a:r>
            <a:r>
              <a:rPr sz="4000" b="1" i="1" spc="-70" dirty="0">
                <a:solidFill>
                  <a:srgbClr val="000000"/>
                </a:solidFill>
                <a:latin typeface="Times New Roman"/>
                <a:cs typeface="Times New Roman"/>
              </a:rPr>
              <a:t>t </a:t>
            </a:r>
            <a:r>
              <a:rPr sz="4000" b="1" spc="-5" dirty="0">
                <a:solidFill>
                  <a:srgbClr val="000000"/>
                </a:solidFill>
                <a:latin typeface="Symbol"/>
                <a:cs typeface="Symbol"/>
              </a:rPr>
              <a:t></a:t>
            </a:r>
            <a:r>
              <a:rPr sz="4000" b="1" spc="-5" dirty="0">
                <a:solidFill>
                  <a:srgbClr val="000000"/>
                </a:solidFill>
                <a:latin typeface="Times New Roman"/>
                <a:cs typeface="Times New Roman"/>
              </a:rPr>
              <a:t> </a:t>
            </a:r>
            <a:r>
              <a:rPr sz="4000" b="1" i="1" dirty="0">
                <a:solidFill>
                  <a:srgbClr val="000000"/>
                </a:solidFill>
                <a:latin typeface="Times New Roman"/>
                <a:cs typeface="Times New Roman"/>
              </a:rPr>
              <a:t>kz </a:t>
            </a:r>
            <a:r>
              <a:rPr sz="4000" b="1" spc="-5" dirty="0">
                <a:solidFill>
                  <a:srgbClr val="000000"/>
                </a:solidFill>
                <a:latin typeface="Times New Roman"/>
                <a:cs typeface="Times New Roman"/>
              </a:rPr>
              <a:t>+</a:t>
            </a:r>
            <a:r>
              <a:rPr sz="4000" b="1" spc="50" dirty="0">
                <a:solidFill>
                  <a:srgbClr val="000000"/>
                </a:solidFill>
                <a:latin typeface="Times New Roman"/>
                <a:cs typeface="Times New Roman"/>
              </a:rPr>
              <a:t> </a:t>
            </a:r>
            <a:r>
              <a:rPr sz="4200" b="1" i="1" spc="-90" dirty="0">
                <a:solidFill>
                  <a:srgbClr val="000000"/>
                </a:solidFill>
                <a:latin typeface="Symbol"/>
                <a:cs typeface="Symbol"/>
              </a:rPr>
              <a:t></a:t>
            </a:r>
            <a:r>
              <a:rPr sz="4200" b="1" i="1" spc="-135" baseline="-19841" dirty="0">
                <a:solidFill>
                  <a:srgbClr val="000000"/>
                </a:solidFill>
                <a:latin typeface="Symbol"/>
                <a:cs typeface="Symbol"/>
              </a:rPr>
              <a:t></a:t>
            </a:r>
            <a:endParaRPr sz="4200" b="1" baseline="-19841" dirty="0">
              <a:latin typeface="Symbol"/>
              <a:cs typeface="Symbol"/>
            </a:endParaRPr>
          </a:p>
        </p:txBody>
      </p:sp>
      <p:sp>
        <p:nvSpPr>
          <p:cNvPr id="6" name="object 4"/>
          <p:cNvSpPr txBox="1"/>
          <p:nvPr/>
        </p:nvSpPr>
        <p:spPr>
          <a:xfrm>
            <a:off x="199696" y="1493540"/>
            <a:ext cx="11876689" cy="4113947"/>
          </a:xfrm>
          <a:prstGeom prst="rect">
            <a:avLst/>
          </a:prstGeom>
        </p:spPr>
        <p:txBody>
          <a:bodyPr vert="horz" wrap="square" lIns="0" tIns="251460" rIns="0" bIns="0" rtlCol="0">
            <a:spAutoFit/>
          </a:bodyPr>
          <a:lstStyle/>
          <a:p>
            <a:pPr marR="445134" algn="ctr">
              <a:lnSpc>
                <a:spcPct val="100000"/>
              </a:lnSpc>
              <a:spcBef>
                <a:spcPts val="1980"/>
              </a:spcBef>
              <a:tabLst>
                <a:tab pos="1374775" algn="l"/>
              </a:tabLst>
            </a:pPr>
            <a:r>
              <a:rPr sz="4400" b="1" spc="-60" dirty="0">
                <a:solidFill>
                  <a:srgbClr val="C00000"/>
                </a:solidFill>
                <a:latin typeface="Symbol"/>
                <a:cs typeface="Symbol"/>
              </a:rPr>
              <a:t></a:t>
            </a:r>
            <a:r>
              <a:rPr sz="4650" b="1" i="1" spc="-60" dirty="0">
                <a:solidFill>
                  <a:srgbClr val="C00000"/>
                </a:solidFill>
                <a:latin typeface="Symbol"/>
                <a:cs typeface="Symbol"/>
              </a:rPr>
              <a:t></a:t>
            </a:r>
            <a:r>
              <a:rPr sz="4650" b="1" i="1" spc="-75" dirty="0">
                <a:solidFill>
                  <a:srgbClr val="C00000"/>
                </a:solidFill>
                <a:latin typeface="Times New Roman"/>
                <a:cs typeface="Times New Roman"/>
              </a:rPr>
              <a:t> </a:t>
            </a:r>
            <a:r>
              <a:rPr sz="4400" b="1" dirty="0">
                <a:solidFill>
                  <a:srgbClr val="C00000"/>
                </a:solidFill>
                <a:latin typeface="Times New Roman"/>
                <a:cs typeface="Times New Roman"/>
              </a:rPr>
              <a:t>=	</a:t>
            </a:r>
            <a:r>
              <a:rPr sz="4400" b="1" i="1" spc="5" dirty="0">
                <a:solidFill>
                  <a:srgbClr val="C00000"/>
                </a:solidFill>
                <a:latin typeface="Times New Roman"/>
                <a:cs typeface="Times New Roman"/>
              </a:rPr>
              <a:t>k</a:t>
            </a:r>
            <a:r>
              <a:rPr sz="4400" b="1" spc="5" dirty="0">
                <a:solidFill>
                  <a:srgbClr val="C00000"/>
                </a:solidFill>
                <a:latin typeface="Symbol"/>
                <a:cs typeface="Symbol"/>
              </a:rPr>
              <a:t></a:t>
            </a:r>
            <a:r>
              <a:rPr sz="4400" b="1" i="1" spc="5" dirty="0">
                <a:solidFill>
                  <a:srgbClr val="C00000"/>
                </a:solidFill>
                <a:latin typeface="Times New Roman"/>
                <a:cs typeface="Times New Roman"/>
              </a:rPr>
              <a:t>z</a:t>
            </a:r>
            <a:endParaRPr sz="4400" dirty="0">
              <a:latin typeface="Times New Roman"/>
              <a:cs typeface="Times New Roman"/>
            </a:endParaRPr>
          </a:p>
          <a:p>
            <a:pPr marL="12700" marR="5080" algn="just">
              <a:lnSpc>
                <a:spcPct val="100400"/>
              </a:lnSpc>
              <a:spcBef>
                <a:spcPts val="1295"/>
              </a:spcBef>
            </a:pPr>
            <a:r>
              <a:rPr sz="3200" dirty="0">
                <a:solidFill>
                  <a:srgbClr val="0032CC"/>
                </a:solidFill>
                <a:latin typeface="Times New Roman"/>
                <a:cs typeface="Times New Roman"/>
              </a:rPr>
              <a:t>The </a:t>
            </a:r>
            <a:r>
              <a:rPr sz="3200" b="1" dirty="0">
                <a:solidFill>
                  <a:srgbClr val="0032CC"/>
                </a:solidFill>
                <a:latin typeface="Times New Roman"/>
                <a:cs typeface="Times New Roman"/>
              </a:rPr>
              <a:t>phase difference </a:t>
            </a:r>
            <a:r>
              <a:rPr sz="3200" dirty="0">
                <a:solidFill>
                  <a:srgbClr val="0032CC"/>
                </a:solidFill>
                <a:latin typeface="Times New Roman"/>
                <a:cs typeface="Times New Roman"/>
              </a:rPr>
              <a:t>between two points</a:t>
            </a:r>
            <a:r>
              <a:rPr sz="3200" spc="-75" dirty="0">
                <a:solidFill>
                  <a:srgbClr val="0032CC"/>
                </a:solidFill>
                <a:latin typeface="Times New Roman"/>
                <a:cs typeface="Times New Roman"/>
              </a:rPr>
              <a:t> </a:t>
            </a:r>
            <a:r>
              <a:rPr sz="3200" dirty="0">
                <a:solidFill>
                  <a:srgbClr val="0032CC"/>
                </a:solidFill>
                <a:latin typeface="Times New Roman"/>
                <a:cs typeface="Times New Roman"/>
              </a:rPr>
              <a:t>separated  by </a:t>
            </a:r>
            <a:r>
              <a:rPr sz="3200" spc="-5" dirty="0">
                <a:solidFill>
                  <a:srgbClr val="0032CC"/>
                </a:solidFill>
                <a:latin typeface="Symbol"/>
                <a:cs typeface="Symbol"/>
              </a:rPr>
              <a:t></a:t>
            </a:r>
            <a:r>
              <a:rPr sz="3200" i="1" spc="-5" dirty="0">
                <a:solidFill>
                  <a:srgbClr val="0032CC"/>
                </a:solidFill>
                <a:latin typeface="Times New Roman"/>
                <a:cs typeface="Times New Roman"/>
              </a:rPr>
              <a:t>z </a:t>
            </a:r>
            <a:r>
              <a:rPr sz="3200" dirty="0">
                <a:solidFill>
                  <a:srgbClr val="0032CC"/>
                </a:solidFill>
                <a:latin typeface="Times New Roman"/>
                <a:cs typeface="Times New Roman"/>
              </a:rPr>
              <a:t>is simply</a:t>
            </a:r>
            <a:r>
              <a:rPr sz="3200" spc="-40" dirty="0">
                <a:solidFill>
                  <a:srgbClr val="0032CC"/>
                </a:solidFill>
                <a:latin typeface="Times New Roman"/>
                <a:cs typeface="Times New Roman"/>
              </a:rPr>
              <a:t> </a:t>
            </a:r>
            <a:r>
              <a:rPr sz="3200" i="1" dirty="0">
                <a:solidFill>
                  <a:srgbClr val="0032CC"/>
                </a:solidFill>
                <a:latin typeface="Times New Roman"/>
                <a:cs typeface="Times New Roman"/>
              </a:rPr>
              <a:t>k</a:t>
            </a:r>
            <a:r>
              <a:rPr sz="3200" dirty="0">
                <a:solidFill>
                  <a:srgbClr val="0032CC"/>
                </a:solidFill>
                <a:latin typeface="Symbol"/>
                <a:cs typeface="Symbol"/>
              </a:rPr>
              <a:t></a:t>
            </a:r>
            <a:r>
              <a:rPr sz="3200" i="1" dirty="0">
                <a:solidFill>
                  <a:srgbClr val="0032CC"/>
                </a:solidFill>
                <a:latin typeface="Times New Roman"/>
                <a:cs typeface="Times New Roman"/>
              </a:rPr>
              <a:t>z</a:t>
            </a:r>
            <a:endParaRPr sz="3200" dirty="0">
              <a:latin typeface="Times New Roman"/>
              <a:cs typeface="Times New Roman"/>
            </a:endParaRPr>
          </a:p>
          <a:p>
            <a:pPr marL="635" algn="just">
              <a:lnSpc>
                <a:spcPts val="3870"/>
              </a:lnSpc>
            </a:pPr>
            <a:r>
              <a:rPr sz="3200" dirty="0">
                <a:solidFill>
                  <a:srgbClr val="0032CC"/>
                </a:solidFill>
                <a:latin typeface="Times New Roman"/>
                <a:cs typeface="Times New Roman"/>
              </a:rPr>
              <a:t>since </a:t>
            </a:r>
            <a:r>
              <a:rPr sz="3350" i="1" spc="-55" dirty="0">
                <a:solidFill>
                  <a:srgbClr val="0032CC"/>
                </a:solidFill>
                <a:latin typeface="Symbol"/>
                <a:cs typeface="Symbol"/>
              </a:rPr>
              <a:t></a:t>
            </a:r>
            <a:r>
              <a:rPr sz="3200" i="1" spc="-55" dirty="0">
                <a:solidFill>
                  <a:srgbClr val="0032CC"/>
                </a:solidFill>
                <a:latin typeface="Times New Roman"/>
                <a:cs typeface="Times New Roman"/>
              </a:rPr>
              <a:t>t </a:t>
            </a:r>
            <a:r>
              <a:rPr sz="3200" dirty="0">
                <a:solidFill>
                  <a:srgbClr val="0032CC"/>
                </a:solidFill>
                <a:latin typeface="Times New Roman"/>
                <a:cs typeface="Times New Roman"/>
              </a:rPr>
              <a:t>is the same for each point</a:t>
            </a:r>
            <a:endParaRPr sz="3200" dirty="0">
              <a:latin typeface="Times New Roman"/>
              <a:cs typeface="Times New Roman"/>
            </a:endParaRPr>
          </a:p>
          <a:p>
            <a:pPr algn="just">
              <a:lnSpc>
                <a:spcPct val="100000"/>
              </a:lnSpc>
              <a:spcBef>
                <a:spcPts val="35"/>
              </a:spcBef>
            </a:pPr>
            <a:endParaRPr sz="3400" dirty="0">
              <a:latin typeface="Times New Roman"/>
              <a:cs typeface="Times New Roman"/>
            </a:endParaRPr>
          </a:p>
          <a:p>
            <a:pPr marL="701675" marR="119380" indent="-573405" algn="just">
              <a:lnSpc>
                <a:spcPts val="3829"/>
              </a:lnSpc>
            </a:pPr>
            <a:r>
              <a:rPr lang="en-US" sz="3200" dirty="0">
                <a:solidFill>
                  <a:srgbClr val="C00000"/>
                </a:solidFill>
                <a:latin typeface="Times New Roman"/>
                <a:cs typeface="Times New Roman"/>
              </a:rPr>
              <a:t>     </a:t>
            </a:r>
            <a:r>
              <a:rPr sz="3200" dirty="0">
                <a:solidFill>
                  <a:srgbClr val="C00000"/>
                </a:solidFill>
                <a:latin typeface="Times New Roman"/>
                <a:cs typeface="Times New Roman"/>
              </a:rPr>
              <a:t>If this phase difference is 0 or multiples of </a:t>
            </a:r>
            <a:r>
              <a:rPr sz="3200" spc="-25" dirty="0">
                <a:solidFill>
                  <a:srgbClr val="C00000"/>
                </a:solidFill>
                <a:latin typeface="Times New Roman"/>
                <a:cs typeface="Times New Roman"/>
              </a:rPr>
              <a:t>2</a:t>
            </a:r>
            <a:r>
              <a:rPr sz="3350" i="1" spc="-25" dirty="0">
                <a:solidFill>
                  <a:srgbClr val="C00000"/>
                </a:solidFill>
                <a:latin typeface="Symbol"/>
                <a:cs typeface="Symbol"/>
              </a:rPr>
              <a:t></a:t>
            </a:r>
            <a:r>
              <a:rPr sz="3350" i="1" spc="-160" dirty="0">
                <a:solidFill>
                  <a:srgbClr val="C00000"/>
                </a:solidFill>
                <a:latin typeface="Times New Roman"/>
                <a:cs typeface="Times New Roman"/>
              </a:rPr>
              <a:t> </a:t>
            </a:r>
            <a:r>
              <a:rPr sz="3200" dirty="0">
                <a:solidFill>
                  <a:srgbClr val="C00000"/>
                </a:solidFill>
                <a:latin typeface="Times New Roman"/>
                <a:cs typeface="Times New Roman"/>
              </a:rPr>
              <a:t>then  the two points are</a:t>
            </a:r>
            <a:r>
              <a:rPr lang="en-US" sz="3200" dirty="0">
                <a:solidFill>
                  <a:srgbClr val="C00000"/>
                </a:solidFill>
                <a:latin typeface="Times New Roman"/>
                <a:cs typeface="Times New Roman"/>
              </a:rPr>
              <a:t> </a:t>
            </a:r>
            <a:r>
              <a:rPr sz="3200" spc="-10" dirty="0">
                <a:solidFill>
                  <a:srgbClr val="C00000"/>
                </a:solidFill>
                <a:latin typeface="Times New Roman"/>
                <a:cs typeface="Times New Roman"/>
              </a:rPr>
              <a:t>in </a:t>
            </a:r>
            <a:r>
              <a:rPr sz="3200" dirty="0">
                <a:solidFill>
                  <a:srgbClr val="C00000"/>
                </a:solidFill>
                <a:latin typeface="Times New Roman"/>
                <a:cs typeface="Times New Roman"/>
              </a:rPr>
              <a:t>phase. Thus, the</a:t>
            </a:r>
            <a:r>
              <a:rPr sz="3200" spc="-60" dirty="0">
                <a:solidFill>
                  <a:srgbClr val="C00000"/>
                </a:solidFill>
                <a:latin typeface="Times New Roman"/>
                <a:cs typeface="Times New Roman"/>
              </a:rPr>
              <a:t> </a:t>
            </a:r>
            <a:r>
              <a:rPr sz="3200" dirty="0">
                <a:solidFill>
                  <a:srgbClr val="C00000"/>
                </a:solidFill>
                <a:latin typeface="Times New Roman"/>
                <a:cs typeface="Times New Roman"/>
              </a:rPr>
              <a:t>phase</a:t>
            </a:r>
            <a:r>
              <a:rPr lang="en-US" sz="3200" dirty="0">
                <a:latin typeface="Times New Roman"/>
                <a:cs typeface="Times New Roman"/>
              </a:rPr>
              <a:t> </a:t>
            </a:r>
            <a:r>
              <a:rPr sz="3200" dirty="0">
                <a:solidFill>
                  <a:srgbClr val="C00000"/>
                </a:solidFill>
                <a:latin typeface="Times New Roman"/>
                <a:cs typeface="Times New Roman"/>
              </a:rPr>
              <a:t>difference </a:t>
            </a:r>
            <a:r>
              <a:rPr sz="3200" spc="-40" dirty="0">
                <a:solidFill>
                  <a:srgbClr val="C00000"/>
                </a:solidFill>
                <a:latin typeface="Symbol"/>
                <a:cs typeface="Symbol"/>
              </a:rPr>
              <a:t></a:t>
            </a:r>
            <a:r>
              <a:rPr sz="3350" i="1" spc="-40" dirty="0">
                <a:solidFill>
                  <a:srgbClr val="C00000"/>
                </a:solidFill>
                <a:latin typeface="Symbol"/>
                <a:cs typeface="Symbol"/>
              </a:rPr>
              <a:t></a:t>
            </a:r>
            <a:r>
              <a:rPr sz="3350" i="1" spc="-40" dirty="0">
                <a:solidFill>
                  <a:srgbClr val="C00000"/>
                </a:solidFill>
                <a:latin typeface="Times New Roman"/>
                <a:cs typeface="Times New Roman"/>
              </a:rPr>
              <a:t> </a:t>
            </a:r>
            <a:r>
              <a:rPr sz="3200" dirty="0">
                <a:solidFill>
                  <a:srgbClr val="C00000"/>
                </a:solidFill>
                <a:latin typeface="Times New Roman"/>
                <a:cs typeface="Times New Roman"/>
              </a:rPr>
              <a:t>can be expressed as </a:t>
            </a:r>
            <a:r>
              <a:rPr sz="3200" i="1" spc="-5" dirty="0">
                <a:solidFill>
                  <a:srgbClr val="C00000"/>
                </a:solidFill>
                <a:latin typeface="Times New Roman"/>
                <a:cs typeface="Times New Roman"/>
              </a:rPr>
              <a:t>k</a:t>
            </a:r>
            <a:r>
              <a:rPr sz="3200" spc="-5" dirty="0">
                <a:solidFill>
                  <a:srgbClr val="C00000"/>
                </a:solidFill>
                <a:latin typeface="Symbol"/>
                <a:cs typeface="Symbol"/>
              </a:rPr>
              <a:t></a:t>
            </a:r>
            <a:r>
              <a:rPr sz="3200" i="1" spc="-5" dirty="0">
                <a:solidFill>
                  <a:srgbClr val="C00000"/>
                </a:solidFill>
                <a:latin typeface="Times New Roman"/>
                <a:cs typeface="Times New Roman"/>
              </a:rPr>
              <a:t>z </a:t>
            </a:r>
            <a:r>
              <a:rPr sz="3200" dirty="0">
                <a:solidFill>
                  <a:srgbClr val="C00000"/>
                </a:solidFill>
                <a:latin typeface="Times New Roman"/>
                <a:cs typeface="Times New Roman"/>
              </a:rPr>
              <a:t>or</a:t>
            </a:r>
            <a:r>
              <a:rPr sz="3200" spc="-35" dirty="0">
                <a:solidFill>
                  <a:srgbClr val="C00000"/>
                </a:solidFill>
                <a:latin typeface="Times New Roman"/>
                <a:cs typeface="Times New Roman"/>
              </a:rPr>
              <a:t> </a:t>
            </a:r>
            <a:r>
              <a:rPr sz="3200" spc="-30" dirty="0">
                <a:solidFill>
                  <a:srgbClr val="C00000"/>
                </a:solidFill>
                <a:latin typeface="Times New Roman"/>
                <a:cs typeface="Times New Roman"/>
              </a:rPr>
              <a:t>2</a:t>
            </a:r>
            <a:r>
              <a:rPr sz="3350" i="1" spc="-30" dirty="0">
                <a:solidFill>
                  <a:srgbClr val="C00000"/>
                </a:solidFill>
                <a:latin typeface="Symbol"/>
                <a:cs typeface="Symbol"/>
              </a:rPr>
              <a:t></a:t>
            </a:r>
            <a:r>
              <a:rPr sz="3200" spc="-30" dirty="0">
                <a:solidFill>
                  <a:srgbClr val="C00000"/>
                </a:solidFill>
                <a:latin typeface="Symbol"/>
                <a:cs typeface="Symbol"/>
              </a:rPr>
              <a:t></a:t>
            </a:r>
            <a:r>
              <a:rPr sz="3200" i="1" spc="-30" dirty="0">
                <a:solidFill>
                  <a:srgbClr val="C00000"/>
                </a:solidFill>
                <a:latin typeface="Times New Roman"/>
                <a:cs typeface="Times New Roman"/>
              </a:rPr>
              <a:t>z</a:t>
            </a:r>
            <a:r>
              <a:rPr sz="3200" spc="-30" dirty="0">
                <a:solidFill>
                  <a:srgbClr val="C00000"/>
                </a:solidFill>
                <a:latin typeface="Times New Roman"/>
                <a:cs typeface="Times New Roman"/>
              </a:rPr>
              <a:t>/</a:t>
            </a:r>
            <a:r>
              <a:rPr sz="3350" i="1" spc="-30" dirty="0">
                <a:solidFill>
                  <a:srgbClr val="C00000"/>
                </a:solidFill>
                <a:latin typeface="Symbol"/>
                <a:cs typeface="Symbol"/>
              </a:rPr>
              <a:t></a:t>
            </a:r>
            <a:endParaRPr sz="3350" dirty="0">
              <a:latin typeface="Symbol"/>
              <a:cs typeface="Symbol"/>
            </a:endParaRPr>
          </a:p>
        </p:txBody>
      </p:sp>
    </p:spTree>
    <p:extLst>
      <p:ext uri="{BB962C8B-B14F-4D97-AF65-F5344CB8AC3E}">
        <p14:creationId xmlns:p14="http://schemas.microsoft.com/office/powerpoint/2010/main" val="669192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72380" y="-89070"/>
            <a:ext cx="7494359" cy="646331"/>
          </a:xfrm>
          <a:prstGeom prst="rect">
            <a:avLst/>
          </a:prstGeom>
        </p:spPr>
        <p:txBody>
          <a:bodyPr wrap="none">
            <a:spAutoFit/>
          </a:bodyPr>
          <a:lstStyle/>
          <a:p>
            <a:r>
              <a:rPr lang="en-IN" sz="3600" b="1" dirty="0">
                <a:solidFill>
                  <a:srgbClr val="C00000"/>
                </a:solidFill>
                <a:latin typeface="Arial" panose="020B0604020202020204" pitchFamily="34" charset="0"/>
                <a:cs typeface="Arial" panose="020B0604020202020204" pitchFamily="34" charset="0"/>
              </a:rPr>
              <a:t>Experimental Diffraction Patterns</a:t>
            </a:r>
            <a:endParaRPr lang="en-IN" sz="36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289934" y="557261"/>
            <a:ext cx="9396000" cy="3897000"/>
          </a:xfrm>
          <a:prstGeom prst="rect">
            <a:avLst/>
          </a:prstGeom>
        </p:spPr>
      </p:pic>
      <p:sp>
        <p:nvSpPr>
          <p:cNvPr id="6" name="Rectangle 5"/>
          <p:cNvSpPr/>
          <p:nvPr/>
        </p:nvSpPr>
        <p:spPr>
          <a:xfrm>
            <a:off x="4232485" y="4610705"/>
            <a:ext cx="3510898" cy="369332"/>
          </a:xfrm>
          <a:prstGeom prst="rect">
            <a:avLst/>
          </a:prstGeom>
        </p:spPr>
        <p:txBody>
          <a:bodyPr wrap="none">
            <a:spAutoFit/>
          </a:bodyPr>
          <a:lstStyle/>
          <a:p>
            <a:r>
              <a:rPr lang="en-US" b="1" dirty="0">
                <a:latin typeface="Times-Bold"/>
              </a:rPr>
              <a:t>Single slit with a width 100 </a:t>
            </a:r>
            <a:r>
              <a:rPr lang="en-US" dirty="0">
                <a:latin typeface="Symbol" panose="05050102010706020507" pitchFamily="18" charset="2"/>
              </a:rPr>
              <a:t></a:t>
            </a:r>
            <a:r>
              <a:rPr lang="en-US" b="1" dirty="0">
                <a:latin typeface="Times-Bold"/>
              </a:rPr>
              <a:t>m</a:t>
            </a:r>
            <a:endParaRPr lang="en-IN" dirty="0"/>
          </a:p>
        </p:txBody>
      </p:sp>
      <p:sp>
        <p:nvSpPr>
          <p:cNvPr id="7" name="Rectangle 6"/>
          <p:cNvSpPr/>
          <p:nvPr/>
        </p:nvSpPr>
        <p:spPr>
          <a:xfrm>
            <a:off x="5248166" y="4962093"/>
            <a:ext cx="1742785" cy="369332"/>
          </a:xfrm>
          <a:prstGeom prst="rect">
            <a:avLst/>
          </a:prstGeom>
        </p:spPr>
        <p:txBody>
          <a:bodyPr wrap="none">
            <a:spAutoFit/>
          </a:bodyPr>
          <a:lstStyle/>
          <a:p>
            <a:r>
              <a:rPr lang="en-IN" b="1" dirty="0">
                <a:solidFill>
                  <a:srgbClr val="0033CD"/>
                </a:solidFill>
                <a:latin typeface="Times-Bold"/>
              </a:rPr>
              <a:t>Blue = 402 nm</a:t>
            </a:r>
            <a:endParaRPr lang="en-IN" dirty="0"/>
          </a:p>
        </p:txBody>
      </p:sp>
      <p:sp>
        <p:nvSpPr>
          <p:cNvPr id="8" name="Rectangle 7"/>
          <p:cNvSpPr/>
          <p:nvPr/>
        </p:nvSpPr>
        <p:spPr>
          <a:xfrm>
            <a:off x="5196869" y="5262175"/>
            <a:ext cx="1909497" cy="369332"/>
          </a:xfrm>
          <a:prstGeom prst="rect">
            <a:avLst/>
          </a:prstGeom>
        </p:spPr>
        <p:txBody>
          <a:bodyPr wrap="none">
            <a:spAutoFit/>
          </a:bodyPr>
          <a:lstStyle/>
          <a:p>
            <a:r>
              <a:rPr lang="en-IN" b="1" dirty="0">
                <a:solidFill>
                  <a:srgbClr val="006600"/>
                </a:solidFill>
                <a:latin typeface="Times-Bold"/>
              </a:rPr>
              <a:t>Green = 532 nm</a:t>
            </a:r>
            <a:endParaRPr lang="en-IN" dirty="0"/>
          </a:p>
        </p:txBody>
      </p:sp>
      <p:sp>
        <p:nvSpPr>
          <p:cNvPr id="9" name="Rectangle 8"/>
          <p:cNvSpPr/>
          <p:nvPr/>
        </p:nvSpPr>
        <p:spPr>
          <a:xfrm>
            <a:off x="5312286" y="5562257"/>
            <a:ext cx="1678665" cy="369332"/>
          </a:xfrm>
          <a:prstGeom prst="rect">
            <a:avLst/>
          </a:prstGeom>
        </p:spPr>
        <p:txBody>
          <a:bodyPr wrap="none">
            <a:spAutoFit/>
          </a:bodyPr>
          <a:lstStyle/>
          <a:p>
            <a:r>
              <a:rPr lang="en-IN" b="1" dirty="0">
                <a:solidFill>
                  <a:srgbClr val="FF0000"/>
                </a:solidFill>
                <a:latin typeface="Times-Bold"/>
              </a:rPr>
              <a:t>Red = 670 nm</a:t>
            </a:r>
            <a:endParaRPr lang="en-IN" dirty="0"/>
          </a:p>
        </p:txBody>
      </p:sp>
      <p:sp>
        <p:nvSpPr>
          <p:cNvPr id="10" name="Rectangle 9"/>
          <p:cNvSpPr/>
          <p:nvPr/>
        </p:nvSpPr>
        <p:spPr>
          <a:xfrm>
            <a:off x="556953" y="5977755"/>
            <a:ext cx="8445732" cy="369332"/>
          </a:xfrm>
          <a:prstGeom prst="rect">
            <a:avLst/>
          </a:prstGeom>
        </p:spPr>
        <p:txBody>
          <a:bodyPr wrap="square">
            <a:spAutoFit/>
          </a:bodyPr>
          <a:lstStyle/>
          <a:p>
            <a:r>
              <a:rPr lang="en-US" b="1" dirty="0">
                <a:latin typeface="Times-Bold"/>
              </a:rPr>
              <a:t>Why does the central bright lobe get larger with increasing </a:t>
            </a:r>
            <a:r>
              <a:rPr lang="en-IN" b="1" dirty="0">
                <a:latin typeface="Times-Bold"/>
              </a:rPr>
              <a:t>wavelength?</a:t>
            </a:r>
            <a:endParaRPr lang="en-IN" dirty="0"/>
          </a:p>
        </p:txBody>
      </p:sp>
      <p:sp>
        <p:nvSpPr>
          <p:cNvPr id="11" name="Rectangle 10"/>
          <p:cNvSpPr/>
          <p:nvPr/>
        </p:nvSpPr>
        <p:spPr>
          <a:xfrm>
            <a:off x="9734937" y="5285258"/>
            <a:ext cx="1018227" cy="369332"/>
          </a:xfrm>
          <a:prstGeom prst="rect">
            <a:avLst/>
          </a:prstGeom>
        </p:spPr>
        <p:txBody>
          <a:bodyPr wrap="none">
            <a:spAutoFit/>
          </a:bodyPr>
          <a:lstStyle/>
          <a:p>
            <a:r>
              <a:rPr lang="en-IN" b="1" dirty="0">
                <a:solidFill>
                  <a:srgbClr val="7030A1"/>
                </a:solidFill>
                <a:latin typeface="Times-Bold"/>
              </a:rPr>
              <a:t>Answer</a:t>
            </a:r>
            <a:endParaRPr lang="en-IN" dirty="0"/>
          </a:p>
        </p:txBody>
      </p:sp>
      <p:pic>
        <p:nvPicPr>
          <p:cNvPr id="12" name="Picture 11"/>
          <p:cNvPicPr>
            <a:picLocks noChangeAspect="1"/>
          </p:cNvPicPr>
          <p:nvPr/>
        </p:nvPicPr>
        <p:blipFill>
          <a:blip r:embed="rId3"/>
          <a:stretch>
            <a:fillRect/>
          </a:stretch>
        </p:blipFill>
        <p:spPr>
          <a:xfrm>
            <a:off x="9248548" y="5746731"/>
            <a:ext cx="1991003" cy="838317"/>
          </a:xfrm>
          <a:prstGeom prst="rect">
            <a:avLst/>
          </a:prstGeom>
        </p:spPr>
      </p:pic>
    </p:spTree>
    <p:extLst>
      <p:ext uri="{BB962C8B-B14F-4D97-AF65-F5344CB8AC3E}">
        <p14:creationId xmlns:p14="http://schemas.microsoft.com/office/powerpoint/2010/main" val="40048236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3032" y="0"/>
            <a:ext cx="4262705" cy="646331"/>
          </a:xfrm>
          <a:prstGeom prst="rect">
            <a:avLst/>
          </a:prstGeom>
          <a:noFill/>
        </p:spPr>
        <p:txBody>
          <a:bodyPr wrap="none" rtlCol="0">
            <a:spAutoFit/>
          </a:bodyPr>
          <a:lstStyle/>
          <a:p>
            <a:r>
              <a:rPr lang="en-IN" sz="3600" b="1" dirty="0">
                <a:solidFill>
                  <a:srgbClr val="C00000"/>
                </a:solidFill>
                <a:latin typeface="Arial" panose="020B0604020202020204" pitchFamily="34" charset="0"/>
                <a:cs typeface="Arial" panose="020B0604020202020204" pitchFamily="34" charset="0"/>
              </a:rPr>
              <a:t>Diffraction Grating</a:t>
            </a:r>
          </a:p>
        </p:txBody>
      </p:sp>
      <p:pic>
        <p:nvPicPr>
          <p:cNvPr id="5" name="Picture 4"/>
          <p:cNvPicPr>
            <a:picLocks noChangeAspect="1"/>
          </p:cNvPicPr>
          <p:nvPr/>
        </p:nvPicPr>
        <p:blipFill>
          <a:blip r:embed="rId2"/>
          <a:stretch>
            <a:fillRect/>
          </a:stretch>
        </p:blipFill>
        <p:spPr>
          <a:xfrm>
            <a:off x="1853737" y="609434"/>
            <a:ext cx="8034529" cy="4835401"/>
          </a:xfrm>
          <a:prstGeom prst="rect">
            <a:avLst/>
          </a:prstGeom>
        </p:spPr>
      </p:pic>
      <p:sp>
        <p:nvSpPr>
          <p:cNvPr id="6" name="Rectangle 5"/>
          <p:cNvSpPr/>
          <p:nvPr/>
        </p:nvSpPr>
        <p:spPr>
          <a:xfrm>
            <a:off x="138545" y="5539429"/>
            <a:ext cx="12053455" cy="1200329"/>
          </a:xfrm>
          <a:prstGeom prst="rect">
            <a:avLst/>
          </a:prstGeom>
        </p:spPr>
        <p:txBody>
          <a:bodyPr wrap="square">
            <a:spAutoFit/>
          </a:bodyPr>
          <a:lstStyle/>
          <a:p>
            <a:pPr marL="342900" indent="-342900" algn="just">
              <a:buAutoNum type="alphaLcParenBoth"/>
            </a:pPr>
            <a:r>
              <a:rPr lang="en-US" dirty="0">
                <a:latin typeface="Times-Roman"/>
              </a:rPr>
              <a:t>A diffraction grating with </a:t>
            </a:r>
            <a:r>
              <a:rPr lang="en-US" i="1" dirty="0">
                <a:latin typeface="Times-Italic"/>
              </a:rPr>
              <a:t>N </a:t>
            </a:r>
            <a:r>
              <a:rPr lang="en-US" dirty="0">
                <a:latin typeface="Times-Roman"/>
              </a:rPr>
              <a:t>slits in an opaque screen. Slit periodicity is </a:t>
            </a:r>
            <a:r>
              <a:rPr lang="en-US" i="1" dirty="0">
                <a:latin typeface="Times-Italic"/>
              </a:rPr>
              <a:t>d </a:t>
            </a:r>
            <a:r>
              <a:rPr lang="en-US" dirty="0">
                <a:latin typeface="Times-Roman"/>
              </a:rPr>
              <a:t>and slit width is </a:t>
            </a:r>
            <a:r>
              <a:rPr lang="en-US" i="1" dirty="0">
                <a:latin typeface="Times-Italic"/>
              </a:rPr>
              <a:t>a</a:t>
            </a:r>
            <a:r>
              <a:rPr lang="en-US" dirty="0">
                <a:latin typeface="Times-Roman"/>
              </a:rPr>
              <a:t>; </a:t>
            </a:r>
            <a:r>
              <a:rPr lang="en-US" i="1" dirty="0">
                <a:latin typeface="Times-Italic"/>
              </a:rPr>
              <a:t>a</a:t>
            </a:r>
            <a:r>
              <a:rPr lang="en-US" dirty="0">
                <a:latin typeface="Times-Roman"/>
              </a:rPr>
              <a:t>&lt;&lt; </a:t>
            </a:r>
            <a:r>
              <a:rPr lang="en-US" i="1" dirty="0">
                <a:latin typeface="Times-Italic"/>
              </a:rPr>
              <a:t>d</a:t>
            </a:r>
            <a:r>
              <a:rPr lang="en-US" dirty="0">
                <a:latin typeface="Times-Roman"/>
              </a:rPr>
              <a:t>. </a:t>
            </a:r>
          </a:p>
          <a:p>
            <a:pPr algn="just"/>
            <a:r>
              <a:rPr lang="en-US" dirty="0">
                <a:latin typeface="Times-Roman"/>
              </a:rPr>
              <a:t>(b) The far-field diffracted light pattern. There are distinct, that is diffracted, beams in certain directions</a:t>
            </a:r>
          </a:p>
          <a:p>
            <a:pPr algn="just"/>
            <a:r>
              <a:rPr lang="en-US" dirty="0">
                <a:latin typeface="Times-Roman"/>
              </a:rPr>
              <a:t>(c) Diffraction pattern obtained by shining a beam from a red laser pointer onto a diffraction grating. The finite size of the laser beam results in the dot pattern. (The wavelength was 670 nm, red, and the grating has 2000 lines per inch.)</a:t>
            </a:r>
            <a:endParaRPr lang="en-IN" dirty="0"/>
          </a:p>
        </p:txBody>
      </p:sp>
    </p:spTree>
    <p:extLst>
      <p:ext uri="{BB962C8B-B14F-4D97-AF65-F5344CB8AC3E}">
        <p14:creationId xmlns:p14="http://schemas.microsoft.com/office/powerpoint/2010/main" val="1832916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3032" y="0"/>
            <a:ext cx="4262705" cy="646331"/>
          </a:xfrm>
          <a:prstGeom prst="rect">
            <a:avLst/>
          </a:prstGeom>
          <a:noFill/>
        </p:spPr>
        <p:txBody>
          <a:bodyPr wrap="none" rtlCol="0">
            <a:spAutoFit/>
          </a:bodyPr>
          <a:lstStyle/>
          <a:p>
            <a:r>
              <a:rPr lang="en-IN" sz="3600" b="1" dirty="0">
                <a:solidFill>
                  <a:srgbClr val="C00000"/>
                </a:solidFill>
                <a:latin typeface="Arial" panose="020B0604020202020204" pitchFamily="34" charset="0"/>
                <a:cs typeface="Arial" panose="020B0604020202020204" pitchFamily="34" charset="0"/>
              </a:rPr>
              <a:t>Diffraction Grating</a:t>
            </a:r>
          </a:p>
        </p:txBody>
      </p:sp>
      <p:sp>
        <p:nvSpPr>
          <p:cNvPr id="5" name="Rectangle 4"/>
          <p:cNvSpPr/>
          <p:nvPr/>
        </p:nvSpPr>
        <p:spPr>
          <a:xfrm>
            <a:off x="2723804" y="952839"/>
            <a:ext cx="6096000" cy="954107"/>
          </a:xfrm>
          <a:prstGeom prst="rect">
            <a:avLst/>
          </a:prstGeom>
        </p:spPr>
        <p:txBody>
          <a:bodyPr>
            <a:spAutoFit/>
          </a:bodyPr>
          <a:lstStyle/>
          <a:p>
            <a:pPr algn="ctr"/>
            <a:r>
              <a:rPr lang="en-IN" sz="2800" b="1" dirty="0">
                <a:latin typeface="Times-Bold"/>
              </a:rPr>
              <a:t>Bragg diffraction condition</a:t>
            </a:r>
          </a:p>
          <a:p>
            <a:pPr algn="ctr"/>
            <a:r>
              <a:rPr lang="en-IN" sz="2800" b="1" dirty="0">
                <a:latin typeface="Times-Bold"/>
              </a:rPr>
              <a:t>Normal incidence</a:t>
            </a:r>
            <a:endParaRPr lang="en-IN" sz="2800" dirty="0"/>
          </a:p>
        </p:txBody>
      </p:sp>
      <p:sp>
        <p:nvSpPr>
          <p:cNvPr id="6" name="Rectangle 5"/>
          <p:cNvSpPr/>
          <p:nvPr/>
        </p:nvSpPr>
        <p:spPr>
          <a:xfrm>
            <a:off x="3483032" y="2013399"/>
            <a:ext cx="2095445" cy="584775"/>
          </a:xfrm>
          <a:prstGeom prst="rect">
            <a:avLst/>
          </a:prstGeom>
        </p:spPr>
        <p:txBody>
          <a:bodyPr wrap="none">
            <a:spAutoFit/>
          </a:bodyPr>
          <a:lstStyle/>
          <a:p>
            <a:r>
              <a:rPr lang="en-IN" sz="2800" b="1" i="1" dirty="0">
                <a:solidFill>
                  <a:srgbClr val="0000FF"/>
                </a:solidFill>
                <a:latin typeface="Times-Italic"/>
              </a:rPr>
              <a:t>d</a:t>
            </a:r>
            <a:r>
              <a:rPr lang="en-IN" sz="2800" b="1" dirty="0">
                <a:solidFill>
                  <a:srgbClr val="0000FF"/>
                </a:solidFill>
                <a:latin typeface="Times-Roman"/>
              </a:rPr>
              <a:t>sin</a:t>
            </a:r>
            <a:r>
              <a:rPr lang="en-IN" sz="3200" b="1" i="0" u="none" strike="noStrike" baseline="0" dirty="0">
                <a:solidFill>
                  <a:srgbClr val="0000FF"/>
                </a:solidFill>
                <a:latin typeface="Symbol" panose="05050102010706020507" pitchFamily="18" charset="2"/>
              </a:rPr>
              <a:t>q </a:t>
            </a:r>
            <a:r>
              <a:rPr lang="en-IN" sz="2800" b="1" dirty="0">
                <a:solidFill>
                  <a:srgbClr val="0000FF"/>
                </a:solidFill>
                <a:latin typeface="Times-Roman"/>
              </a:rPr>
              <a:t>= </a:t>
            </a:r>
            <a:r>
              <a:rPr lang="en-IN" sz="2800" b="1" i="1" dirty="0">
                <a:solidFill>
                  <a:srgbClr val="0000FF"/>
                </a:solidFill>
                <a:latin typeface="Times-Italic"/>
              </a:rPr>
              <a:t>m</a:t>
            </a:r>
            <a:r>
              <a:rPr lang="en-IN" sz="3200" b="1" i="0" u="none" strike="noStrike" baseline="0" dirty="0">
                <a:solidFill>
                  <a:srgbClr val="0000FF"/>
                </a:solidFill>
                <a:latin typeface="Symbol" panose="05050102010706020507" pitchFamily="18" charset="2"/>
              </a:rPr>
              <a:t></a:t>
            </a:r>
            <a:endParaRPr lang="en-IN" sz="2800" b="1" dirty="0">
              <a:solidFill>
                <a:srgbClr val="0000FF"/>
              </a:solidFill>
            </a:endParaRPr>
          </a:p>
        </p:txBody>
      </p:sp>
      <p:sp>
        <p:nvSpPr>
          <p:cNvPr id="7" name="Rectangle 6"/>
          <p:cNvSpPr/>
          <p:nvPr/>
        </p:nvSpPr>
        <p:spPr>
          <a:xfrm>
            <a:off x="5390768" y="2044176"/>
            <a:ext cx="3082895" cy="523220"/>
          </a:xfrm>
          <a:prstGeom prst="rect">
            <a:avLst/>
          </a:prstGeom>
        </p:spPr>
        <p:txBody>
          <a:bodyPr wrap="none">
            <a:spAutoFit/>
          </a:bodyPr>
          <a:lstStyle/>
          <a:p>
            <a:r>
              <a:rPr lang="en-IN" sz="2800" b="1" dirty="0">
                <a:solidFill>
                  <a:srgbClr val="0000FF"/>
                </a:solidFill>
                <a:latin typeface="Times-Roman"/>
              </a:rPr>
              <a:t>; </a:t>
            </a:r>
            <a:r>
              <a:rPr lang="en-IN" sz="2800" b="1" i="1" dirty="0">
                <a:solidFill>
                  <a:srgbClr val="0000FF"/>
                </a:solidFill>
                <a:latin typeface="Times-Italic"/>
              </a:rPr>
              <a:t>m </a:t>
            </a:r>
            <a:r>
              <a:rPr lang="en-IN" sz="2800" b="1" dirty="0">
                <a:solidFill>
                  <a:srgbClr val="0000FF"/>
                </a:solidFill>
                <a:latin typeface="Times-Roman"/>
              </a:rPr>
              <a:t>= 0, </a:t>
            </a:r>
            <a:r>
              <a:rPr lang="en-IN" sz="2800" b="1" dirty="0">
                <a:solidFill>
                  <a:srgbClr val="0000FF"/>
                </a:solidFill>
                <a:latin typeface="Symbol" panose="05050102010706020507" pitchFamily="18" charset="2"/>
              </a:rPr>
              <a:t></a:t>
            </a:r>
            <a:r>
              <a:rPr lang="en-IN" sz="2800" b="1" dirty="0">
                <a:solidFill>
                  <a:srgbClr val="0000FF"/>
                </a:solidFill>
                <a:latin typeface="Times-Roman"/>
              </a:rPr>
              <a:t>1, </a:t>
            </a:r>
            <a:r>
              <a:rPr lang="en-IN" sz="2800" b="1" dirty="0">
                <a:solidFill>
                  <a:srgbClr val="0000FF"/>
                </a:solidFill>
                <a:latin typeface="Symbol" panose="05050102010706020507" pitchFamily="18" charset="2"/>
              </a:rPr>
              <a:t></a:t>
            </a:r>
            <a:r>
              <a:rPr lang="en-IN" sz="2800" b="1" dirty="0">
                <a:solidFill>
                  <a:srgbClr val="0000FF"/>
                </a:solidFill>
                <a:latin typeface="Times-Roman"/>
              </a:rPr>
              <a:t>2, </a:t>
            </a:r>
            <a:r>
              <a:rPr lang="en-IN" sz="2800" b="1" dirty="0">
                <a:solidFill>
                  <a:srgbClr val="0000FF"/>
                </a:solidFill>
                <a:latin typeface="Symbol" panose="05050102010706020507" pitchFamily="18" charset="2"/>
              </a:rPr>
              <a:t></a:t>
            </a:r>
            <a:endParaRPr lang="en-IN" sz="2800" b="1" dirty="0">
              <a:solidFill>
                <a:srgbClr val="0000FF"/>
              </a:solidFill>
            </a:endParaRPr>
          </a:p>
        </p:txBody>
      </p:sp>
      <p:pic>
        <p:nvPicPr>
          <p:cNvPr id="8" name="Picture 7"/>
          <p:cNvPicPr>
            <a:picLocks noChangeAspect="1"/>
          </p:cNvPicPr>
          <p:nvPr/>
        </p:nvPicPr>
        <p:blipFill>
          <a:blip r:embed="rId2"/>
          <a:stretch>
            <a:fillRect/>
          </a:stretch>
        </p:blipFill>
        <p:spPr>
          <a:xfrm>
            <a:off x="98967" y="2475956"/>
            <a:ext cx="3276000" cy="4167000"/>
          </a:xfrm>
          <a:prstGeom prst="rect">
            <a:avLst/>
          </a:prstGeom>
        </p:spPr>
      </p:pic>
      <p:sp>
        <p:nvSpPr>
          <p:cNvPr id="9" name="Rectangle 8"/>
          <p:cNvSpPr/>
          <p:nvPr/>
        </p:nvSpPr>
        <p:spPr>
          <a:xfrm>
            <a:off x="3541223" y="3801425"/>
            <a:ext cx="7913716" cy="923330"/>
          </a:xfrm>
          <a:prstGeom prst="rect">
            <a:avLst/>
          </a:prstGeom>
        </p:spPr>
        <p:txBody>
          <a:bodyPr wrap="square">
            <a:spAutoFit/>
          </a:bodyPr>
          <a:lstStyle/>
          <a:p>
            <a:pPr algn="just"/>
            <a:r>
              <a:rPr lang="en-US" dirty="0">
                <a:latin typeface="Arial" panose="020B0604020202020204" pitchFamily="34" charset="0"/>
              </a:rPr>
              <a:t>William Lawrence Bragg (1890-1971), Australian-born British physicist, won the Nobel prize with his father William Henry Bragg for his "famous equation" when he was only 25 years old</a:t>
            </a:r>
            <a:endParaRPr lang="en-IN" dirty="0"/>
          </a:p>
        </p:txBody>
      </p:sp>
    </p:spTree>
    <p:extLst>
      <p:ext uri="{BB962C8B-B14F-4D97-AF65-F5344CB8AC3E}">
        <p14:creationId xmlns:p14="http://schemas.microsoft.com/office/powerpoint/2010/main" val="38013801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4277" y="4279"/>
            <a:ext cx="4519186" cy="646331"/>
          </a:xfrm>
          <a:prstGeom prst="rect">
            <a:avLst/>
          </a:prstGeom>
          <a:noFill/>
        </p:spPr>
        <p:txBody>
          <a:bodyPr wrap="none" rtlCol="0">
            <a:spAutoFit/>
          </a:bodyPr>
          <a:lstStyle/>
          <a:p>
            <a:r>
              <a:rPr lang="en-IN" sz="3600" b="1" dirty="0">
                <a:solidFill>
                  <a:srgbClr val="C00000"/>
                </a:solidFill>
                <a:latin typeface="Arial" panose="020B0604020202020204" pitchFamily="34" charset="0"/>
                <a:cs typeface="Arial" panose="020B0604020202020204" pitchFamily="34" charset="0"/>
              </a:rPr>
              <a:t>Diffraction Gratings</a:t>
            </a:r>
          </a:p>
        </p:txBody>
      </p:sp>
      <p:sp>
        <p:nvSpPr>
          <p:cNvPr id="5" name="Rectangle 4"/>
          <p:cNvSpPr/>
          <p:nvPr/>
        </p:nvSpPr>
        <p:spPr>
          <a:xfrm>
            <a:off x="2765368" y="878298"/>
            <a:ext cx="6096000" cy="954107"/>
          </a:xfrm>
          <a:prstGeom prst="rect">
            <a:avLst/>
          </a:prstGeom>
        </p:spPr>
        <p:txBody>
          <a:bodyPr>
            <a:spAutoFit/>
          </a:bodyPr>
          <a:lstStyle/>
          <a:p>
            <a:pPr algn="ctr"/>
            <a:r>
              <a:rPr lang="en-IN" sz="2800" b="1" dirty="0">
                <a:latin typeface="Times-Bold"/>
              </a:rPr>
              <a:t>Bragg diffraction condition</a:t>
            </a:r>
          </a:p>
          <a:p>
            <a:pPr algn="ctr"/>
            <a:r>
              <a:rPr lang="en-IN" sz="2800" b="1" dirty="0">
                <a:latin typeface="Times-Bold"/>
              </a:rPr>
              <a:t>Normal incidence</a:t>
            </a:r>
            <a:endParaRPr lang="en-IN" sz="2800" dirty="0"/>
          </a:p>
        </p:txBody>
      </p:sp>
      <p:sp>
        <p:nvSpPr>
          <p:cNvPr id="6" name="Rectangle 5"/>
          <p:cNvSpPr/>
          <p:nvPr/>
        </p:nvSpPr>
        <p:spPr>
          <a:xfrm>
            <a:off x="3508240" y="2033596"/>
            <a:ext cx="2095445" cy="584775"/>
          </a:xfrm>
          <a:prstGeom prst="rect">
            <a:avLst/>
          </a:prstGeom>
        </p:spPr>
        <p:txBody>
          <a:bodyPr wrap="none">
            <a:spAutoFit/>
          </a:bodyPr>
          <a:lstStyle/>
          <a:p>
            <a:r>
              <a:rPr lang="en-IN" sz="2800" b="1" i="1" dirty="0">
                <a:solidFill>
                  <a:srgbClr val="0000FF"/>
                </a:solidFill>
                <a:latin typeface="Times-Italic"/>
              </a:rPr>
              <a:t>d</a:t>
            </a:r>
            <a:r>
              <a:rPr lang="en-IN" sz="2800" b="1" dirty="0">
                <a:solidFill>
                  <a:srgbClr val="0000FF"/>
                </a:solidFill>
                <a:latin typeface="Times-Roman"/>
              </a:rPr>
              <a:t>sin</a:t>
            </a:r>
            <a:r>
              <a:rPr lang="en-IN" sz="3200" b="1" i="0" u="none" strike="noStrike" baseline="0" dirty="0">
                <a:solidFill>
                  <a:srgbClr val="0000FF"/>
                </a:solidFill>
                <a:latin typeface="Symbol" panose="05050102010706020507" pitchFamily="18" charset="2"/>
              </a:rPr>
              <a:t>q </a:t>
            </a:r>
            <a:r>
              <a:rPr lang="en-IN" sz="2800" b="1" dirty="0">
                <a:solidFill>
                  <a:srgbClr val="0000FF"/>
                </a:solidFill>
                <a:latin typeface="Times-Roman"/>
              </a:rPr>
              <a:t>= </a:t>
            </a:r>
            <a:r>
              <a:rPr lang="en-IN" sz="2800" b="1" i="1" dirty="0">
                <a:solidFill>
                  <a:srgbClr val="0000FF"/>
                </a:solidFill>
                <a:latin typeface="Times-Italic"/>
              </a:rPr>
              <a:t>m</a:t>
            </a:r>
            <a:r>
              <a:rPr lang="en-IN" sz="3200" b="1" i="0" u="none" strike="noStrike" baseline="0" dirty="0">
                <a:solidFill>
                  <a:srgbClr val="0000FF"/>
                </a:solidFill>
                <a:latin typeface="Symbol" panose="05050102010706020507" pitchFamily="18" charset="2"/>
              </a:rPr>
              <a:t></a:t>
            </a:r>
            <a:endParaRPr lang="en-IN" sz="2800" b="1" dirty="0">
              <a:solidFill>
                <a:srgbClr val="0000FF"/>
              </a:solidFill>
            </a:endParaRPr>
          </a:p>
        </p:txBody>
      </p:sp>
      <p:sp>
        <p:nvSpPr>
          <p:cNvPr id="7" name="Rectangle 6"/>
          <p:cNvSpPr/>
          <p:nvPr/>
        </p:nvSpPr>
        <p:spPr>
          <a:xfrm>
            <a:off x="5415976" y="2064373"/>
            <a:ext cx="3082895" cy="523220"/>
          </a:xfrm>
          <a:prstGeom prst="rect">
            <a:avLst/>
          </a:prstGeom>
        </p:spPr>
        <p:txBody>
          <a:bodyPr wrap="none">
            <a:spAutoFit/>
          </a:bodyPr>
          <a:lstStyle/>
          <a:p>
            <a:r>
              <a:rPr lang="en-IN" sz="2800" b="1" dirty="0">
                <a:solidFill>
                  <a:srgbClr val="0000FF"/>
                </a:solidFill>
                <a:latin typeface="Times-Roman"/>
              </a:rPr>
              <a:t>; </a:t>
            </a:r>
            <a:r>
              <a:rPr lang="en-IN" sz="2800" b="1" i="1" dirty="0">
                <a:solidFill>
                  <a:srgbClr val="0000FF"/>
                </a:solidFill>
                <a:latin typeface="Times-Italic"/>
              </a:rPr>
              <a:t>m </a:t>
            </a:r>
            <a:r>
              <a:rPr lang="en-IN" sz="2800" b="1" dirty="0">
                <a:solidFill>
                  <a:srgbClr val="0000FF"/>
                </a:solidFill>
                <a:latin typeface="Times-Roman"/>
              </a:rPr>
              <a:t>= 0, </a:t>
            </a:r>
            <a:r>
              <a:rPr lang="en-IN" sz="2800" b="1" dirty="0">
                <a:solidFill>
                  <a:srgbClr val="0000FF"/>
                </a:solidFill>
                <a:latin typeface="Symbol" panose="05050102010706020507" pitchFamily="18" charset="2"/>
              </a:rPr>
              <a:t></a:t>
            </a:r>
            <a:r>
              <a:rPr lang="en-IN" sz="2800" b="1" dirty="0">
                <a:solidFill>
                  <a:srgbClr val="0000FF"/>
                </a:solidFill>
                <a:latin typeface="Times-Roman"/>
              </a:rPr>
              <a:t>1, </a:t>
            </a:r>
            <a:r>
              <a:rPr lang="en-IN" sz="2800" b="1" dirty="0">
                <a:solidFill>
                  <a:srgbClr val="0000FF"/>
                </a:solidFill>
                <a:latin typeface="Symbol" panose="05050102010706020507" pitchFamily="18" charset="2"/>
              </a:rPr>
              <a:t></a:t>
            </a:r>
            <a:r>
              <a:rPr lang="en-IN" sz="2800" b="1" dirty="0">
                <a:solidFill>
                  <a:srgbClr val="0000FF"/>
                </a:solidFill>
                <a:latin typeface="Times-Roman"/>
              </a:rPr>
              <a:t>2, </a:t>
            </a:r>
            <a:r>
              <a:rPr lang="en-IN" sz="2800" b="1" dirty="0">
                <a:solidFill>
                  <a:srgbClr val="0000FF"/>
                </a:solidFill>
                <a:latin typeface="Symbol" panose="05050102010706020507" pitchFamily="18" charset="2"/>
              </a:rPr>
              <a:t></a:t>
            </a:r>
            <a:endParaRPr lang="en-IN" sz="2800" b="1" dirty="0">
              <a:solidFill>
                <a:srgbClr val="0000FF"/>
              </a:solidFill>
            </a:endParaRPr>
          </a:p>
        </p:txBody>
      </p:sp>
      <p:sp>
        <p:nvSpPr>
          <p:cNvPr id="8" name="Rectangle 7"/>
          <p:cNvSpPr/>
          <p:nvPr/>
        </p:nvSpPr>
        <p:spPr>
          <a:xfrm>
            <a:off x="4747870" y="2706771"/>
            <a:ext cx="2392001" cy="400110"/>
          </a:xfrm>
          <a:prstGeom prst="rect">
            <a:avLst/>
          </a:prstGeom>
        </p:spPr>
        <p:txBody>
          <a:bodyPr wrap="none">
            <a:spAutoFit/>
          </a:bodyPr>
          <a:lstStyle/>
          <a:p>
            <a:r>
              <a:rPr lang="en-IN" sz="2000" b="1" dirty="0">
                <a:latin typeface="Arial" panose="020B0604020202020204" pitchFamily="34" charset="0"/>
                <a:cs typeface="Arial" panose="020B0604020202020204" pitchFamily="34" charset="0"/>
              </a:rPr>
              <a:t>Oblique incidence</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3272444" y="3138446"/>
            <a:ext cx="6096000" cy="584775"/>
          </a:xfrm>
          <a:prstGeom prst="rect">
            <a:avLst/>
          </a:prstGeom>
        </p:spPr>
        <p:txBody>
          <a:bodyPr>
            <a:spAutoFit/>
          </a:bodyPr>
          <a:lstStyle/>
          <a:p>
            <a:r>
              <a:rPr lang="en-IN" sz="2800" b="1" i="1" dirty="0">
                <a:solidFill>
                  <a:srgbClr val="FF0000"/>
                </a:solidFill>
                <a:latin typeface="Times,Italic"/>
              </a:rPr>
              <a:t>d</a:t>
            </a:r>
            <a:r>
              <a:rPr lang="en-IN" sz="2800" b="1" dirty="0">
                <a:solidFill>
                  <a:srgbClr val="FF0000"/>
                </a:solidFill>
                <a:latin typeface="Times" panose="02020603050405020304" pitchFamily="18" charset="0"/>
              </a:rPr>
              <a:t>(</a:t>
            </a:r>
            <a:r>
              <a:rPr lang="en-IN" sz="2800" b="1" dirty="0" err="1">
                <a:solidFill>
                  <a:srgbClr val="FF0000"/>
                </a:solidFill>
                <a:latin typeface="Times" panose="02020603050405020304" pitchFamily="18" charset="0"/>
              </a:rPr>
              <a:t>sin</a:t>
            </a:r>
            <a:r>
              <a:rPr lang="en-IN" sz="3200" b="1" i="0" u="none" strike="noStrike" baseline="0" dirty="0" err="1">
                <a:solidFill>
                  <a:srgbClr val="FF0000"/>
                </a:solidFill>
                <a:latin typeface="Symbol" panose="05050102010706020507" pitchFamily="18" charset="2"/>
              </a:rPr>
              <a:t>q</a:t>
            </a:r>
            <a:r>
              <a:rPr lang="en-IN" b="1" i="1" u="none" strike="noStrike" baseline="0" dirty="0" err="1">
                <a:solidFill>
                  <a:srgbClr val="FF0000"/>
                </a:solidFill>
                <a:latin typeface="Times,Italic"/>
              </a:rPr>
              <a:t>m</a:t>
            </a:r>
            <a:r>
              <a:rPr lang="en-IN" b="1" i="1" u="none" strike="noStrike" baseline="0" dirty="0">
                <a:solidFill>
                  <a:srgbClr val="FF0000"/>
                </a:solidFill>
                <a:latin typeface="Times,Italic"/>
              </a:rPr>
              <a:t> </a:t>
            </a:r>
            <a:r>
              <a:rPr lang="en-IN" sz="2800" b="1" dirty="0">
                <a:solidFill>
                  <a:srgbClr val="FF0000"/>
                </a:solidFill>
                <a:latin typeface="Symbol" panose="05050102010706020507" pitchFamily="18" charset="2"/>
              </a:rPr>
              <a:t> </a:t>
            </a:r>
            <a:r>
              <a:rPr lang="en-IN" sz="2800" b="1" dirty="0">
                <a:solidFill>
                  <a:srgbClr val="FF0000"/>
                </a:solidFill>
                <a:latin typeface="Times" panose="02020603050405020304" pitchFamily="18" charset="0"/>
              </a:rPr>
              <a:t>sin </a:t>
            </a:r>
            <a:r>
              <a:rPr lang="en-IN" sz="3200" b="1" i="0" u="none" strike="noStrike" baseline="0" dirty="0">
                <a:solidFill>
                  <a:srgbClr val="FF0000"/>
                </a:solidFill>
                <a:latin typeface="Symbol" panose="05050102010706020507" pitchFamily="18" charset="2"/>
              </a:rPr>
              <a:t>q</a:t>
            </a:r>
            <a:r>
              <a:rPr lang="en-IN" b="1" i="1" u="none" strike="noStrike" baseline="0" dirty="0">
                <a:solidFill>
                  <a:srgbClr val="FF0000"/>
                </a:solidFill>
                <a:latin typeface="Times,Italic"/>
              </a:rPr>
              <a:t>i</a:t>
            </a:r>
            <a:r>
              <a:rPr lang="en-IN" sz="2800" b="1" dirty="0">
                <a:solidFill>
                  <a:srgbClr val="FF0000"/>
                </a:solidFill>
                <a:latin typeface="Symbol" panose="05050102010706020507" pitchFamily="18" charset="2"/>
              </a:rPr>
              <a:t> </a:t>
            </a:r>
            <a:r>
              <a:rPr lang="en-IN" sz="2800" b="1" dirty="0">
                <a:solidFill>
                  <a:srgbClr val="FF0000"/>
                </a:solidFill>
                <a:latin typeface="Times" panose="02020603050405020304" pitchFamily="18" charset="0"/>
              </a:rPr>
              <a:t>= </a:t>
            </a:r>
            <a:r>
              <a:rPr lang="en-IN" sz="2800" b="1" i="1" dirty="0">
                <a:solidFill>
                  <a:srgbClr val="FF0000"/>
                </a:solidFill>
                <a:latin typeface="Times,Italic"/>
              </a:rPr>
              <a:t>m</a:t>
            </a:r>
            <a:r>
              <a:rPr lang="en-IN" sz="3200" b="1" i="0" u="none" strike="noStrike" baseline="0" dirty="0">
                <a:solidFill>
                  <a:srgbClr val="FF0000"/>
                </a:solidFill>
                <a:latin typeface="Symbol" panose="05050102010706020507" pitchFamily="18" charset="2"/>
              </a:rPr>
              <a:t> </a:t>
            </a:r>
            <a:r>
              <a:rPr lang="en-IN" sz="2800" b="1" dirty="0">
                <a:solidFill>
                  <a:srgbClr val="FF0000"/>
                </a:solidFill>
                <a:latin typeface="Times" panose="02020603050405020304" pitchFamily="18" charset="0"/>
              </a:rPr>
              <a:t>; </a:t>
            </a:r>
            <a:r>
              <a:rPr lang="en-IN" sz="2800" b="1" i="1" dirty="0">
                <a:solidFill>
                  <a:srgbClr val="FF0000"/>
                </a:solidFill>
                <a:latin typeface="Times,Italic"/>
              </a:rPr>
              <a:t>m </a:t>
            </a:r>
            <a:r>
              <a:rPr lang="en-IN" sz="2800" b="1" dirty="0">
                <a:solidFill>
                  <a:srgbClr val="FF0000"/>
                </a:solidFill>
                <a:latin typeface="Times" panose="02020603050405020304" pitchFamily="18" charset="0"/>
              </a:rPr>
              <a:t>= 0, </a:t>
            </a:r>
            <a:r>
              <a:rPr lang="en-IN" sz="2800" b="1" dirty="0">
                <a:solidFill>
                  <a:srgbClr val="FF0000"/>
                </a:solidFill>
                <a:latin typeface="Symbol" panose="05050102010706020507" pitchFamily="18" charset="2"/>
              </a:rPr>
              <a:t></a:t>
            </a:r>
            <a:r>
              <a:rPr lang="en-IN" sz="2800" b="1" dirty="0">
                <a:solidFill>
                  <a:srgbClr val="FF0000"/>
                </a:solidFill>
                <a:latin typeface="Times" panose="02020603050405020304" pitchFamily="18" charset="0"/>
              </a:rPr>
              <a:t>1, </a:t>
            </a:r>
            <a:r>
              <a:rPr lang="en-IN" sz="2800" b="1" dirty="0">
                <a:solidFill>
                  <a:srgbClr val="FF0000"/>
                </a:solidFill>
                <a:latin typeface="Symbol" panose="05050102010706020507" pitchFamily="18" charset="2"/>
              </a:rPr>
              <a:t></a:t>
            </a:r>
            <a:r>
              <a:rPr lang="en-IN" sz="2800" b="1" dirty="0">
                <a:solidFill>
                  <a:srgbClr val="FF0000"/>
                </a:solidFill>
                <a:latin typeface="Times" panose="02020603050405020304" pitchFamily="18" charset="0"/>
              </a:rPr>
              <a:t>2,</a:t>
            </a:r>
            <a:endParaRPr lang="en-IN" sz="2800" b="1" dirty="0">
              <a:solidFill>
                <a:srgbClr val="FF0000"/>
              </a:solidFill>
            </a:endParaRPr>
          </a:p>
        </p:txBody>
      </p:sp>
      <p:pic>
        <p:nvPicPr>
          <p:cNvPr id="10" name="Picture 9"/>
          <p:cNvPicPr>
            <a:picLocks noChangeAspect="1"/>
          </p:cNvPicPr>
          <p:nvPr/>
        </p:nvPicPr>
        <p:blipFill>
          <a:blip r:embed="rId2"/>
          <a:stretch>
            <a:fillRect/>
          </a:stretch>
        </p:blipFill>
        <p:spPr>
          <a:xfrm>
            <a:off x="861312" y="4066905"/>
            <a:ext cx="10411458" cy="2633153"/>
          </a:xfrm>
          <a:prstGeom prst="rect">
            <a:avLst/>
          </a:prstGeom>
        </p:spPr>
      </p:pic>
    </p:spTree>
    <p:extLst>
      <p:ext uri="{BB962C8B-B14F-4D97-AF65-F5344CB8AC3E}">
        <p14:creationId xmlns:p14="http://schemas.microsoft.com/office/powerpoint/2010/main" val="574221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4277" y="4279"/>
            <a:ext cx="4519186" cy="646331"/>
          </a:xfrm>
          <a:prstGeom prst="rect">
            <a:avLst/>
          </a:prstGeom>
          <a:noFill/>
        </p:spPr>
        <p:txBody>
          <a:bodyPr wrap="none" rtlCol="0">
            <a:spAutoFit/>
          </a:bodyPr>
          <a:lstStyle/>
          <a:p>
            <a:r>
              <a:rPr lang="en-IN" sz="3600" b="1" dirty="0">
                <a:solidFill>
                  <a:srgbClr val="C00000"/>
                </a:solidFill>
                <a:latin typeface="Arial" panose="020B0604020202020204" pitchFamily="34" charset="0"/>
                <a:cs typeface="Arial" panose="020B0604020202020204" pitchFamily="34" charset="0"/>
              </a:rPr>
              <a:t>Diffraction Gratings</a:t>
            </a:r>
          </a:p>
        </p:txBody>
      </p:sp>
      <p:pic>
        <p:nvPicPr>
          <p:cNvPr id="5" name="Picture 4"/>
          <p:cNvPicPr>
            <a:picLocks noChangeAspect="1"/>
          </p:cNvPicPr>
          <p:nvPr/>
        </p:nvPicPr>
        <p:blipFill>
          <a:blip r:embed="rId2"/>
          <a:stretch>
            <a:fillRect/>
          </a:stretch>
        </p:blipFill>
        <p:spPr>
          <a:xfrm>
            <a:off x="448733" y="796982"/>
            <a:ext cx="11454666" cy="3852313"/>
          </a:xfrm>
          <a:prstGeom prst="rect">
            <a:avLst/>
          </a:prstGeom>
        </p:spPr>
      </p:pic>
      <p:sp>
        <p:nvSpPr>
          <p:cNvPr id="7" name="Rectangle 6"/>
          <p:cNvSpPr/>
          <p:nvPr/>
        </p:nvSpPr>
        <p:spPr>
          <a:xfrm>
            <a:off x="152400" y="4795667"/>
            <a:ext cx="11861800" cy="1938992"/>
          </a:xfrm>
          <a:prstGeom prst="rect">
            <a:avLst/>
          </a:prstGeom>
        </p:spPr>
        <p:txBody>
          <a:bodyPr wrap="square">
            <a:spAutoFit/>
          </a:bodyPr>
          <a:lstStyle/>
          <a:p>
            <a:pPr marL="342900" indent="-342900" algn="just">
              <a:buAutoNum type="alphaLcParenBoth"/>
            </a:pPr>
            <a:r>
              <a:rPr lang="en-US" sz="2400" dirty="0">
                <a:latin typeface="Times-Roman"/>
              </a:rPr>
              <a:t>Ruled periodic parallel scratches on a glass serve as a </a:t>
            </a:r>
            <a:r>
              <a:rPr lang="en-US" sz="2400" i="1" dirty="0">
                <a:latin typeface="Times-Italic"/>
              </a:rPr>
              <a:t>transmission grating</a:t>
            </a:r>
            <a:r>
              <a:rPr lang="en-US" sz="2400" dirty="0">
                <a:latin typeface="Times-Roman"/>
              </a:rPr>
              <a:t>. (The glass plate is assumed to be very thin.) </a:t>
            </a:r>
          </a:p>
          <a:p>
            <a:pPr algn="just"/>
            <a:r>
              <a:rPr lang="en-US" sz="2400" dirty="0">
                <a:latin typeface="Times-Roman"/>
              </a:rPr>
              <a:t>(b) A </a:t>
            </a:r>
            <a:r>
              <a:rPr lang="en-US" sz="2400" i="1" dirty="0">
                <a:latin typeface="Times-Italic"/>
              </a:rPr>
              <a:t>reflection grating</a:t>
            </a:r>
            <a:r>
              <a:rPr lang="en-US" sz="2400" dirty="0">
                <a:latin typeface="Times-Roman"/>
              </a:rPr>
              <a:t>. An incident light beam results in various "diffracted" beams. The zero-order diffracted beam is the normal reflected beam with an angle of reflection equal to the angle of incidence.</a:t>
            </a:r>
            <a:endParaRPr lang="en-IN" sz="2400" dirty="0"/>
          </a:p>
        </p:txBody>
      </p:sp>
    </p:spTree>
    <p:extLst>
      <p:ext uri="{BB962C8B-B14F-4D97-AF65-F5344CB8AC3E}">
        <p14:creationId xmlns:p14="http://schemas.microsoft.com/office/powerpoint/2010/main" val="36666100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0399" y="229734"/>
            <a:ext cx="9603067" cy="4377466"/>
          </a:xfrm>
          <a:prstGeom prst="rect">
            <a:avLst/>
          </a:prstGeom>
        </p:spPr>
      </p:pic>
      <p:sp>
        <p:nvSpPr>
          <p:cNvPr id="5" name="Rectangle 4"/>
          <p:cNvSpPr/>
          <p:nvPr/>
        </p:nvSpPr>
        <p:spPr>
          <a:xfrm>
            <a:off x="270935" y="5029735"/>
            <a:ext cx="11794066" cy="1800493"/>
          </a:xfrm>
          <a:prstGeom prst="rect">
            <a:avLst/>
          </a:prstGeom>
        </p:spPr>
        <p:txBody>
          <a:bodyPr wrap="square">
            <a:spAutoFit/>
          </a:bodyPr>
          <a:lstStyle/>
          <a:p>
            <a:pPr marL="342900" indent="-342900" algn="just">
              <a:buAutoNum type="alphaLcParenBoth"/>
            </a:pPr>
            <a:r>
              <a:rPr lang="en-US" dirty="0">
                <a:latin typeface="Times-Roman"/>
              </a:rPr>
              <a:t>A blazed grating. Triangular grooves have been cut into the surface with a periodicity </a:t>
            </a:r>
            <a:r>
              <a:rPr lang="en-US" i="1" dirty="0">
                <a:latin typeface="Times-Italic"/>
              </a:rPr>
              <a:t>d</a:t>
            </a:r>
            <a:r>
              <a:rPr lang="en-US" dirty="0">
                <a:latin typeface="Times-Roman"/>
              </a:rPr>
              <a:t>. The side of a triangular           groove make an angle </a:t>
            </a:r>
            <a:r>
              <a:rPr lang="en-US" sz="1900" b="0" i="0" u="none" strike="noStrike" baseline="0" dirty="0">
                <a:latin typeface="Symbol" panose="05050102010706020507" pitchFamily="18" charset="2"/>
              </a:rPr>
              <a:t> </a:t>
            </a:r>
            <a:r>
              <a:rPr lang="en-US" dirty="0">
                <a:latin typeface="Times-Roman"/>
              </a:rPr>
              <a:t>to the plane of the diffraction angle. For normal incidence, the angle of diffraction must be 2</a:t>
            </a:r>
            <a:r>
              <a:rPr lang="en-US" sz="1900" b="0" i="0" u="none" strike="noStrike" baseline="0" dirty="0">
                <a:latin typeface="Symbol" panose="05050102010706020507" pitchFamily="18" charset="2"/>
              </a:rPr>
              <a:t> </a:t>
            </a:r>
            <a:r>
              <a:rPr lang="en-US" dirty="0">
                <a:latin typeface="Times-Roman"/>
              </a:rPr>
              <a:t>to place the specular reflection on the diffracted beam. </a:t>
            </a:r>
          </a:p>
          <a:p>
            <a:pPr marL="342900" indent="-342900" algn="just">
              <a:buAutoNum type="alphaLcParenBoth"/>
            </a:pPr>
            <a:endParaRPr lang="en-US" dirty="0">
              <a:latin typeface="Times-Roman"/>
            </a:endParaRPr>
          </a:p>
          <a:p>
            <a:pPr algn="just"/>
            <a:r>
              <a:rPr lang="en-US" dirty="0">
                <a:latin typeface="Times-Roman"/>
              </a:rPr>
              <a:t>(b) When the incident beam is not normal, the specular reflection will coincides with the diffracted beam, </a:t>
            </a:r>
          </a:p>
          <a:p>
            <a:pPr algn="just"/>
            <a:r>
              <a:rPr lang="en-US" dirty="0">
                <a:latin typeface="Times-Roman"/>
              </a:rPr>
              <a:t>when (</a:t>
            </a:r>
            <a:r>
              <a:rPr lang="en-US" sz="1900" b="0" i="0" u="none" strike="noStrike" baseline="0" dirty="0">
                <a:latin typeface="Symbol" panose="05050102010706020507" pitchFamily="18" charset="2"/>
              </a:rPr>
              <a:t> </a:t>
            </a:r>
            <a:r>
              <a:rPr lang="en-US" dirty="0">
                <a:latin typeface="Times-Roman"/>
              </a:rPr>
              <a:t>+ </a:t>
            </a:r>
            <a:r>
              <a:rPr lang="en-US" sz="1900" b="0" i="0" u="none" strike="noStrike" baseline="0" dirty="0">
                <a:latin typeface="Symbol" panose="05050102010706020507" pitchFamily="18" charset="2"/>
              </a:rPr>
              <a:t>q</a:t>
            </a:r>
            <a:r>
              <a:rPr lang="en-US" sz="1900" b="0" i="0" u="none" strike="noStrike" dirty="0">
                <a:latin typeface="Symbol" panose="05050102010706020507" pitchFamily="18" charset="2"/>
              </a:rPr>
              <a:t> </a:t>
            </a:r>
            <a:r>
              <a:rPr lang="en-IN" sz="1200" b="0" i="1" u="none" strike="noStrike" baseline="0" dirty="0">
                <a:latin typeface="Times-Italic"/>
              </a:rPr>
              <a:t>i</a:t>
            </a:r>
            <a:r>
              <a:rPr lang="en-IN" dirty="0">
                <a:latin typeface="Times-Roman"/>
              </a:rPr>
              <a:t>) + </a:t>
            </a:r>
            <a:r>
              <a:rPr lang="en-IN" sz="1900" b="0" i="0" u="none" strike="noStrike" baseline="0" dirty="0">
                <a:latin typeface="Symbol" panose="05050102010706020507" pitchFamily="18" charset="2"/>
              </a:rPr>
              <a:t> </a:t>
            </a:r>
            <a:r>
              <a:rPr lang="en-IN" dirty="0">
                <a:latin typeface="Times-Roman"/>
              </a:rPr>
              <a:t>= </a:t>
            </a:r>
            <a:r>
              <a:rPr lang="en-IN" sz="1900" b="0" i="0" u="none" strike="noStrike" baseline="0" dirty="0" err="1">
                <a:latin typeface="Symbol" panose="05050102010706020507" pitchFamily="18" charset="2"/>
              </a:rPr>
              <a:t>q</a:t>
            </a:r>
            <a:r>
              <a:rPr lang="en-IN" sz="1200" b="0" i="1" u="none" strike="noStrike" baseline="0" dirty="0" err="1">
                <a:latin typeface="Times-Italic"/>
              </a:rPr>
              <a:t>m</a:t>
            </a:r>
            <a:endParaRPr lang="en-IN" dirty="0"/>
          </a:p>
        </p:txBody>
      </p:sp>
    </p:spTree>
    <p:extLst>
      <p:ext uri="{BB962C8B-B14F-4D97-AF65-F5344CB8AC3E}">
        <p14:creationId xmlns:p14="http://schemas.microsoft.com/office/powerpoint/2010/main" val="2485048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28140" y="315882"/>
            <a:ext cx="5563860" cy="3261813"/>
          </a:xfrm>
          <a:prstGeom prst="rect">
            <a:avLst/>
          </a:prstGeom>
        </p:spPr>
      </p:pic>
      <p:sp>
        <p:nvSpPr>
          <p:cNvPr id="5" name="Rectangle 4"/>
          <p:cNvSpPr/>
          <p:nvPr/>
        </p:nvSpPr>
        <p:spPr>
          <a:xfrm>
            <a:off x="72042" y="315882"/>
            <a:ext cx="6328757" cy="2616101"/>
          </a:xfrm>
          <a:prstGeom prst="rect">
            <a:avLst/>
          </a:prstGeom>
        </p:spPr>
        <p:txBody>
          <a:bodyPr wrap="square">
            <a:spAutoFit/>
          </a:bodyPr>
          <a:lstStyle/>
          <a:p>
            <a:pPr algn="just"/>
            <a:r>
              <a:rPr lang="en-IN" sz="2000" b="1" dirty="0">
                <a:solidFill>
                  <a:srgbClr val="FF0000"/>
                </a:solidFill>
                <a:latin typeface="Times-Bold"/>
              </a:rPr>
              <a:t>Example: A reflection grating</a:t>
            </a:r>
          </a:p>
          <a:p>
            <a:pPr algn="just"/>
            <a:r>
              <a:rPr lang="en-US" sz="2000" dirty="0">
                <a:solidFill>
                  <a:srgbClr val="000000"/>
                </a:solidFill>
                <a:latin typeface="Times-Roman"/>
              </a:rPr>
              <a:t>Consider a reflection grating with a period </a:t>
            </a:r>
            <a:r>
              <a:rPr lang="en-US" sz="2000" i="1" dirty="0">
                <a:solidFill>
                  <a:srgbClr val="000000"/>
                </a:solidFill>
                <a:latin typeface="Times-Italic"/>
              </a:rPr>
              <a:t>d </a:t>
            </a:r>
            <a:r>
              <a:rPr lang="en-US" sz="2000" dirty="0">
                <a:solidFill>
                  <a:srgbClr val="000000"/>
                </a:solidFill>
                <a:latin typeface="Times-Roman"/>
              </a:rPr>
              <a:t>that is 10 </a:t>
            </a:r>
            <a:r>
              <a:rPr lang="en-US" sz="2000" dirty="0">
                <a:solidFill>
                  <a:srgbClr val="000000"/>
                </a:solidFill>
                <a:latin typeface="Symbol" panose="05050102010706020507" pitchFamily="18" charset="2"/>
              </a:rPr>
              <a:t></a:t>
            </a:r>
            <a:r>
              <a:rPr lang="en-US" sz="2000" dirty="0">
                <a:solidFill>
                  <a:srgbClr val="000000"/>
                </a:solidFill>
                <a:latin typeface="Times-Roman"/>
              </a:rPr>
              <a:t>m. Find the diffracted beams if a collimated light wave of wavelength 1550 nm is incident on the grating at an angle of 45</a:t>
            </a:r>
            <a:r>
              <a:rPr lang="en-US" sz="2000" dirty="0">
                <a:solidFill>
                  <a:srgbClr val="000000"/>
                </a:solidFill>
                <a:latin typeface="Symbol" panose="05050102010706020507" pitchFamily="18" charset="2"/>
              </a:rPr>
              <a:t> </a:t>
            </a:r>
            <a:r>
              <a:rPr lang="en-US" sz="2000" dirty="0">
                <a:solidFill>
                  <a:srgbClr val="000000"/>
                </a:solidFill>
                <a:latin typeface="Times-Roman"/>
              </a:rPr>
              <a:t>to its normal. What should be the blazing angle </a:t>
            </a:r>
            <a:r>
              <a:rPr lang="en-US" sz="2400" b="0" i="0" u="none" strike="noStrike" baseline="0" dirty="0">
                <a:solidFill>
                  <a:srgbClr val="000000"/>
                </a:solidFill>
                <a:latin typeface="Symbol" panose="05050102010706020507" pitchFamily="18" charset="2"/>
              </a:rPr>
              <a:t> </a:t>
            </a:r>
            <a:r>
              <a:rPr lang="en-US" sz="2000" dirty="0">
                <a:solidFill>
                  <a:srgbClr val="000000"/>
                </a:solidFill>
                <a:latin typeface="Times-Roman"/>
              </a:rPr>
              <a:t>if we were to use the blazed grating with the same periodicity? What happens to the diffracted beams if the periodicity is reduced to 2 </a:t>
            </a:r>
            <a:r>
              <a:rPr lang="en-US" sz="2000" dirty="0">
                <a:solidFill>
                  <a:srgbClr val="000000"/>
                </a:solidFill>
                <a:latin typeface="Symbol" panose="05050102010706020507" pitchFamily="18" charset="2"/>
              </a:rPr>
              <a:t></a:t>
            </a:r>
            <a:r>
              <a:rPr lang="en-US" sz="2000" dirty="0">
                <a:solidFill>
                  <a:srgbClr val="000000"/>
                </a:solidFill>
                <a:latin typeface="Times-Roman"/>
              </a:rPr>
              <a:t>m?</a:t>
            </a:r>
            <a:endParaRPr lang="en-IN" sz="2000" dirty="0"/>
          </a:p>
        </p:txBody>
      </p:sp>
      <p:sp>
        <p:nvSpPr>
          <p:cNvPr id="6" name="Rectangle 5"/>
          <p:cNvSpPr/>
          <p:nvPr/>
        </p:nvSpPr>
        <p:spPr>
          <a:xfrm>
            <a:off x="254923" y="3191161"/>
            <a:ext cx="9437717" cy="3354765"/>
          </a:xfrm>
          <a:prstGeom prst="rect">
            <a:avLst/>
          </a:prstGeom>
        </p:spPr>
        <p:txBody>
          <a:bodyPr wrap="square">
            <a:spAutoFit/>
          </a:bodyPr>
          <a:lstStyle/>
          <a:p>
            <a:r>
              <a:rPr lang="en-US" sz="2400" b="1" dirty="0">
                <a:solidFill>
                  <a:srgbClr val="0033CD"/>
                </a:solidFill>
                <a:latin typeface="Times-Bold"/>
              </a:rPr>
              <a:t>Solution: </a:t>
            </a:r>
          </a:p>
          <a:p>
            <a:r>
              <a:rPr lang="en-US" sz="2400" dirty="0">
                <a:solidFill>
                  <a:srgbClr val="000000"/>
                </a:solidFill>
                <a:latin typeface="Times-Roman"/>
              </a:rPr>
              <a:t>Put, </a:t>
            </a:r>
            <a:r>
              <a:rPr lang="en-US" sz="2400" i="1" dirty="0">
                <a:solidFill>
                  <a:srgbClr val="000000"/>
                </a:solidFill>
                <a:latin typeface="Times-Italic"/>
              </a:rPr>
              <a:t>m </a:t>
            </a:r>
            <a:r>
              <a:rPr lang="en-US" sz="2400" dirty="0">
                <a:solidFill>
                  <a:srgbClr val="000000"/>
                </a:solidFill>
                <a:latin typeface="Times-Roman"/>
              </a:rPr>
              <a:t>= 0 to find the zero-order diffraction, </a:t>
            </a:r>
            <a:r>
              <a:rPr lang="en-US" sz="2800" b="0" i="0" u="none" strike="noStrike" baseline="0" dirty="0">
                <a:solidFill>
                  <a:srgbClr val="000000"/>
                </a:solidFill>
                <a:latin typeface="Symbol" panose="05050102010706020507" pitchFamily="18" charset="2"/>
              </a:rPr>
              <a:t>q</a:t>
            </a:r>
            <a:r>
              <a:rPr lang="en-IN" sz="1600" b="0" i="0" u="none" strike="noStrike" baseline="0" dirty="0">
                <a:solidFill>
                  <a:srgbClr val="000000"/>
                </a:solidFill>
                <a:latin typeface="Times-Roman"/>
              </a:rPr>
              <a:t>0 </a:t>
            </a:r>
            <a:r>
              <a:rPr lang="en-IN" sz="2400" dirty="0">
                <a:solidFill>
                  <a:srgbClr val="000000"/>
                </a:solidFill>
                <a:latin typeface="Times-Roman"/>
              </a:rPr>
              <a:t>= 45</a:t>
            </a:r>
            <a:r>
              <a:rPr lang="en-IN" sz="2400" dirty="0">
                <a:solidFill>
                  <a:srgbClr val="000000"/>
                </a:solidFill>
                <a:latin typeface="Symbol" panose="05050102010706020507" pitchFamily="18" charset="2"/>
              </a:rPr>
              <a:t>, </a:t>
            </a:r>
            <a:r>
              <a:rPr lang="en-IN" sz="2400" dirty="0">
                <a:solidFill>
                  <a:srgbClr val="000000"/>
                </a:solidFill>
                <a:latin typeface="Times-Roman"/>
              </a:rPr>
              <a:t>as expected.</a:t>
            </a:r>
          </a:p>
          <a:p>
            <a:r>
              <a:rPr lang="en-US" sz="2400" dirty="0">
                <a:solidFill>
                  <a:srgbClr val="000000"/>
                </a:solidFill>
                <a:latin typeface="Times-Roman"/>
              </a:rPr>
              <a:t>The general Bragg diffraction condition is</a:t>
            </a:r>
          </a:p>
          <a:p>
            <a:r>
              <a:rPr lang="en-IN" sz="2400" i="1" dirty="0">
                <a:solidFill>
                  <a:srgbClr val="000000"/>
                </a:solidFill>
                <a:latin typeface="Times-Italic"/>
              </a:rPr>
              <a:t>            </a:t>
            </a:r>
            <a:r>
              <a:rPr lang="en-IN" sz="2400" i="1" dirty="0">
                <a:solidFill>
                  <a:srgbClr val="FF0000"/>
                </a:solidFill>
                <a:latin typeface="Times-Italic"/>
              </a:rPr>
              <a:t>d</a:t>
            </a:r>
            <a:r>
              <a:rPr lang="en-IN" sz="2400" dirty="0">
                <a:solidFill>
                  <a:srgbClr val="FF0000"/>
                </a:solidFill>
                <a:latin typeface="Times-Roman"/>
              </a:rPr>
              <a:t>(</a:t>
            </a:r>
            <a:r>
              <a:rPr lang="en-IN" sz="2400" dirty="0" err="1">
                <a:solidFill>
                  <a:srgbClr val="FF0000"/>
                </a:solidFill>
                <a:latin typeface="Times-Roman"/>
              </a:rPr>
              <a:t>sin</a:t>
            </a:r>
            <a:r>
              <a:rPr lang="en-IN" sz="2800" b="0" i="0" u="none" strike="noStrike" baseline="0" dirty="0" err="1">
                <a:solidFill>
                  <a:srgbClr val="FF0000"/>
                </a:solidFill>
                <a:latin typeface="Symbol" panose="05050102010706020507" pitchFamily="18" charset="2"/>
              </a:rPr>
              <a:t>q</a:t>
            </a:r>
            <a:r>
              <a:rPr lang="en-IN" sz="1600" b="0" i="1" u="none" strike="noStrike" baseline="0" dirty="0" err="1">
                <a:solidFill>
                  <a:srgbClr val="FF0000"/>
                </a:solidFill>
                <a:latin typeface="Times-Italic"/>
              </a:rPr>
              <a:t>m</a:t>
            </a:r>
            <a:r>
              <a:rPr lang="en-IN" sz="1600" b="0" i="1" u="none" strike="noStrike" baseline="0" dirty="0">
                <a:solidFill>
                  <a:srgbClr val="FF0000"/>
                </a:solidFill>
                <a:latin typeface="Times-Italic"/>
              </a:rPr>
              <a:t> </a:t>
            </a:r>
            <a:r>
              <a:rPr lang="en-IN" sz="2400" dirty="0">
                <a:solidFill>
                  <a:srgbClr val="FF0000"/>
                </a:solidFill>
                <a:latin typeface="Symbol" panose="05050102010706020507" pitchFamily="18" charset="2"/>
              </a:rPr>
              <a:t> </a:t>
            </a:r>
            <a:r>
              <a:rPr lang="en-IN" sz="2400" dirty="0">
                <a:solidFill>
                  <a:srgbClr val="FF0000"/>
                </a:solidFill>
                <a:latin typeface="Times-Roman"/>
              </a:rPr>
              <a:t>sin </a:t>
            </a:r>
            <a:r>
              <a:rPr lang="en-IN" sz="2800" b="0" i="0" u="none" strike="noStrike" baseline="0" dirty="0">
                <a:solidFill>
                  <a:srgbClr val="FF0000"/>
                </a:solidFill>
                <a:latin typeface="Symbol" panose="05050102010706020507" pitchFamily="18" charset="2"/>
              </a:rPr>
              <a:t>q</a:t>
            </a:r>
            <a:r>
              <a:rPr lang="en-IN" sz="1600" b="0" i="1" u="none" strike="noStrike" baseline="0" dirty="0">
                <a:solidFill>
                  <a:srgbClr val="FF0000"/>
                </a:solidFill>
                <a:latin typeface="Times-Italic"/>
              </a:rPr>
              <a:t>i</a:t>
            </a:r>
            <a:r>
              <a:rPr lang="en-IN" sz="2400" dirty="0">
                <a:solidFill>
                  <a:srgbClr val="FF0000"/>
                </a:solidFill>
                <a:latin typeface="Times-Roman"/>
              </a:rPr>
              <a:t>) = </a:t>
            </a:r>
            <a:r>
              <a:rPr lang="en-IN" sz="2400" i="1" dirty="0">
                <a:solidFill>
                  <a:srgbClr val="FF0000"/>
                </a:solidFill>
                <a:latin typeface="Times-Italic"/>
              </a:rPr>
              <a:t>m</a:t>
            </a:r>
            <a:r>
              <a:rPr lang="en-IN" sz="2800" b="0" i="0" u="none" strike="noStrike" baseline="0" dirty="0">
                <a:solidFill>
                  <a:srgbClr val="FF0000"/>
                </a:solidFill>
                <a:latin typeface="Symbol" panose="05050102010706020507" pitchFamily="18" charset="2"/>
              </a:rPr>
              <a:t></a:t>
            </a:r>
            <a:r>
              <a:rPr lang="en-IN" sz="2400" dirty="0">
                <a:solidFill>
                  <a:srgbClr val="FF0000"/>
                </a:solidFill>
                <a:latin typeface="Times-Roman"/>
              </a:rPr>
              <a:t>.</a:t>
            </a:r>
          </a:p>
          <a:p>
            <a:r>
              <a:rPr lang="en-IN" sz="2400" dirty="0">
                <a:solidFill>
                  <a:srgbClr val="000000"/>
                </a:solidFill>
                <a:latin typeface="Symbol" panose="05050102010706020507" pitchFamily="18" charset="2"/>
              </a:rPr>
              <a:t> </a:t>
            </a:r>
            <a:r>
              <a:rPr lang="en-IN" sz="2400" dirty="0">
                <a:solidFill>
                  <a:srgbClr val="000000"/>
                </a:solidFill>
                <a:latin typeface="Times-Roman"/>
              </a:rPr>
              <a:t>(10 </a:t>
            </a:r>
            <a:r>
              <a:rPr lang="en-IN" sz="2400" dirty="0">
                <a:solidFill>
                  <a:srgbClr val="000000"/>
                </a:solidFill>
                <a:latin typeface="Symbol" panose="05050102010706020507" pitchFamily="18" charset="2"/>
              </a:rPr>
              <a:t></a:t>
            </a:r>
            <a:r>
              <a:rPr lang="en-IN" sz="2400" dirty="0">
                <a:solidFill>
                  <a:srgbClr val="000000"/>
                </a:solidFill>
                <a:latin typeface="Times-Roman"/>
              </a:rPr>
              <a:t>m)(</a:t>
            </a:r>
            <a:r>
              <a:rPr lang="en-IN" sz="2400" dirty="0" err="1">
                <a:solidFill>
                  <a:srgbClr val="000000"/>
                </a:solidFill>
                <a:latin typeface="Times-Roman"/>
              </a:rPr>
              <a:t>sin</a:t>
            </a:r>
            <a:r>
              <a:rPr lang="en-IN" sz="2800" b="0" i="0" u="none" strike="noStrike" baseline="0" dirty="0" err="1">
                <a:solidFill>
                  <a:srgbClr val="000000"/>
                </a:solidFill>
                <a:latin typeface="Symbol" panose="05050102010706020507" pitchFamily="18" charset="2"/>
              </a:rPr>
              <a:t>q</a:t>
            </a:r>
            <a:r>
              <a:rPr lang="en-IN" sz="1600" b="0" i="1" u="none" strike="noStrike" baseline="0" dirty="0" err="1">
                <a:solidFill>
                  <a:srgbClr val="000000"/>
                </a:solidFill>
                <a:latin typeface="Times-Italic"/>
              </a:rPr>
              <a:t>m</a:t>
            </a:r>
            <a:r>
              <a:rPr lang="en-IN" sz="1600" b="0" i="1" u="none" strike="noStrike" baseline="0" dirty="0">
                <a:solidFill>
                  <a:srgbClr val="000000"/>
                </a:solidFill>
                <a:latin typeface="Times-Italic"/>
              </a:rPr>
              <a:t> </a:t>
            </a:r>
            <a:r>
              <a:rPr lang="en-IN" sz="2400" dirty="0">
                <a:solidFill>
                  <a:srgbClr val="000000"/>
                </a:solidFill>
                <a:latin typeface="Symbol" panose="05050102010706020507" pitchFamily="18" charset="2"/>
              </a:rPr>
              <a:t> </a:t>
            </a:r>
            <a:r>
              <a:rPr lang="en-IN" sz="2400" dirty="0">
                <a:solidFill>
                  <a:srgbClr val="000000"/>
                </a:solidFill>
                <a:latin typeface="Times-Roman"/>
              </a:rPr>
              <a:t>sin(45</a:t>
            </a:r>
            <a:r>
              <a:rPr lang="en-IN" sz="2400" dirty="0">
                <a:solidFill>
                  <a:srgbClr val="000000"/>
                </a:solidFill>
                <a:latin typeface="Symbol" panose="05050102010706020507" pitchFamily="18" charset="2"/>
              </a:rPr>
              <a:t></a:t>
            </a:r>
            <a:r>
              <a:rPr lang="en-IN" sz="2400" dirty="0">
                <a:solidFill>
                  <a:srgbClr val="000000"/>
                </a:solidFill>
                <a:latin typeface="Times-Roman"/>
              </a:rPr>
              <a:t>) = (+1)(1.55 </a:t>
            </a:r>
            <a:r>
              <a:rPr lang="en-IN" sz="2400" dirty="0">
                <a:solidFill>
                  <a:srgbClr val="000000"/>
                </a:solidFill>
                <a:latin typeface="Symbol" panose="05050102010706020507" pitchFamily="18" charset="2"/>
              </a:rPr>
              <a:t></a:t>
            </a:r>
            <a:r>
              <a:rPr lang="en-IN" sz="2400" dirty="0">
                <a:solidFill>
                  <a:srgbClr val="000000"/>
                </a:solidFill>
                <a:latin typeface="Times-Roman"/>
              </a:rPr>
              <a:t>m)</a:t>
            </a:r>
          </a:p>
          <a:p>
            <a:r>
              <a:rPr lang="en-IN" sz="2400" dirty="0">
                <a:solidFill>
                  <a:srgbClr val="000000"/>
                </a:solidFill>
                <a:latin typeface="Symbol" panose="05050102010706020507" pitchFamily="18" charset="2"/>
              </a:rPr>
              <a:t> </a:t>
            </a:r>
            <a:r>
              <a:rPr lang="en-IN" sz="2400" dirty="0">
                <a:solidFill>
                  <a:srgbClr val="000000"/>
                </a:solidFill>
                <a:latin typeface="Times-Roman"/>
              </a:rPr>
              <a:t>(10 </a:t>
            </a:r>
            <a:r>
              <a:rPr lang="en-IN" sz="2400" dirty="0">
                <a:solidFill>
                  <a:srgbClr val="000000"/>
                </a:solidFill>
                <a:latin typeface="Symbol" panose="05050102010706020507" pitchFamily="18" charset="2"/>
              </a:rPr>
              <a:t></a:t>
            </a:r>
            <a:r>
              <a:rPr lang="en-IN" sz="2400" dirty="0">
                <a:solidFill>
                  <a:srgbClr val="000000"/>
                </a:solidFill>
                <a:latin typeface="Times-Roman"/>
              </a:rPr>
              <a:t>m)(</a:t>
            </a:r>
            <a:r>
              <a:rPr lang="en-IN" sz="2400" dirty="0" err="1">
                <a:solidFill>
                  <a:srgbClr val="000000"/>
                </a:solidFill>
                <a:latin typeface="Times-Roman"/>
              </a:rPr>
              <a:t>sin</a:t>
            </a:r>
            <a:r>
              <a:rPr lang="en-IN" sz="2800" b="0" i="0" u="none" strike="noStrike" baseline="0" dirty="0" err="1">
                <a:solidFill>
                  <a:srgbClr val="000000"/>
                </a:solidFill>
                <a:latin typeface="Symbol" panose="05050102010706020507" pitchFamily="18" charset="2"/>
              </a:rPr>
              <a:t>q</a:t>
            </a:r>
            <a:r>
              <a:rPr lang="en-IN" sz="1600" b="0" i="1" u="none" strike="noStrike" baseline="0" dirty="0" err="1">
                <a:solidFill>
                  <a:srgbClr val="000000"/>
                </a:solidFill>
                <a:latin typeface="Times-Italic"/>
              </a:rPr>
              <a:t>m</a:t>
            </a:r>
            <a:r>
              <a:rPr lang="en-IN" sz="1600" b="0" i="1" u="none" strike="noStrike" baseline="0" dirty="0">
                <a:solidFill>
                  <a:srgbClr val="000000"/>
                </a:solidFill>
                <a:latin typeface="Times-Italic"/>
              </a:rPr>
              <a:t> </a:t>
            </a:r>
            <a:r>
              <a:rPr lang="en-IN" sz="2400" dirty="0">
                <a:solidFill>
                  <a:srgbClr val="000000"/>
                </a:solidFill>
                <a:latin typeface="Symbol" panose="05050102010706020507" pitchFamily="18" charset="2"/>
              </a:rPr>
              <a:t> </a:t>
            </a:r>
            <a:r>
              <a:rPr lang="en-IN" sz="2400" dirty="0">
                <a:solidFill>
                  <a:srgbClr val="000000"/>
                </a:solidFill>
                <a:latin typeface="Times-Roman"/>
              </a:rPr>
              <a:t>sin(45</a:t>
            </a:r>
            <a:r>
              <a:rPr lang="en-IN" sz="2400" dirty="0">
                <a:solidFill>
                  <a:srgbClr val="000000"/>
                </a:solidFill>
                <a:latin typeface="Symbol" panose="05050102010706020507" pitchFamily="18" charset="2"/>
              </a:rPr>
              <a:t></a:t>
            </a:r>
            <a:r>
              <a:rPr lang="en-IN" sz="2400" dirty="0">
                <a:solidFill>
                  <a:srgbClr val="000000"/>
                </a:solidFill>
                <a:latin typeface="Times-Roman"/>
              </a:rPr>
              <a:t>) = (</a:t>
            </a:r>
            <a:r>
              <a:rPr lang="en-IN" sz="2400" dirty="0">
                <a:solidFill>
                  <a:srgbClr val="000000"/>
                </a:solidFill>
                <a:latin typeface="Symbol" panose="05050102010706020507" pitchFamily="18" charset="2"/>
              </a:rPr>
              <a:t></a:t>
            </a:r>
            <a:r>
              <a:rPr lang="en-IN" sz="2400" dirty="0">
                <a:solidFill>
                  <a:srgbClr val="000000"/>
                </a:solidFill>
                <a:latin typeface="Times-Roman"/>
              </a:rPr>
              <a:t>1)(1.55 </a:t>
            </a:r>
            <a:r>
              <a:rPr lang="en-IN" sz="2400" dirty="0">
                <a:solidFill>
                  <a:srgbClr val="000000"/>
                </a:solidFill>
                <a:latin typeface="Symbol" panose="05050102010706020507" pitchFamily="18" charset="2"/>
              </a:rPr>
              <a:t></a:t>
            </a:r>
            <a:r>
              <a:rPr lang="en-IN" sz="2400" dirty="0">
                <a:solidFill>
                  <a:srgbClr val="000000"/>
                </a:solidFill>
                <a:latin typeface="Times-Roman"/>
              </a:rPr>
              <a:t>m)</a:t>
            </a:r>
          </a:p>
          <a:p>
            <a:r>
              <a:rPr lang="en-US" sz="2400" dirty="0">
                <a:solidFill>
                  <a:srgbClr val="000000"/>
                </a:solidFill>
                <a:latin typeface="Times-Roman"/>
              </a:rPr>
              <a:t>Solving these two equations, we find</a:t>
            </a:r>
          </a:p>
          <a:p>
            <a:r>
              <a:rPr lang="en-US" sz="2800" b="0" i="0" u="none" strike="noStrike" baseline="0" dirty="0">
                <a:solidFill>
                  <a:srgbClr val="0033CD"/>
                </a:solidFill>
                <a:latin typeface="Symbol" panose="05050102010706020507" pitchFamily="18" charset="2"/>
              </a:rPr>
              <a:t>        </a:t>
            </a:r>
            <a:r>
              <a:rPr lang="en-US" sz="2800" b="0" i="0" u="none" strike="noStrike" baseline="0" dirty="0" err="1">
                <a:solidFill>
                  <a:srgbClr val="0033CD"/>
                </a:solidFill>
                <a:latin typeface="Symbol" panose="05050102010706020507" pitchFamily="18" charset="2"/>
              </a:rPr>
              <a:t>q</a:t>
            </a:r>
            <a:r>
              <a:rPr lang="en-US" sz="1600" b="0" i="1" u="none" strike="noStrike" baseline="0" dirty="0" err="1">
                <a:solidFill>
                  <a:srgbClr val="0033CD"/>
                </a:solidFill>
                <a:latin typeface="Times-Italic"/>
              </a:rPr>
              <a:t>m</a:t>
            </a:r>
            <a:r>
              <a:rPr lang="en-US" sz="1600" b="0" i="1" u="none" strike="noStrike" baseline="0" dirty="0">
                <a:solidFill>
                  <a:srgbClr val="0033CD"/>
                </a:solidFill>
                <a:latin typeface="Times-Italic"/>
              </a:rPr>
              <a:t> </a:t>
            </a:r>
            <a:r>
              <a:rPr lang="en-US" sz="2400" dirty="0">
                <a:solidFill>
                  <a:srgbClr val="0033CD"/>
                </a:solidFill>
                <a:latin typeface="Times-Roman"/>
              </a:rPr>
              <a:t>= 59.6</a:t>
            </a:r>
            <a:r>
              <a:rPr lang="en-US" sz="2400" dirty="0">
                <a:solidFill>
                  <a:srgbClr val="0033CD"/>
                </a:solidFill>
                <a:latin typeface="Symbol" panose="05050102010706020507" pitchFamily="18" charset="2"/>
              </a:rPr>
              <a:t> </a:t>
            </a:r>
            <a:r>
              <a:rPr lang="en-US" sz="2400" dirty="0">
                <a:solidFill>
                  <a:srgbClr val="0033CD"/>
                </a:solidFill>
                <a:latin typeface="Times-Roman"/>
              </a:rPr>
              <a:t>for </a:t>
            </a:r>
            <a:r>
              <a:rPr lang="en-US" sz="2400" i="1" dirty="0">
                <a:solidFill>
                  <a:srgbClr val="0033CD"/>
                </a:solidFill>
                <a:latin typeface="Times-Italic"/>
              </a:rPr>
              <a:t>m </a:t>
            </a:r>
            <a:r>
              <a:rPr lang="en-US" sz="2400" dirty="0">
                <a:solidFill>
                  <a:srgbClr val="0033CD"/>
                </a:solidFill>
                <a:latin typeface="Times-Roman"/>
              </a:rPr>
              <a:t>= 1 and </a:t>
            </a:r>
            <a:r>
              <a:rPr lang="en-US" sz="2800" b="0" i="0" u="none" strike="noStrike" baseline="0" dirty="0" err="1">
                <a:solidFill>
                  <a:srgbClr val="0033CD"/>
                </a:solidFill>
                <a:latin typeface="Symbol" panose="05050102010706020507" pitchFamily="18" charset="2"/>
              </a:rPr>
              <a:t>q</a:t>
            </a:r>
            <a:r>
              <a:rPr lang="en-US" sz="1600" b="0" i="1" u="none" strike="noStrike" baseline="0" dirty="0" err="1">
                <a:solidFill>
                  <a:srgbClr val="0033CD"/>
                </a:solidFill>
                <a:latin typeface="Times-Italic"/>
              </a:rPr>
              <a:t>m</a:t>
            </a:r>
            <a:r>
              <a:rPr lang="en-US" sz="1600" b="0" i="1" u="none" strike="noStrike" baseline="0" dirty="0">
                <a:solidFill>
                  <a:srgbClr val="0033CD"/>
                </a:solidFill>
                <a:latin typeface="Times-Italic"/>
              </a:rPr>
              <a:t> </a:t>
            </a:r>
            <a:r>
              <a:rPr lang="en-US" sz="2400" dirty="0">
                <a:solidFill>
                  <a:srgbClr val="0033CD"/>
                </a:solidFill>
                <a:latin typeface="Times-Roman"/>
              </a:rPr>
              <a:t>= 33.5</a:t>
            </a:r>
            <a:r>
              <a:rPr lang="en-US" sz="2400" dirty="0">
                <a:solidFill>
                  <a:srgbClr val="0033CD"/>
                </a:solidFill>
                <a:latin typeface="Symbol" panose="05050102010706020507" pitchFamily="18" charset="2"/>
              </a:rPr>
              <a:t> </a:t>
            </a:r>
            <a:r>
              <a:rPr lang="en-US" sz="2400" dirty="0">
                <a:solidFill>
                  <a:srgbClr val="0033CD"/>
                </a:solidFill>
                <a:latin typeface="Times-Roman"/>
              </a:rPr>
              <a:t>for </a:t>
            </a:r>
            <a:r>
              <a:rPr lang="en-US" sz="2400" i="1" dirty="0">
                <a:solidFill>
                  <a:srgbClr val="0033CD"/>
                </a:solidFill>
                <a:latin typeface="Times-Italic"/>
              </a:rPr>
              <a:t>m </a:t>
            </a:r>
            <a:r>
              <a:rPr lang="en-US" sz="2400" dirty="0">
                <a:solidFill>
                  <a:srgbClr val="0033CD"/>
                </a:solidFill>
                <a:latin typeface="Times-Roman"/>
              </a:rPr>
              <a:t>= </a:t>
            </a:r>
            <a:r>
              <a:rPr lang="en-US" sz="2400" dirty="0">
                <a:solidFill>
                  <a:srgbClr val="0033CD"/>
                </a:solidFill>
                <a:latin typeface="Symbol" panose="05050102010706020507" pitchFamily="18" charset="2"/>
              </a:rPr>
              <a:t></a:t>
            </a:r>
            <a:r>
              <a:rPr lang="en-US" sz="2400" dirty="0">
                <a:solidFill>
                  <a:srgbClr val="0033CD"/>
                </a:solidFill>
                <a:latin typeface="Times-Roman"/>
              </a:rPr>
              <a:t>1</a:t>
            </a:r>
            <a:endParaRPr lang="en-IN" sz="2400" dirty="0"/>
          </a:p>
        </p:txBody>
      </p:sp>
    </p:spTree>
    <p:extLst>
      <p:ext uri="{BB962C8B-B14F-4D97-AF65-F5344CB8AC3E}">
        <p14:creationId xmlns:p14="http://schemas.microsoft.com/office/powerpoint/2010/main" val="447206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8873"/>
            <a:ext cx="3373488" cy="369332"/>
          </a:xfrm>
          <a:prstGeom prst="rect">
            <a:avLst/>
          </a:prstGeom>
        </p:spPr>
        <p:txBody>
          <a:bodyPr wrap="none">
            <a:spAutoFit/>
          </a:bodyPr>
          <a:lstStyle/>
          <a:p>
            <a:r>
              <a:rPr lang="en-IN" b="1" dirty="0">
                <a:solidFill>
                  <a:srgbClr val="FF0000"/>
                </a:solidFill>
                <a:latin typeface="Times-Bold"/>
              </a:rPr>
              <a:t>Example: A reflection grating</a:t>
            </a:r>
            <a:endParaRPr lang="en-IN" dirty="0"/>
          </a:p>
        </p:txBody>
      </p:sp>
      <p:sp>
        <p:nvSpPr>
          <p:cNvPr id="5" name="Rectangle 4"/>
          <p:cNvSpPr/>
          <p:nvPr/>
        </p:nvSpPr>
        <p:spPr>
          <a:xfrm>
            <a:off x="154076" y="657980"/>
            <a:ext cx="7110153" cy="1138773"/>
          </a:xfrm>
          <a:prstGeom prst="rect">
            <a:avLst/>
          </a:prstGeom>
        </p:spPr>
        <p:txBody>
          <a:bodyPr wrap="square">
            <a:spAutoFit/>
          </a:bodyPr>
          <a:lstStyle/>
          <a:p>
            <a:r>
              <a:rPr lang="en-US" sz="2000" dirty="0">
                <a:solidFill>
                  <a:srgbClr val="000000"/>
                </a:solidFill>
                <a:latin typeface="Times-Roman"/>
              </a:rPr>
              <a:t>The secular reflection from the grooved surface</a:t>
            </a:r>
          </a:p>
          <a:p>
            <a:r>
              <a:rPr lang="en-US" sz="2000" dirty="0">
                <a:solidFill>
                  <a:srgbClr val="000000"/>
                </a:solidFill>
                <a:latin typeface="Times-Roman"/>
              </a:rPr>
              <a:t>coincides with the </a:t>
            </a:r>
            <a:r>
              <a:rPr lang="en-US" sz="2000" i="1" dirty="0" err="1">
                <a:solidFill>
                  <a:srgbClr val="000000"/>
                </a:solidFill>
                <a:latin typeface="Times-Italic"/>
              </a:rPr>
              <a:t>m</a:t>
            </a:r>
            <a:r>
              <a:rPr lang="en-US" sz="1400" b="0" i="0" u="none" strike="noStrike" baseline="0" dirty="0" err="1">
                <a:solidFill>
                  <a:srgbClr val="000000"/>
                </a:solidFill>
                <a:latin typeface="Times-Roman"/>
              </a:rPr>
              <a:t>th</a:t>
            </a:r>
            <a:r>
              <a:rPr lang="en-US" sz="1400" b="0" i="0" u="none" strike="noStrike" baseline="0" dirty="0">
                <a:solidFill>
                  <a:srgbClr val="000000"/>
                </a:solidFill>
                <a:latin typeface="Times-Roman"/>
              </a:rPr>
              <a:t> </a:t>
            </a:r>
            <a:r>
              <a:rPr lang="en-US" sz="2000" dirty="0">
                <a:solidFill>
                  <a:srgbClr val="000000"/>
                </a:solidFill>
                <a:latin typeface="Times-Roman"/>
              </a:rPr>
              <a:t>order diffraction when </a:t>
            </a:r>
            <a:r>
              <a:rPr lang="en-IN" sz="2000" dirty="0">
                <a:solidFill>
                  <a:srgbClr val="000000"/>
                </a:solidFill>
                <a:latin typeface="Times-Roman"/>
              </a:rPr>
              <a:t>2</a:t>
            </a:r>
            <a:r>
              <a:rPr lang="en-IN" sz="2400" b="0" i="0" u="none" strike="noStrike" baseline="0" dirty="0">
                <a:solidFill>
                  <a:srgbClr val="000000"/>
                </a:solidFill>
                <a:latin typeface="Symbol" panose="05050102010706020507" pitchFamily="18" charset="2"/>
              </a:rPr>
              <a:t> </a:t>
            </a:r>
            <a:r>
              <a:rPr lang="en-IN" sz="2000" dirty="0">
                <a:solidFill>
                  <a:srgbClr val="000000"/>
                </a:solidFill>
                <a:latin typeface="Times-Roman"/>
              </a:rPr>
              <a:t>= </a:t>
            </a:r>
            <a:r>
              <a:rPr lang="en-IN" sz="2400" b="0" i="0" u="none" strike="noStrike" baseline="0" dirty="0" err="1">
                <a:solidFill>
                  <a:srgbClr val="000000"/>
                </a:solidFill>
                <a:latin typeface="Symbol" panose="05050102010706020507" pitchFamily="18" charset="2"/>
              </a:rPr>
              <a:t>q</a:t>
            </a:r>
            <a:r>
              <a:rPr lang="en-IN" sz="1400" b="0" i="1" u="none" strike="noStrike" baseline="0" dirty="0" err="1">
                <a:solidFill>
                  <a:srgbClr val="000000"/>
                </a:solidFill>
                <a:latin typeface="Times-Italic"/>
              </a:rPr>
              <a:t>m</a:t>
            </a:r>
            <a:r>
              <a:rPr lang="en-IN" sz="1400" b="0" i="1" u="none" strike="noStrike" baseline="0" dirty="0">
                <a:solidFill>
                  <a:srgbClr val="000000"/>
                </a:solidFill>
                <a:latin typeface="Times-Italic"/>
              </a:rPr>
              <a:t> </a:t>
            </a:r>
            <a:r>
              <a:rPr lang="en-IN" sz="2000" dirty="0">
                <a:solidFill>
                  <a:srgbClr val="000000"/>
                </a:solidFill>
                <a:latin typeface="Symbol" panose="05050102010706020507" pitchFamily="18" charset="2"/>
              </a:rPr>
              <a:t> </a:t>
            </a:r>
            <a:r>
              <a:rPr lang="en-IN" sz="2400" b="0" i="0" u="none" strike="noStrike" baseline="0" dirty="0">
                <a:solidFill>
                  <a:srgbClr val="000000"/>
                </a:solidFill>
                <a:latin typeface="Symbol" panose="05050102010706020507" pitchFamily="18" charset="2"/>
              </a:rPr>
              <a:t>q</a:t>
            </a:r>
            <a:r>
              <a:rPr lang="en-IN" sz="1400" b="0" i="1" u="none" strike="noStrike" baseline="0" dirty="0">
                <a:solidFill>
                  <a:srgbClr val="000000"/>
                </a:solidFill>
                <a:latin typeface="Times-Italic"/>
              </a:rPr>
              <a:t>i</a:t>
            </a:r>
          </a:p>
          <a:p>
            <a:r>
              <a:rPr lang="en-IN" sz="2000" dirty="0">
                <a:solidFill>
                  <a:srgbClr val="000000"/>
                </a:solidFill>
                <a:latin typeface="Symbol" panose="05050102010706020507" pitchFamily="18" charset="2"/>
              </a:rPr>
              <a:t></a:t>
            </a:r>
            <a:r>
              <a:rPr lang="en-IN" sz="2400" b="0" i="0" u="none" strike="noStrike" baseline="0" dirty="0">
                <a:solidFill>
                  <a:srgbClr val="000000"/>
                </a:solidFill>
                <a:latin typeface="Symbol" panose="05050102010706020507" pitchFamily="18" charset="2"/>
              </a:rPr>
              <a:t>   </a:t>
            </a:r>
            <a:r>
              <a:rPr lang="en-IN" sz="2000" dirty="0">
                <a:solidFill>
                  <a:srgbClr val="000000"/>
                </a:solidFill>
                <a:latin typeface="Times-Roman"/>
              </a:rPr>
              <a:t>= (1/2)</a:t>
            </a:r>
            <a:r>
              <a:rPr lang="en-IN" sz="2000" dirty="0">
                <a:solidFill>
                  <a:srgbClr val="000000"/>
                </a:solidFill>
                <a:latin typeface="Symbol" panose="05050102010706020507" pitchFamily="18" charset="2"/>
              </a:rPr>
              <a:t>(</a:t>
            </a:r>
            <a:r>
              <a:rPr lang="en-IN" sz="2400" b="0" i="0" u="none" strike="noStrike" baseline="0" dirty="0" err="1">
                <a:solidFill>
                  <a:srgbClr val="000000"/>
                </a:solidFill>
                <a:latin typeface="Symbol" panose="05050102010706020507" pitchFamily="18" charset="2"/>
              </a:rPr>
              <a:t>q</a:t>
            </a:r>
            <a:r>
              <a:rPr lang="en-IN" sz="1400" b="0" i="1" u="none" strike="noStrike" baseline="0" dirty="0" err="1">
                <a:solidFill>
                  <a:srgbClr val="000000"/>
                </a:solidFill>
                <a:latin typeface="Times-Italic"/>
              </a:rPr>
              <a:t>m</a:t>
            </a:r>
            <a:r>
              <a:rPr lang="en-IN" sz="1400" b="0" i="1" u="none" strike="noStrike" baseline="0" dirty="0">
                <a:solidFill>
                  <a:srgbClr val="000000"/>
                </a:solidFill>
                <a:latin typeface="Times-Italic"/>
              </a:rPr>
              <a:t> </a:t>
            </a:r>
            <a:r>
              <a:rPr lang="en-IN" sz="2000" dirty="0">
                <a:solidFill>
                  <a:srgbClr val="000000"/>
                </a:solidFill>
                <a:latin typeface="Symbol" panose="05050102010706020507" pitchFamily="18" charset="2"/>
              </a:rPr>
              <a:t> </a:t>
            </a:r>
            <a:r>
              <a:rPr lang="en-IN" sz="2400" b="0" i="0" u="none" strike="noStrike" baseline="0" dirty="0">
                <a:solidFill>
                  <a:srgbClr val="000000"/>
                </a:solidFill>
                <a:latin typeface="Symbol" panose="05050102010706020507" pitchFamily="18" charset="2"/>
              </a:rPr>
              <a:t>q</a:t>
            </a:r>
            <a:r>
              <a:rPr lang="nn-NO" sz="1400" b="0" i="1" u="none" strike="noStrike" baseline="0" dirty="0">
                <a:solidFill>
                  <a:srgbClr val="000000"/>
                </a:solidFill>
                <a:latin typeface="Times-Italic"/>
              </a:rPr>
              <a:t>i</a:t>
            </a:r>
            <a:r>
              <a:rPr lang="nn-NO" sz="2000" dirty="0">
                <a:solidFill>
                  <a:srgbClr val="000000"/>
                </a:solidFill>
                <a:latin typeface="Times-Roman"/>
              </a:rPr>
              <a:t>) = (1/2)(59.6</a:t>
            </a:r>
            <a:r>
              <a:rPr lang="nn-NO" sz="2000" dirty="0">
                <a:solidFill>
                  <a:srgbClr val="000000"/>
                </a:solidFill>
                <a:latin typeface="Symbol" panose="05050102010706020507" pitchFamily="18" charset="2"/>
              </a:rPr>
              <a:t> </a:t>
            </a:r>
            <a:r>
              <a:rPr lang="nn-NO" sz="2000" dirty="0">
                <a:solidFill>
                  <a:srgbClr val="000000"/>
                </a:solidFill>
                <a:latin typeface="TimesNewRoman"/>
              </a:rPr>
              <a:t>– </a:t>
            </a:r>
            <a:r>
              <a:rPr lang="nn-NO" sz="2000" dirty="0">
                <a:solidFill>
                  <a:srgbClr val="000000"/>
                </a:solidFill>
                <a:latin typeface="Times-Roman"/>
              </a:rPr>
              <a:t>45</a:t>
            </a:r>
            <a:r>
              <a:rPr lang="nn-NO" sz="2000" dirty="0">
                <a:solidFill>
                  <a:srgbClr val="000000"/>
                </a:solidFill>
                <a:latin typeface="Symbol" panose="05050102010706020507" pitchFamily="18" charset="2"/>
              </a:rPr>
              <a:t></a:t>
            </a:r>
            <a:r>
              <a:rPr lang="nn-NO" sz="2000" dirty="0">
                <a:solidFill>
                  <a:srgbClr val="000000"/>
                </a:solidFill>
                <a:latin typeface="Times-Roman"/>
              </a:rPr>
              <a:t>) = </a:t>
            </a:r>
            <a:r>
              <a:rPr lang="nn-NO" sz="2000" dirty="0">
                <a:solidFill>
                  <a:srgbClr val="0033CD"/>
                </a:solidFill>
                <a:latin typeface="Times-Roman"/>
              </a:rPr>
              <a:t>7.3</a:t>
            </a:r>
            <a:r>
              <a:rPr lang="nn-NO" sz="2000" dirty="0">
                <a:solidFill>
                  <a:srgbClr val="0033CD"/>
                </a:solidFill>
                <a:latin typeface="Symbol" panose="05050102010706020507" pitchFamily="18" charset="2"/>
              </a:rPr>
              <a:t></a:t>
            </a:r>
            <a:endParaRPr lang="en-IN" sz="2000" dirty="0"/>
          </a:p>
        </p:txBody>
      </p:sp>
      <p:pic>
        <p:nvPicPr>
          <p:cNvPr id="6" name="Picture 5"/>
          <p:cNvPicPr>
            <a:picLocks noChangeAspect="1"/>
          </p:cNvPicPr>
          <p:nvPr/>
        </p:nvPicPr>
        <p:blipFill>
          <a:blip r:embed="rId2"/>
          <a:stretch>
            <a:fillRect/>
          </a:stretch>
        </p:blipFill>
        <p:spPr>
          <a:xfrm>
            <a:off x="7910727" y="68873"/>
            <a:ext cx="3852000" cy="2961000"/>
          </a:xfrm>
          <a:prstGeom prst="rect">
            <a:avLst/>
          </a:prstGeom>
        </p:spPr>
      </p:pic>
      <p:sp>
        <p:nvSpPr>
          <p:cNvPr id="7" name="Rectangle 6"/>
          <p:cNvSpPr/>
          <p:nvPr/>
        </p:nvSpPr>
        <p:spPr>
          <a:xfrm>
            <a:off x="228890" y="2125963"/>
            <a:ext cx="6096000" cy="1754326"/>
          </a:xfrm>
          <a:prstGeom prst="rect">
            <a:avLst/>
          </a:prstGeom>
        </p:spPr>
        <p:txBody>
          <a:bodyPr>
            <a:spAutoFit/>
          </a:bodyPr>
          <a:lstStyle/>
          <a:p>
            <a:r>
              <a:rPr lang="en-US" sz="2000" dirty="0">
                <a:solidFill>
                  <a:srgbClr val="FF0000"/>
                </a:solidFill>
                <a:latin typeface="Times-Roman"/>
              </a:rPr>
              <a:t>Suppose that we reduce </a:t>
            </a:r>
            <a:r>
              <a:rPr lang="en-US" sz="2000" i="1" dirty="0">
                <a:solidFill>
                  <a:srgbClr val="FF0000"/>
                </a:solidFill>
                <a:latin typeface="Times-Italic"/>
              </a:rPr>
              <a:t>d </a:t>
            </a:r>
            <a:r>
              <a:rPr lang="en-US" sz="2000" dirty="0">
                <a:solidFill>
                  <a:srgbClr val="FF0000"/>
                </a:solidFill>
                <a:latin typeface="Times-Roman"/>
              </a:rPr>
              <a:t>to 2 </a:t>
            </a:r>
            <a:r>
              <a:rPr lang="en-US" sz="2000" dirty="0">
                <a:solidFill>
                  <a:srgbClr val="FF0000"/>
                </a:solidFill>
                <a:latin typeface="Symbol" panose="05050102010706020507" pitchFamily="18" charset="2"/>
              </a:rPr>
              <a:t></a:t>
            </a:r>
            <a:r>
              <a:rPr lang="en-US" sz="2000" dirty="0">
                <a:solidFill>
                  <a:srgbClr val="FF0000"/>
                </a:solidFill>
                <a:latin typeface="Times-Roman"/>
              </a:rPr>
              <a:t>m</a:t>
            </a:r>
          </a:p>
          <a:p>
            <a:r>
              <a:rPr lang="en-US" sz="2000" dirty="0">
                <a:solidFill>
                  <a:srgbClr val="000000"/>
                </a:solidFill>
                <a:latin typeface="Times-Roman"/>
              </a:rPr>
              <a:t>Recalculating the above we find</a:t>
            </a:r>
          </a:p>
          <a:p>
            <a:r>
              <a:rPr lang="en-IN" sz="2400" b="0" i="0" u="none" strike="noStrike" baseline="0" dirty="0" err="1">
                <a:solidFill>
                  <a:srgbClr val="0033CD"/>
                </a:solidFill>
                <a:latin typeface="Symbol" panose="05050102010706020507" pitchFamily="18" charset="2"/>
              </a:rPr>
              <a:t>q</a:t>
            </a:r>
            <a:r>
              <a:rPr lang="en-IN" sz="1400" b="0" i="1" u="none" strike="noStrike" baseline="0" dirty="0" err="1">
                <a:solidFill>
                  <a:srgbClr val="0033CD"/>
                </a:solidFill>
                <a:latin typeface="Times-Italic"/>
              </a:rPr>
              <a:t>m</a:t>
            </a:r>
            <a:r>
              <a:rPr lang="en-IN" sz="1400" b="0" i="1" u="none" strike="noStrike" baseline="0" dirty="0">
                <a:solidFill>
                  <a:srgbClr val="0033CD"/>
                </a:solidFill>
                <a:latin typeface="Times-Italic"/>
              </a:rPr>
              <a:t> </a:t>
            </a:r>
            <a:r>
              <a:rPr lang="en-IN" sz="2000" dirty="0">
                <a:solidFill>
                  <a:srgbClr val="0033CD"/>
                </a:solidFill>
                <a:latin typeface="Times-Roman"/>
              </a:rPr>
              <a:t>= </a:t>
            </a:r>
            <a:r>
              <a:rPr lang="en-IN" sz="2000" dirty="0">
                <a:solidFill>
                  <a:srgbClr val="0033CD"/>
                </a:solidFill>
                <a:latin typeface="Symbol" panose="05050102010706020507" pitchFamily="18" charset="2"/>
              </a:rPr>
              <a:t></a:t>
            </a:r>
            <a:r>
              <a:rPr lang="en-IN" sz="2000" dirty="0">
                <a:solidFill>
                  <a:srgbClr val="0033CD"/>
                </a:solidFill>
                <a:latin typeface="Times-Roman"/>
              </a:rPr>
              <a:t>3.9</a:t>
            </a:r>
            <a:r>
              <a:rPr lang="en-IN" sz="2000" dirty="0">
                <a:solidFill>
                  <a:srgbClr val="00009A"/>
                </a:solidFill>
                <a:latin typeface="Symbol" panose="05050102010706020507" pitchFamily="18" charset="2"/>
              </a:rPr>
              <a:t> </a:t>
            </a:r>
            <a:r>
              <a:rPr lang="en-IN" sz="2000" dirty="0">
                <a:solidFill>
                  <a:srgbClr val="000000"/>
                </a:solidFill>
                <a:latin typeface="Times-Roman"/>
              </a:rPr>
              <a:t>for </a:t>
            </a:r>
            <a:r>
              <a:rPr lang="en-IN" sz="2000" i="1" dirty="0">
                <a:solidFill>
                  <a:srgbClr val="0033CD"/>
                </a:solidFill>
                <a:latin typeface="Times-Italic"/>
              </a:rPr>
              <a:t>m </a:t>
            </a:r>
            <a:r>
              <a:rPr lang="en-IN" sz="2000" dirty="0">
                <a:solidFill>
                  <a:srgbClr val="0033CD"/>
                </a:solidFill>
                <a:latin typeface="Times-Roman"/>
              </a:rPr>
              <a:t>= </a:t>
            </a:r>
            <a:r>
              <a:rPr lang="en-IN" sz="2000" dirty="0">
                <a:solidFill>
                  <a:srgbClr val="0033CD"/>
                </a:solidFill>
                <a:latin typeface="Symbol" panose="05050102010706020507" pitchFamily="18" charset="2"/>
              </a:rPr>
              <a:t></a:t>
            </a:r>
            <a:r>
              <a:rPr lang="en-IN" sz="2000" dirty="0">
                <a:solidFill>
                  <a:srgbClr val="0033CD"/>
                </a:solidFill>
                <a:latin typeface="Times-Roman"/>
              </a:rPr>
              <a:t>1 </a:t>
            </a:r>
            <a:r>
              <a:rPr lang="en-US" sz="2000" dirty="0">
                <a:solidFill>
                  <a:srgbClr val="000000"/>
                </a:solidFill>
                <a:latin typeface="Times-Roman"/>
              </a:rPr>
              <a:t>and imaginary for </a:t>
            </a:r>
            <a:r>
              <a:rPr lang="en-US" sz="2000" i="1" dirty="0">
                <a:solidFill>
                  <a:srgbClr val="000000"/>
                </a:solidFill>
                <a:latin typeface="Times-Italic"/>
              </a:rPr>
              <a:t>m </a:t>
            </a:r>
            <a:r>
              <a:rPr lang="en-US" sz="2000" dirty="0">
                <a:solidFill>
                  <a:srgbClr val="000000"/>
                </a:solidFill>
                <a:latin typeface="Times-Roman"/>
              </a:rPr>
              <a:t>= +1.</a:t>
            </a:r>
          </a:p>
          <a:p>
            <a:r>
              <a:rPr lang="en-US" sz="2000" dirty="0">
                <a:solidFill>
                  <a:srgbClr val="000000"/>
                </a:solidFill>
                <a:latin typeface="Times-Roman"/>
              </a:rPr>
              <a:t>Further, for </a:t>
            </a:r>
            <a:r>
              <a:rPr lang="en-US" sz="2000" i="1" dirty="0">
                <a:solidFill>
                  <a:srgbClr val="00009A"/>
                </a:solidFill>
                <a:latin typeface="Times-Italic"/>
              </a:rPr>
              <a:t>m </a:t>
            </a:r>
            <a:r>
              <a:rPr lang="en-US" sz="2000" dirty="0">
                <a:solidFill>
                  <a:srgbClr val="00009A"/>
                </a:solidFill>
                <a:latin typeface="Times-Roman"/>
              </a:rPr>
              <a:t>= </a:t>
            </a:r>
            <a:r>
              <a:rPr lang="en-US" sz="2000" dirty="0">
                <a:solidFill>
                  <a:srgbClr val="00009A"/>
                </a:solidFill>
                <a:latin typeface="Symbol" panose="05050102010706020507" pitchFamily="18" charset="2"/>
              </a:rPr>
              <a:t></a:t>
            </a:r>
            <a:r>
              <a:rPr lang="en-US" sz="2000" dirty="0">
                <a:solidFill>
                  <a:srgbClr val="00009A"/>
                </a:solidFill>
                <a:latin typeface="Times-Roman"/>
              </a:rPr>
              <a:t>2</a:t>
            </a:r>
            <a:r>
              <a:rPr lang="en-US" sz="2000" dirty="0">
                <a:solidFill>
                  <a:srgbClr val="000000"/>
                </a:solidFill>
                <a:latin typeface="Times-Roman"/>
              </a:rPr>
              <a:t>, there is a second order</a:t>
            </a:r>
          </a:p>
          <a:p>
            <a:r>
              <a:rPr lang="en-US" sz="2000" dirty="0">
                <a:solidFill>
                  <a:srgbClr val="000000"/>
                </a:solidFill>
                <a:latin typeface="Times-Roman"/>
              </a:rPr>
              <a:t>diffraction beam at </a:t>
            </a:r>
            <a:r>
              <a:rPr lang="en-US" sz="2400" b="0" i="0" u="none" strike="noStrike" baseline="0" dirty="0" err="1">
                <a:solidFill>
                  <a:srgbClr val="0033CD"/>
                </a:solidFill>
                <a:latin typeface="Symbol" panose="05050102010706020507" pitchFamily="18" charset="2"/>
              </a:rPr>
              <a:t>q</a:t>
            </a:r>
            <a:r>
              <a:rPr lang="en-US" sz="1400" b="0" i="1" u="none" strike="noStrike" baseline="0" dirty="0" err="1">
                <a:solidFill>
                  <a:srgbClr val="0033CD"/>
                </a:solidFill>
                <a:latin typeface="Times-Italic"/>
              </a:rPr>
              <a:t>m</a:t>
            </a:r>
            <a:r>
              <a:rPr lang="en-US" sz="1400" b="0" i="1" u="none" strike="noStrike" baseline="0" dirty="0">
                <a:solidFill>
                  <a:srgbClr val="0033CD"/>
                </a:solidFill>
                <a:latin typeface="Times-Italic"/>
              </a:rPr>
              <a:t> </a:t>
            </a:r>
            <a:r>
              <a:rPr lang="en-US" sz="2000" dirty="0">
                <a:solidFill>
                  <a:srgbClr val="0033CD"/>
                </a:solidFill>
                <a:latin typeface="Times-Roman"/>
              </a:rPr>
              <a:t>= </a:t>
            </a:r>
            <a:r>
              <a:rPr lang="en-US" sz="2000" dirty="0">
                <a:solidFill>
                  <a:srgbClr val="0033CD"/>
                </a:solidFill>
                <a:latin typeface="Symbol" panose="05050102010706020507" pitchFamily="18" charset="2"/>
              </a:rPr>
              <a:t></a:t>
            </a:r>
            <a:r>
              <a:rPr lang="en-US" sz="2000" dirty="0">
                <a:solidFill>
                  <a:srgbClr val="0033CD"/>
                </a:solidFill>
                <a:latin typeface="Times-Roman"/>
              </a:rPr>
              <a:t>57.4</a:t>
            </a:r>
            <a:r>
              <a:rPr lang="en-US" sz="2000" dirty="0">
                <a:solidFill>
                  <a:srgbClr val="0033CD"/>
                </a:solidFill>
                <a:latin typeface="Symbol" panose="05050102010706020507" pitchFamily="18" charset="2"/>
              </a:rPr>
              <a:t></a:t>
            </a:r>
            <a:r>
              <a:rPr lang="en-US" sz="2000" dirty="0">
                <a:solidFill>
                  <a:srgbClr val="000000"/>
                </a:solidFill>
                <a:latin typeface="Times-Roman"/>
              </a:rPr>
              <a:t>.</a:t>
            </a:r>
            <a:endParaRPr lang="en-IN" sz="2000" dirty="0"/>
          </a:p>
        </p:txBody>
      </p:sp>
      <p:pic>
        <p:nvPicPr>
          <p:cNvPr id="8" name="Picture 7"/>
          <p:cNvPicPr>
            <a:picLocks noChangeAspect="1"/>
          </p:cNvPicPr>
          <p:nvPr/>
        </p:nvPicPr>
        <p:blipFill>
          <a:blip r:embed="rId3"/>
          <a:stretch>
            <a:fillRect/>
          </a:stretch>
        </p:blipFill>
        <p:spPr>
          <a:xfrm>
            <a:off x="7148233" y="3868941"/>
            <a:ext cx="5043767" cy="3063266"/>
          </a:xfrm>
          <a:prstGeom prst="rect">
            <a:avLst/>
          </a:prstGeom>
        </p:spPr>
      </p:pic>
      <p:sp>
        <p:nvSpPr>
          <p:cNvPr id="9" name="Rectangle 8"/>
          <p:cNvSpPr/>
          <p:nvPr/>
        </p:nvSpPr>
        <p:spPr>
          <a:xfrm>
            <a:off x="228890" y="4498250"/>
            <a:ext cx="6396354" cy="1384995"/>
          </a:xfrm>
          <a:prstGeom prst="rect">
            <a:avLst/>
          </a:prstGeom>
        </p:spPr>
        <p:txBody>
          <a:bodyPr wrap="square">
            <a:spAutoFit/>
          </a:bodyPr>
          <a:lstStyle/>
          <a:p>
            <a:pPr algn="just"/>
            <a:r>
              <a:rPr lang="en-US" sz="2000" dirty="0">
                <a:latin typeface="Times-Roman"/>
              </a:rPr>
              <a:t>If we increase the angle of incidence, for </a:t>
            </a:r>
            <a:r>
              <a:rPr lang="en-IN" sz="2000" dirty="0">
                <a:latin typeface="Times-Roman"/>
              </a:rPr>
              <a:t>example, </a:t>
            </a:r>
            <a:r>
              <a:rPr lang="en-IN" sz="2400" b="0" i="0" u="none" strike="noStrike" baseline="0" dirty="0">
                <a:latin typeface="Symbol" panose="05050102010706020507" pitchFamily="18" charset="2"/>
              </a:rPr>
              <a:t>q</a:t>
            </a:r>
            <a:r>
              <a:rPr lang="en-US" sz="1400" b="0" i="1" u="none" strike="noStrike" baseline="0" dirty="0">
                <a:latin typeface="Times-Italic"/>
              </a:rPr>
              <a:t>i </a:t>
            </a:r>
            <a:r>
              <a:rPr lang="en-US" sz="2000" dirty="0">
                <a:latin typeface="Times-Roman"/>
              </a:rPr>
              <a:t>= 85</a:t>
            </a:r>
            <a:r>
              <a:rPr lang="en-US" sz="2000" dirty="0">
                <a:latin typeface="Symbol" panose="05050102010706020507" pitchFamily="18" charset="2"/>
              </a:rPr>
              <a:t> </a:t>
            </a:r>
            <a:r>
              <a:rPr lang="en-US" sz="2000" dirty="0">
                <a:latin typeface="Times-Roman"/>
              </a:rPr>
              <a:t>on the first grating, the diffraction angle for </a:t>
            </a:r>
            <a:r>
              <a:rPr lang="en-US" sz="2000" i="1" dirty="0">
                <a:latin typeface="Times-Italic"/>
              </a:rPr>
              <a:t>m </a:t>
            </a:r>
            <a:r>
              <a:rPr lang="en-US" sz="2000" dirty="0">
                <a:latin typeface="Times-Roman"/>
              </a:rPr>
              <a:t>= </a:t>
            </a:r>
            <a:r>
              <a:rPr lang="en-US" sz="2000" dirty="0">
                <a:latin typeface="Symbol" panose="05050102010706020507" pitchFamily="18" charset="2"/>
              </a:rPr>
              <a:t>1 </a:t>
            </a:r>
            <a:r>
              <a:rPr lang="en-US" sz="2000" dirty="0">
                <a:latin typeface="Times-Roman"/>
              </a:rPr>
              <a:t>increases from 33.5</a:t>
            </a:r>
            <a:r>
              <a:rPr lang="en-US" sz="2000" dirty="0">
                <a:latin typeface="Symbol" panose="05050102010706020507" pitchFamily="18" charset="2"/>
              </a:rPr>
              <a:t> </a:t>
            </a:r>
            <a:r>
              <a:rPr lang="en-US" sz="2000" dirty="0">
                <a:latin typeface="Times-Roman"/>
              </a:rPr>
              <a:t>to 57.2</a:t>
            </a:r>
            <a:r>
              <a:rPr lang="en-US" sz="2000" dirty="0">
                <a:latin typeface="Symbol" panose="05050102010706020507" pitchFamily="18" charset="2"/>
              </a:rPr>
              <a:t> </a:t>
            </a:r>
            <a:r>
              <a:rPr lang="en-US" sz="2000" dirty="0">
                <a:latin typeface="Times-Roman"/>
              </a:rPr>
              <a:t>and the other diffraction peak (</a:t>
            </a:r>
            <a:r>
              <a:rPr lang="en-US" sz="2000" i="1" dirty="0">
                <a:latin typeface="Times-Italic"/>
              </a:rPr>
              <a:t>m </a:t>
            </a:r>
            <a:r>
              <a:rPr lang="en-US" sz="2000" dirty="0">
                <a:latin typeface="Times-Roman"/>
              </a:rPr>
              <a:t>= 1) </a:t>
            </a:r>
            <a:r>
              <a:rPr lang="en-IN" sz="2000" dirty="0">
                <a:latin typeface="Times-Roman"/>
              </a:rPr>
              <a:t>disappears</a:t>
            </a:r>
            <a:endParaRPr lang="en-IN" sz="2000" dirty="0"/>
          </a:p>
        </p:txBody>
      </p:sp>
    </p:spTree>
    <p:extLst>
      <p:ext uri="{BB962C8B-B14F-4D97-AF65-F5344CB8AC3E}">
        <p14:creationId xmlns:p14="http://schemas.microsoft.com/office/powerpoint/2010/main" val="1191037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9424" y="0"/>
            <a:ext cx="6635150" cy="523220"/>
          </a:xfrm>
          <a:prstGeom prst="rect">
            <a:avLst/>
          </a:prstGeom>
        </p:spPr>
        <p:txBody>
          <a:bodyPr wrap="none">
            <a:spAutoFit/>
          </a:bodyPr>
          <a:lstStyle/>
          <a:p>
            <a:r>
              <a:rPr lang="en-IN" sz="2800" b="1" dirty="0">
                <a:solidFill>
                  <a:srgbClr val="C00000"/>
                </a:solidFill>
                <a:latin typeface="Arial" panose="020B0604020202020204" pitchFamily="34" charset="0"/>
                <a:cs typeface="Arial" panose="020B0604020202020204" pitchFamily="34" charset="0"/>
              </a:rPr>
              <a:t>Experiments with Diffraction Gratings</a:t>
            </a:r>
            <a:endParaRPr lang="en-IN" sz="2800" dirty="0">
              <a:solidFill>
                <a:srgbClr val="C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940999" y="523220"/>
            <a:ext cx="9792000" cy="3267000"/>
          </a:xfrm>
          <a:prstGeom prst="rect">
            <a:avLst/>
          </a:prstGeom>
        </p:spPr>
      </p:pic>
      <p:sp>
        <p:nvSpPr>
          <p:cNvPr id="6" name="Rectangle 5"/>
          <p:cNvSpPr/>
          <p:nvPr/>
        </p:nvSpPr>
        <p:spPr>
          <a:xfrm>
            <a:off x="110067" y="3889980"/>
            <a:ext cx="12081933" cy="2831544"/>
          </a:xfrm>
          <a:prstGeom prst="rect">
            <a:avLst/>
          </a:prstGeom>
        </p:spPr>
        <p:txBody>
          <a:bodyPr wrap="square">
            <a:spAutoFit/>
          </a:bodyPr>
          <a:lstStyle/>
          <a:p>
            <a:pPr algn="ctr"/>
            <a:r>
              <a:rPr lang="en-IN" sz="2800" b="1" i="0" u="none" strike="noStrike" baseline="0" dirty="0">
                <a:solidFill>
                  <a:srgbClr val="000000"/>
                </a:solidFill>
                <a:latin typeface="Times-Bold"/>
              </a:rPr>
              <a:t>Diffraction grating</a:t>
            </a:r>
          </a:p>
          <a:p>
            <a:pPr algn="ctr"/>
            <a:r>
              <a:rPr lang="en-IN" b="1" i="0" u="none" strike="noStrike" baseline="0" dirty="0">
                <a:solidFill>
                  <a:srgbClr val="000000"/>
                </a:solidFill>
                <a:latin typeface="Times-Bold"/>
              </a:rPr>
              <a:t>(2000 lines/inch)</a:t>
            </a:r>
          </a:p>
          <a:p>
            <a:pPr algn="ctr"/>
            <a:r>
              <a:rPr lang="en-IN" sz="2800" b="1" i="0" u="none" strike="noStrike" baseline="0" dirty="0">
                <a:solidFill>
                  <a:srgbClr val="0033CD"/>
                </a:solidFill>
                <a:latin typeface="Times-Bold"/>
              </a:rPr>
              <a:t>Blue = 402 nm</a:t>
            </a:r>
          </a:p>
          <a:p>
            <a:pPr algn="ctr"/>
            <a:r>
              <a:rPr lang="en-IN" sz="2800" b="1" i="0" u="none" strike="noStrike" baseline="0" dirty="0">
                <a:solidFill>
                  <a:srgbClr val="006600"/>
                </a:solidFill>
                <a:latin typeface="Times-Bold"/>
              </a:rPr>
              <a:t>Green = 532 nm</a:t>
            </a:r>
          </a:p>
          <a:p>
            <a:pPr algn="ctr"/>
            <a:r>
              <a:rPr lang="en-IN" sz="2800" b="1" i="0" u="none" strike="noStrike" baseline="0" dirty="0">
                <a:solidFill>
                  <a:srgbClr val="FF0000"/>
                </a:solidFill>
                <a:latin typeface="Times-Bold"/>
              </a:rPr>
              <a:t>Red = 670 nm</a:t>
            </a:r>
          </a:p>
          <a:p>
            <a:pPr algn="ctr"/>
            <a:endParaRPr lang="en-IN" sz="2800" b="1" i="0" u="none" strike="noStrike" baseline="0" dirty="0">
              <a:solidFill>
                <a:srgbClr val="FF0000"/>
              </a:solidFill>
              <a:latin typeface="Times-Bold"/>
            </a:endParaRPr>
          </a:p>
          <a:p>
            <a:pPr algn="ctr"/>
            <a:r>
              <a:rPr lang="en-US" sz="2000" b="1" dirty="0">
                <a:solidFill>
                  <a:srgbClr val="9A3300"/>
                </a:solidFill>
                <a:latin typeface="Times-Bold"/>
              </a:rPr>
              <a:t>Why do the diffraction spots become further separated as you increase the wavelength?</a:t>
            </a:r>
            <a:endParaRPr lang="en-IN" sz="2000" dirty="0"/>
          </a:p>
        </p:txBody>
      </p:sp>
    </p:spTree>
    <p:extLst>
      <p:ext uri="{BB962C8B-B14F-4D97-AF65-F5344CB8AC3E}">
        <p14:creationId xmlns:p14="http://schemas.microsoft.com/office/powerpoint/2010/main" val="20342470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8106" y="94734"/>
            <a:ext cx="1210588" cy="369332"/>
          </a:xfrm>
          <a:prstGeom prst="rect">
            <a:avLst/>
          </a:prstGeom>
        </p:spPr>
        <p:txBody>
          <a:bodyPr wrap="none">
            <a:spAutoFit/>
          </a:bodyPr>
          <a:lstStyle/>
          <a:p>
            <a:r>
              <a:rPr lang="en-IN" b="1" dirty="0">
                <a:solidFill>
                  <a:srgbClr val="C00000"/>
                </a:solidFill>
                <a:latin typeface="Times-Bold"/>
              </a:rPr>
              <a:t>ANSWER</a:t>
            </a:r>
            <a:endParaRPr lang="en-IN" dirty="0">
              <a:solidFill>
                <a:srgbClr val="C00000"/>
              </a:solidFill>
            </a:endParaRPr>
          </a:p>
        </p:txBody>
      </p:sp>
      <p:pic>
        <p:nvPicPr>
          <p:cNvPr id="5" name="Picture 4"/>
          <p:cNvPicPr>
            <a:picLocks noChangeAspect="1"/>
          </p:cNvPicPr>
          <p:nvPr/>
        </p:nvPicPr>
        <p:blipFill>
          <a:blip r:embed="rId2"/>
          <a:stretch>
            <a:fillRect/>
          </a:stretch>
        </p:blipFill>
        <p:spPr>
          <a:xfrm>
            <a:off x="1947334" y="464066"/>
            <a:ext cx="8282666" cy="2763426"/>
          </a:xfrm>
          <a:prstGeom prst="rect">
            <a:avLst/>
          </a:prstGeom>
        </p:spPr>
      </p:pic>
      <p:pic>
        <p:nvPicPr>
          <p:cNvPr id="6" name="Picture 5"/>
          <p:cNvPicPr>
            <a:picLocks noChangeAspect="1"/>
          </p:cNvPicPr>
          <p:nvPr/>
        </p:nvPicPr>
        <p:blipFill>
          <a:blip r:embed="rId3"/>
          <a:stretch>
            <a:fillRect/>
          </a:stretch>
        </p:blipFill>
        <p:spPr>
          <a:xfrm>
            <a:off x="2037000" y="3227492"/>
            <a:ext cx="8103333" cy="3544185"/>
          </a:xfrm>
          <a:prstGeom prst="rect">
            <a:avLst/>
          </a:prstGeom>
        </p:spPr>
      </p:pic>
    </p:spTree>
    <p:extLst>
      <p:ext uri="{BB962C8B-B14F-4D97-AF65-F5344CB8AC3E}">
        <p14:creationId xmlns:p14="http://schemas.microsoft.com/office/powerpoint/2010/main" val="392156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p:cNvSpPr txBox="1">
            <a:spLocks noGrp="1"/>
          </p:cNvSpPr>
          <p:nvPr>
            <p:ph type="title"/>
          </p:nvPr>
        </p:nvSpPr>
        <p:spPr>
          <a:xfrm>
            <a:off x="3497229" y="0"/>
            <a:ext cx="5131763"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C00000"/>
                </a:solidFill>
                <a:latin typeface="Arial" panose="020B0604020202020204" pitchFamily="34" charset="0"/>
                <a:cs typeface="Arial" panose="020B0604020202020204" pitchFamily="34" charset="0"/>
              </a:rPr>
              <a:t>Exponential</a:t>
            </a:r>
            <a:r>
              <a:rPr sz="4000" b="1" spc="-15" dirty="0">
                <a:solidFill>
                  <a:srgbClr val="C00000"/>
                </a:solidFill>
                <a:latin typeface="Arial" panose="020B0604020202020204" pitchFamily="34" charset="0"/>
                <a:cs typeface="Arial" panose="020B0604020202020204" pitchFamily="34" charset="0"/>
              </a:rPr>
              <a:t> </a:t>
            </a:r>
            <a:r>
              <a:rPr sz="4000" b="1" spc="-5" dirty="0">
                <a:solidFill>
                  <a:srgbClr val="C00000"/>
                </a:solidFill>
                <a:latin typeface="Arial" panose="020B0604020202020204" pitchFamily="34" charset="0"/>
                <a:cs typeface="Arial" panose="020B0604020202020204" pitchFamily="34" charset="0"/>
              </a:rPr>
              <a:t>Notation</a:t>
            </a:r>
            <a:endParaRPr sz="4000" b="1" dirty="0">
              <a:latin typeface="Arial" panose="020B0604020202020204" pitchFamily="34" charset="0"/>
              <a:cs typeface="Arial" panose="020B0604020202020204" pitchFamily="34" charset="0"/>
            </a:endParaRPr>
          </a:p>
        </p:txBody>
      </p:sp>
      <p:sp>
        <p:nvSpPr>
          <p:cNvPr id="5" name="object 3"/>
          <p:cNvSpPr txBox="1"/>
          <p:nvPr/>
        </p:nvSpPr>
        <p:spPr>
          <a:xfrm>
            <a:off x="204424" y="1082099"/>
            <a:ext cx="11595626" cy="1741502"/>
          </a:xfrm>
          <a:prstGeom prst="rect">
            <a:avLst/>
          </a:prstGeom>
        </p:spPr>
        <p:txBody>
          <a:bodyPr vert="horz" wrap="square" lIns="0" tIns="12700" rIns="0" bIns="0" rtlCol="0">
            <a:spAutoFit/>
          </a:bodyPr>
          <a:lstStyle/>
          <a:p>
            <a:pPr marL="12700">
              <a:lnSpc>
                <a:spcPts val="2835"/>
              </a:lnSpc>
              <a:spcBef>
                <a:spcPts val="100"/>
              </a:spcBef>
            </a:pPr>
            <a:r>
              <a:rPr sz="3200" dirty="0">
                <a:latin typeface="Times New Roman"/>
                <a:cs typeface="Times New Roman"/>
              </a:rPr>
              <a:t>Recall</a:t>
            </a:r>
            <a:r>
              <a:rPr sz="3200" spc="-40" dirty="0">
                <a:latin typeface="Times New Roman"/>
                <a:cs typeface="Times New Roman"/>
              </a:rPr>
              <a:t> </a:t>
            </a:r>
            <a:r>
              <a:rPr sz="3200" dirty="0">
                <a:latin typeface="Times New Roman"/>
                <a:cs typeface="Times New Roman"/>
              </a:rPr>
              <a:t>that</a:t>
            </a:r>
          </a:p>
          <a:p>
            <a:pPr marL="1841500">
              <a:lnSpc>
                <a:spcPts val="2955"/>
              </a:lnSpc>
            </a:pPr>
            <a:r>
              <a:rPr lang="en-US" sz="3200" spc="-15" dirty="0">
                <a:latin typeface="Times New Roman"/>
                <a:cs typeface="Times New Roman"/>
              </a:rPr>
              <a:t>		</a:t>
            </a:r>
            <a:r>
              <a:rPr sz="3200" spc="-15" dirty="0">
                <a:latin typeface="Times New Roman"/>
                <a:cs typeface="Times New Roman"/>
              </a:rPr>
              <a:t>cos</a:t>
            </a:r>
            <a:r>
              <a:rPr sz="3200" i="1" spc="-15" dirty="0">
                <a:latin typeface="Symbol"/>
                <a:cs typeface="Symbol"/>
              </a:rPr>
              <a:t></a:t>
            </a:r>
            <a:r>
              <a:rPr sz="3200" i="1" spc="-15" dirty="0">
                <a:latin typeface="Times New Roman"/>
                <a:cs typeface="Times New Roman"/>
              </a:rPr>
              <a:t> </a:t>
            </a:r>
            <a:r>
              <a:rPr sz="3200" dirty="0">
                <a:latin typeface="Times New Roman"/>
                <a:cs typeface="Times New Roman"/>
              </a:rPr>
              <a:t>=</a:t>
            </a:r>
            <a:r>
              <a:rPr sz="3200" spc="-30" dirty="0">
                <a:latin typeface="Times New Roman"/>
                <a:cs typeface="Times New Roman"/>
              </a:rPr>
              <a:t> </a:t>
            </a:r>
            <a:r>
              <a:rPr sz="3200" spc="-10" dirty="0">
                <a:latin typeface="Times New Roman"/>
                <a:cs typeface="Times New Roman"/>
              </a:rPr>
              <a:t>Re[exp(</a:t>
            </a:r>
            <a:r>
              <a:rPr sz="3200" i="1" spc="-10" dirty="0">
                <a:latin typeface="Times New Roman"/>
                <a:cs typeface="Times New Roman"/>
              </a:rPr>
              <a:t>j</a:t>
            </a:r>
            <a:r>
              <a:rPr sz="3200" i="1" spc="-10" dirty="0">
                <a:latin typeface="Symbol"/>
                <a:cs typeface="Symbol"/>
              </a:rPr>
              <a:t></a:t>
            </a:r>
            <a:r>
              <a:rPr sz="3200" spc="-10" dirty="0">
                <a:latin typeface="Times New Roman"/>
                <a:cs typeface="Times New Roman"/>
              </a:rPr>
              <a:t>)]</a:t>
            </a:r>
            <a:endParaRPr sz="3200" dirty="0">
              <a:latin typeface="Times New Roman"/>
              <a:cs typeface="Times New Roman"/>
            </a:endParaRPr>
          </a:p>
          <a:p>
            <a:pPr marL="12700" marR="5080">
              <a:lnSpc>
                <a:spcPct val="100000"/>
              </a:lnSpc>
            </a:pPr>
            <a:r>
              <a:rPr sz="3200" dirty="0">
                <a:latin typeface="Times New Roman"/>
                <a:cs typeface="Times New Roman"/>
              </a:rPr>
              <a:t>where Re refers to the real part. </a:t>
            </a:r>
            <a:r>
              <a:rPr sz="3200" spc="-15" dirty="0">
                <a:latin typeface="Times New Roman"/>
                <a:cs typeface="Times New Roman"/>
              </a:rPr>
              <a:t>We </a:t>
            </a:r>
            <a:r>
              <a:rPr sz="3200" dirty="0">
                <a:latin typeface="Times New Roman"/>
                <a:cs typeface="Times New Roman"/>
              </a:rPr>
              <a:t>then need to take the</a:t>
            </a:r>
            <a:r>
              <a:rPr sz="3200" spc="-204" dirty="0">
                <a:latin typeface="Times New Roman"/>
                <a:cs typeface="Times New Roman"/>
              </a:rPr>
              <a:t> </a:t>
            </a:r>
            <a:r>
              <a:rPr sz="3200" dirty="0">
                <a:latin typeface="Times New Roman"/>
                <a:cs typeface="Times New Roman"/>
              </a:rPr>
              <a:t>real  part of any </a:t>
            </a:r>
            <a:r>
              <a:rPr sz="3200" spc="-5" dirty="0">
                <a:latin typeface="Times New Roman"/>
                <a:cs typeface="Times New Roman"/>
              </a:rPr>
              <a:t>complex </a:t>
            </a:r>
            <a:r>
              <a:rPr sz="3200" dirty="0">
                <a:latin typeface="Times New Roman"/>
                <a:cs typeface="Times New Roman"/>
              </a:rPr>
              <a:t>result at the end of </a:t>
            </a:r>
            <a:r>
              <a:rPr sz="3200" spc="-5" dirty="0">
                <a:latin typeface="Times New Roman"/>
                <a:cs typeface="Times New Roman"/>
              </a:rPr>
              <a:t>calculations.</a:t>
            </a:r>
            <a:r>
              <a:rPr sz="3200" spc="-125" dirty="0">
                <a:latin typeface="Times New Roman"/>
                <a:cs typeface="Times New Roman"/>
              </a:rPr>
              <a:t> </a:t>
            </a:r>
            <a:r>
              <a:rPr sz="3200" dirty="0">
                <a:latin typeface="Times New Roman"/>
                <a:cs typeface="Times New Roman"/>
              </a:rPr>
              <a:t>Thus,</a:t>
            </a:r>
          </a:p>
        </p:txBody>
      </p:sp>
      <p:sp>
        <p:nvSpPr>
          <p:cNvPr id="6" name="object 4"/>
          <p:cNvSpPr txBox="1"/>
          <p:nvPr/>
        </p:nvSpPr>
        <p:spPr>
          <a:xfrm>
            <a:off x="2667969" y="3503622"/>
            <a:ext cx="474623" cy="443711"/>
          </a:xfrm>
          <a:prstGeom prst="rect">
            <a:avLst/>
          </a:prstGeom>
        </p:spPr>
        <p:txBody>
          <a:bodyPr vert="horz" wrap="square" lIns="0" tIns="12700" rIns="0" bIns="0" rtlCol="0">
            <a:spAutoFit/>
          </a:bodyPr>
          <a:lstStyle/>
          <a:p>
            <a:pPr marL="12700">
              <a:lnSpc>
                <a:spcPct val="100000"/>
              </a:lnSpc>
              <a:spcBef>
                <a:spcPts val="100"/>
              </a:spcBef>
            </a:pPr>
            <a:r>
              <a:rPr sz="2800" dirty="0">
                <a:latin typeface="Times New Roman"/>
                <a:cs typeface="Times New Roman"/>
              </a:rPr>
              <a:t>or</a:t>
            </a:r>
          </a:p>
        </p:txBody>
      </p:sp>
      <p:sp>
        <p:nvSpPr>
          <p:cNvPr id="7" name="object 5"/>
          <p:cNvSpPr txBox="1"/>
          <p:nvPr/>
        </p:nvSpPr>
        <p:spPr>
          <a:xfrm>
            <a:off x="3754294" y="3101927"/>
            <a:ext cx="5442258" cy="1237518"/>
          </a:xfrm>
          <a:prstGeom prst="rect">
            <a:avLst/>
          </a:prstGeom>
        </p:spPr>
        <p:txBody>
          <a:bodyPr vert="horz" wrap="square" lIns="0" tIns="16510" rIns="0" bIns="0" rtlCol="0">
            <a:spAutoFit/>
          </a:bodyPr>
          <a:lstStyle/>
          <a:p>
            <a:pPr marL="38100">
              <a:lnSpc>
                <a:spcPct val="100000"/>
              </a:lnSpc>
              <a:spcBef>
                <a:spcPts val="130"/>
              </a:spcBef>
            </a:pPr>
            <a:r>
              <a:rPr sz="2800" i="1" spc="-5" dirty="0">
                <a:latin typeface="Times New Roman"/>
                <a:cs typeface="Times New Roman"/>
              </a:rPr>
              <a:t>E</a:t>
            </a:r>
            <a:r>
              <a:rPr sz="2800" i="1" spc="-7" baseline="-20833" dirty="0">
                <a:latin typeface="Times New Roman"/>
                <a:cs typeface="Times New Roman"/>
              </a:rPr>
              <a:t>x</a:t>
            </a:r>
            <a:r>
              <a:rPr sz="2800" spc="-5" dirty="0">
                <a:latin typeface="Times New Roman"/>
                <a:cs typeface="Times New Roman"/>
              </a:rPr>
              <a:t>(</a:t>
            </a:r>
            <a:r>
              <a:rPr sz="2800" i="1" spc="-5" dirty="0">
                <a:latin typeface="Times New Roman"/>
                <a:cs typeface="Times New Roman"/>
              </a:rPr>
              <a:t>z,t</a:t>
            </a:r>
            <a:r>
              <a:rPr sz="2800" spc="-5" dirty="0">
                <a:latin typeface="Times New Roman"/>
                <a:cs typeface="Times New Roman"/>
              </a:rPr>
              <a:t>) </a:t>
            </a:r>
            <a:r>
              <a:rPr sz="2800" dirty="0">
                <a:latin typeface="Times New Roman"/>
                <a:cs typeface="Times New Roman"/>
              </a:rPr>
              <a:t>= </a:t>
            </a:r>
            <a:r>
              <a:rPr sz="2800" spc="-30" dirty="0">
                <a:latin typeface="Arial Black"/>
                <a:cs typeface="Arial Black"/>
              </a:rPr>
              <a:t>Re</a:t>
            </a:r>
            <a:r>
              <a:rPr sz="2800" spc="-30" dirty="0">
                <a:latin typeface="Times New Roman"/>
                <a:cs typeface="Times New Roman"/>
              </a:rPr>
              <a:t>[</a:t>
            </a:r>
            <a:r>
              <a:rPr sz="2800" i="1" spc="-30" dirty="0">
                <a:latin typeface="Times New Roman"/>
                <a:cs typeface="Times New Roman"/>
              </a:rPr>
              <a:t>E</a:t>
            </a:r>
            <a:r>
              <a:rPr sz="2800" i="1" spc="-44" baseline="-20833" dirty="0">
                <a:latin typeface="Times New Roman"/>
                <a:cs typeface="Times New Roman"/>
              </a:rPr>
              <a:t>o</a:t>
            </a:r>
            <a:r>
              <a:rPr sz="2800" spc="-30" dirty="0">
                <a:latin typeface="Times New Roman"/>
                <a:cs typeface="Times New Roman"/>
              </a:rPr>
              <a:t>exp(</a:t>
            </a:r>
            <a:r>
              <a:rPr sz="2800" i="1" spc="-30" dirty="0">
                <a:latin typeface="Times New Roman"/>
                <a:cs typeface="Times New Roman"/>
              </a:rPr>
              <a:t>j</a:t>
            </a:r>
            <a:r>
              <a:rPr sz="2800" i="1" spc="-30" dirty="0">
                <a:latin typeface="Symbol"/>
                <a:cs typeface="Symbol"/>
              </a:rPr>
              <a:t></a:t>
            </a:r>
            <a:r>
              <a:rPr sz="2800" spc="-44" baseline="-20833" dirty="0">
                <a:latin typeface="Symbol"/>
                <a:cs typeface="Symbol"/>
              </a:rPr>
              <a:t></a:t>
            </a:r>
            <a:r>
              <a:rPr sz="2800" spc="-30" dirty="0">
                <a:latin typeface="Times New Roman"/>
                <a:cs typeface="Times New Roman"/>
              </a:rPr>
              <a:t>)exp</a:t>
            </a:r>
            <a:r>
              <a:rPr sz="2800" i="1" spc="-30" dirty="0">
                <a:latin typeface="Times New Roman"/>
                <a:cs typeface="Times New Roman"/>
              </a:rPr>
              <a:t>j</a:t>
            </a:r>
            <a:r>
              <a:rPr sz="2800" spc="-30" dirty="0">
                <a:latin typeface="Times New Roman"/>
                <a:cs typeface="Times New Roman"/>
              </a:rPr>
              <a:t>(</a:t>
            </a:r>
            <a:r>
              <a:rPr sz="2800" i="1" spc="-30" dirty="0">
                <a:latin typeface="Symbol"/>
                <a:cs typeface="Symbol"/>
              </a:rPr>
              <a:t></a:t>
            </a:r>
            <a:r>
              <a:rPr sz="2800" i="1" spc="-30" dirty="0">
                <a:latin typeface="Times New Roman"/>
                <a:cs typeface="Times New Roman"/>
              </a:rPr>
              <a:t>t </a:t>
            </a:r>
            <a:r>
              <a:rPr sz="2800" dirty="0">
                <a:latin typeface="Symbol"/>
                <a:cs typeface="Symbol"/>
              </a:rPr>
              <a:t></a:t>
            </a:r>
            <a:r>
              <a:rPr sz="2800" spc="-30" dirty="0">
                <a:latin typeface="Times New Roman"/>
                <a:cs typeface="Times New Roman"/>
              </a:rPr>
              <a:t> </a:t>
            </a:r>
            <a:r>
              <a:rPr sz="2800" i="1" dirty="0">
                <a:latin typeface="Times New Roman"/>
                <a:cs typeface="Times New Roman"/>
              </a:rPr>
              <a:t>kz</a:t>
            </a:r>
            <a:r>
              <a:rPr sz="2800" dirty="0">
                <a:latin typeface="Times New Roman"/>
                <a:cs typeface="Times New Roman"/>
              </a:rPr>
              <a:t>)]</a:t>
            </a:r>
          </a:p>
          <a:p>
            <a:pPr marL="38100">
              <a:lnSpc>
                <a:spcPct val="100000"/>
              </a:lnSpc>
              <a:spcBef>
                <a:spcPts val="2760"/>
              </a:spcBef>
            </a:pPr>
            <a:r>
              <a:rPr sz="2800" i="1" dirty="0">
                <a:latin typeface="Times New Roman"/>
                <a:cs typeface="Times New Roman"/>
              </a:rPr>
              <a:t>E</a:t>
            </a:r>
            <a:r>
              <a:rPr sz="2800" baseline="-20833" dirty="0">
                <a:latin typeface="Times New Roman"/>
                <a:cs typeface="Times New Roman"/>
              </a:rPr>
              <a:t>x</a:t>
            </a:r>
            <a:r>
              <a:rPr sz="2800" dirty="0">
                <a:latin typeface="Times New Roman"/>
                <a:cs typeface="Times New Roman"/>
              </a:rPr>
              <a:t>(</a:t>
            </a:r>
            <a:r>
              <a:rPr sz="2800" i="1" dirty="0">
                <a:latin typeface="Times New Roman"/>
                <a:cs typeface="Times New Roman"/>
              </a:rPr>
              <a:t>z,t</a:t>
            </a:r>
            <a:r>
              <a:rPr sz="2800" dirty="0">
                <a:latin typeface="Times New Roman"/>
                <a:cs typeface="Times New Roman"/>
              </a:rPr>
              <a:t>) = </a:t>
            </a:r>
            <a:r>
              <a:rPr sz="2800" spc="-50" dirty="0">
                <a:latin typeface="Arial Black"/>
                <a:cs typeface="Arial Black"/>
              </a:rPr>
              <a:t>Re</a:t>
            </a:r>
            <a:r>
              <a:rPr sz="2800" spc="-50" dirty="0">
                <a:latin typeface="Times New Roman"/>
                <a:cs typeface="Times New Roman"/>
              </a:rPr>
              <a:t>[</a:t>
            </a:r>
            <a:r>
              <a:rPr sz="2800" i="1" spc="-50" dirty="0">
                <a:latin typeface="Times New Roman"/>
                <a:cs typeface="Times New Roman"/>
              </a:rPr>
              <a:t>E</a:t>
            </a:r>
            <a:r>
              <a:rPr sz="2800" i="1" spc="-75" baseline="-20833" dirty="0">
                <a:latin typeface="Times New Roman"/>
                <a:cs typeface="Times New Roman"/>
              </a:rPr>
              <a:t>c</a:t>
            </a:r>
            <a:r>
              <a:rPr sz="2800" spc="-50" dirty="0">
                <a:latin typeface="Times New Roman"/>
                <a:cs typeface="Times New Roman"/>
              </a:rPr>
              <a:t>exp</a:t>
            </a:r>
            <a:r>
              <a:rPr sz="2800" i="1" spc="-50" dirty="0">
                <a:latin typeface="Times New Roman"/>
                <a:cs typeface="Times New Roman"/>
              </a:rPr>
              <a:t>j</a:t>
            </a:r>
            <a:r>
              <a:rPr sz="2800" spc="-50" dirty="0">
                <a:latin typeface="Times New Roman"/>
                <a:cs typeface="Times New Roman"/>
              </a:rPr>
              <a:t>(</a:t>
            </a:r>
            <a:r>
              <a:rPr sz="2800" i="1" spc="-50" dirty="0">
                <a:latin typeface="Symbol"/>
                <a:cs typeface="Symbol"/>
              </a:rPr>
              <a:t></a:t>
            </a:r>
            <a:r>
              <a:rPr sz="2800" i="1" spc="-50" dirty="0">
                <a:latin typeface="Times New Roman"/>
                <a:cs typeface="Times New Roman"/>
              </a:rPr>
              <a:t>t </a:t>
            </a:r>
            <a:r>
              <a:rPr sz="2800" dirty="0">
                <a:latin typeface="Symbol"/>
                <a:cs typeface="Symbol"/>
              </a:rPr>
              <a:t></a:t>
            </a:r>
            <a:r>
              <a:rPr sz="2800" spc="20" dirty="0">
                <a:latin typeface="Times New Roman"/>
                <a:cs typeface="Times New Roman"/>
              </a:rPr>
              <a:t> </a:t>
            </a:r>
            <a:r>
              <a:rPr sz="2800" i="1" dirty="0">
                <a:latin typeface="Times New Roman"/>
                <a:cs typeface="Times New Roman"/>
              </a:rPr>
              <a:t>kz</a:t>
            </a:r>
            <a:r>
              <a:rPr sz="2800" dirty="0">
                <a:latin typeface="Times New Roman"/>
                <a:cs typeface="Times New Roman"/>
              </a:rPr>
              <a:t>)]</a:t>
            </a:r>
          </a:p>
        </p:txBody>
      </p:sp>
      <p:sp>
        <p:nvSpPr>
          <p:cNvPr id="8" name="object 6"/>
          <p:cNvSpPr txBox="1"/>
          <p:nvPr/>
        </p:nvSpPr>
        <p:spPr>
          <a:xfrm>
            <a:off x="204425" y="4861811"/>
            <a:ext cx="11595626" cy="989502"/>
          </a:xfrm>
          <a:prstGeom prst="rect">
            <a:avLst/>
          </a:prstGeom>
        </p:spPr>
        <p:txBody>
          <a:bodyPr vert="horz" wrap="square" lIns="0" tIns="24130" rIns="0" bIns="0" rtlCol="0">
            <a:spAutoFit/>
          </a:bodyPr>
          <a:lstStyle/>
          <a:p>
            <a:pPr marL="38100" marR="30480" algn="just">
              <a:lnSpc>
                <a:spcPct val="98000"/>
              </a:lnSpc>
              <a:spcBef>
                <a:spcPts val="190"/>
              </a:spcBef>
            </a:pPr>
            <a:r>
              <a:rPr sz="3200" dirty="0">
                <a:latin typeface="Times New Roman"/>
                <a:cs typeface="Times New Roman"/>
              </a:rPr>
              <a:t>where </a:t>
            </a:r>
            <a:r>
              <a:rPr sz="3200" i="1" spc="-5" dirty="0">
                <a:latin typeface="Times New Roman"/>
                <a:cs typeface="Times New Roman"/>
              </a:rPr>
              <a:t>E</a:t>
            </a:r>
            <a:r>
              <a:rPr sz="3200" i="1" spc="-7" baseline="-20833" dirty="0">
                <a:latin typeface="Times New Roman"/>
                <a:cs typeface="Times New Roman"/>
              </a:rPr>
              <a:t>c </a:t>
            </a:r>
            <a:r>
              <a:rPr sz="3200" dirty="0">
                <a:latin typeface="Times New Roman"/>
                <a:cs typeface="Times New Roman"/>
              </a:rPr>
              <a:t>= </a:t>
            </a:r>
            <a:r>
              <a:rPr sz="3200" i="1" spc="-5" dirty="0">
                <a:latin typeface="Times New Roman"/>
                <a:cs typeface="Times New Roman"/>
              </a:rPr>
              <a:t>E</a:t>
            </a:r>
            <a:r>
              <a:rPr sz="3200" i="1" spc="-7" baseline="-20833" dirty="0">
                <a:latin typeface="Times New Roman"/>
                <a:cs typeface="Times New Roman"/>
              </a:rPr>
              <a:t>o</a:t>
            </a:r>
            <a:r>
              <a:rPr sz="3200" spc="-5" dirty="0">
                <a:latin typeface="Times New Roman"/>
                <a:cs typeface="Times New Roman"/>
              </a:rPr>
              <a:t>exp(</a:t>
            </a:r>
            <a:r>
              <a:rPr sz="3200" i="1" spc="-5" dirty="0">
                <a:latin typeface="Times New Roman"/>
                <a:cs typeface="Times New Roman"/>
              </a:rPr>
              <a:t>j</a:t>
            </a:r>
            <a:r>
              <a:rPr sz="3200" i="1" spc="-5" dirty="0">
                <a:latin typeface="Symbol"/>
                <a:cs typeface="Symbol"/>
              </a:rPr>
              <a:t></a:t>
            </a:r>
            <a:r>
              <a:rPr sz="3200" i="1" spc="-7" baseline="-20833" dirty="0">
                <a:latin typeface="Times New Roman"/>
                <a:cs typeface="Times New Roman"/>
              </a:rPr>
              <a:t>o</a:t>
            </a:r>
            <a:r>
              <a:rPr sz="3200" spc="-5" dirty="0">
                <a:latin typeface="Times New Roman"/>
                <a:cs typeface="Times New Roman"/>
              </a:rPr>
              <a:t>) </a:t>
            </a:r>
            <a:r>
              <a:rPr sz="3200" dirty="0">
                <a:latin typeface="Times New Roman"/>
                <a:cs typeface="Times New Roman"/>
              </a:rPr>
              <a:t>is a </a:t>
            </a:r>
            <a:r>
              <a:rPr sz="3200" spc="-5" dirty="0">
                <a:latin typeface="Times New Roman"/>
                <a:cs typeface="Times New Roman"/>
              </a:rPr>
              <a:t>complex number </a:t>
            </a:r>
            <a:r>
              <a:rPr sz="3200" dirty="0">
                <a:latin typeface="Times New Roman"/>
                <a:cs typeface="Times New Roman"/>
              </a:rPr>
              <a:t>that represents the  </a:t>
            </a:r>
            <a:r>
              <a:rPr sz="3200" spc="-5" dirty="0">
                <a:latin typeface="Times New Roman"/>
                <a:cs typeface="Times New Roman"/>
              </a:rPr>
              <a:t>amplitude </a:t>
            </a:r>
            <a:r>
              <a:rPr sz="3200" dirty="0">
                <a:latin typeface="Times New Roman"/>
                <a:cs typeface="Times New Roman"/>
              </a:rPr>
              <a:t>of the wave and includes the constant phase  </a:t>
            </a:r>
            <a:r>
              <a:rPr sz="3200" spc="-5" dirty="0">
                <a:latin typeface="Times New Roman"/>
                <a:cs typeface="Times New Roman"/>
              </a:rPr>
              <a:t>information</a:t>
            </a:r>
            <a:r>
              <a:rPr sz="3200" spc="-10" dirty="0">
                <a:latin typeface="Times New Roman"/>
                <a:cs typeface="Times New Roman"/>
              </a:rPr>
              <a:t> </a:t>
            </a:r>
            <a:r>
              <a:rPr sz="3200" i="1" spc="-20" dirty="0">
                <a:latin typeface="Symbol"/>
                <a:cs typeface="Symbol"/>
              </a:rPr>
              <a:t></a:t>
            </a:r>
            <a:r>
              <a:rPr sz="3200" i="1" spc="-30" baseline="-20833" dirty="0">
                <a:latin typeface="Times New Roman"/>
                <a:cs typeface="Times New Roman"/>
              </a:rPr>
              <a:t>o</a:t>
            </a:r>
            <a:r>
              <a:rPr sz="3200" spc="-20" dirty="0">
                <a:latin typeface="Times New Roman"/>
                <a:cs typeface="Times New Roman"/>
              </a:rPr>
              <a:t>.</a:t>
            </a:r>
            <a:endParaRPr sz="3200" dirty="0">
              <a:latin typeface="Times New Roman"/>
              <a:cs typeface="Times New Roman"/>
            </a:endParaRPr>
          </a:p>
        </p:txBody>
      </p:sp>
    </p:spTree>
    <p:extLst>
      <p:ext uri="{BB962C8B-B14F-4D97-AF65-F5344CB8AC3E}">
        <p14:creationId xmlns:p14="http://schemas.microsoft.com/office/powerpoint/2010/main" val="33321530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8516" y="534381"/>
            <a:ext cx="10740044" cy="954107"/>
          </a:xfrm>
          <a:prstGeom prst="rect">
            <a:avLst/>
          </a:prstGeom>
        </p:spPr>
        <p:txBody>
          <a:bodyPr wrap="square">
            <a:spAutoFit/>
          </a:bodyPr>
          <a:lstStyle/>
          <a:p>
            <a:pPr algn="ctr"/>
            <a:r>
              <a:rPr lang="en-US" sz="2800" b="1" dirty="0">
                <a:solidFill>
                  <a:srgbClr val="00009A"/>
                </a:solidFill>
                <a:latin typeface="Times-Bold"/>
              </a:rPr>
              <a:t>We can separate wavelengths by using a </a:t>
            </a:r>
            <a:r>
              <a:rPr lang="en-IN" sz="2800" b="1" dirty="0">
                <a:solidFill>
                  <a:srgbClr val="00009A"/>
                </a:solidFill>
                <a:latin typeface="Times-Bold"/>
              </a:rPr>
              <a:t>diffraction grating</a:t>
            </a:r>
          </a:p>
          <a:p>
            <a:pPr algn="ctr"/>
            <a:r>
              <a:rPr lang="en-US" sz="2800" b="1" dirty="0">
                <a:solidFill>
                  <a:srgbClr val="00009A"/>
                </a:solidFill>
                <a:latin typeface="Times-Bold"/>
              </a:rPr>
              <a:t>Useful in Wavelength Division Multiplexing</a:t>
            </a:r>
            <a:endParaRPr lang="en-IN" sz="2800" dirty="0"/>
          </a:p>
        </p:txBody>
      </p:sp>
      <p:pic>
        <p:nvPicPr>
          <p:cNvPr id="5" name="Picture 4"/>
          <p:cNvPicPr>
            <a:picLocks noChangeAspect="1"/>
          </p:cNvPicPr>
          <p:nvPr/>
        </p:nvPicPr>
        <p:blipFill>
          <a:blip r:embed="rId2"/>
          <a:stretch>
            <a:fillRect/>
          </a:stretch>
        </p:blipFill>
        <p:spPr>
          <a:xfrm>
            <a:off x="1148836" y="1488488"/>
            <a:ext cx="9325200" cy="4770454"/>
          </a:xfrm>
          <a:prstGeom prst="rect">
            <a:avLst/>
          </a:prstGeom>
        </p:spPr>
      </p:pic>
    </p:spTree>
    <p:extLst>
      <p:ext uri="{BB962C8B-B14F-4D97-AF65-F5344CB8AC3E}">
        <p14:creationId xmlns:p14="http://schemas.microsoft.com/office/powerpoint/2010/main" val="4248903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22011" y="1453283"/>
            <a:ext cx="6984000" cy="4338000"/>
          </a:xfrm>
          <a:prstGeom prst="rect">
            <a:avLst/>
          </a:prstGeom>
        </p:spPr>
      </p:pic>
      <p:sp>
        <p:nvSpPr>
          <p:cNvPr id="5" name="Rectangle 4"/>
          <p:cNvSpPr/>
          <p:nvPr/>
        </p:nvSpPr>
        <p:spPr>
          <a:xfrm>
            <a:off x="2860809" y="0"/>
            <a:ext cx="7454092" cy="461665"/>
          </a:xfrm>
          <a:prstGeom prst="rect">
            <a:avLst/>
          </a:prstGeom>
        </p:spPr>
        <p:txBody>
          <a:bodyPr wrap="none">
            <a:spAutoFit/>
          </a:bodyPr>
          <a:lstStyle/>
          <a:p>
            <a:r>
              <a:rPr lang="en-US" sz="2400" b="1" dirty="0">
                <a:solidFill>
                  <a:srgbClr val="C00000"/>
                </a:solidFill>
                <a:latin typeface="Times-Bold"/>
              </a:rPr>
              <a:t>Example on Wavelength Separation by Diffraction</a:t>
            </a:r>
            <a:endParaRPr lang="en-IN" sz="2400" dirty="0">
              <a:solidFill>
                <a:srgbClr val="C00000"/>
              </a:solidFill>
            </a:endParaRPr>
          </a:p>
        </p:txBody>
      </p:sp>
      <p:sp>
        <p:nvSpPr>
          <p:cNvPr id="6" name="Rectangle 5"/>
          <p:cNvSpPr/>
          <p:nvPr/>
        </p:nvSpPr>
        <p:spPr>
          <a:xfrm>
            <a:off x="274320" y="369332"/>
            <a:ext cx="11679382" cy="1200329"/>
          </a:xfrm>
          <a:prstGeom prst="rect">
            <a:avLst/>
          </a:prstGeom>
        </p:spPr>
        <p:txBody>
          <a:bodyPr wrap="square">
            <a:spAutoFit/>
          </a:bodyPr>
          <a:lstStyle/>
          <a:p>
            <a:pPr algn="just"/>
            <a:r>
              <a:rPr lang="en-US" sz="2400" dirty="0">
                <a:latin typeface="Times" panose="02020603050405020304" pitchFamily="18" charset="0"/>
              </a:rPr>
              <a:t>A transmission diffraction grating has a periodicity of 3 </a:t>
            </a:r>
            <a:r>
              <a:rPr lang="en-US" sz="2400" dirty="0">
                <a:latin typeface="Symbol" panose="05050102010706020507" pitchFamily="18" charset="2"/>
              </a:rPr>
              <a:t></a:t>
            </a:r>
            <a:r>
              <a:rPr lang="en-US" sz="2400" dirty="0">
                <a:latin typeface="Times" panose="02020603050405020304" pitchFamily="18" charset="0"/>
              </a:rPr>
              <a:t>m. The angle of incidence is 30</a:t>
            </a:r>
            <a:r>
              <a:rPr lang="en-US" sz="2400" dirty="0">
                <a:latin typeface="Symbol" panose="05050102010706020507" pitchFamily="18" charset="2"/>
              </a:rPr>
              <a:t> </a:t>
            </a:r>
            <a:r>
              <a:rPr lang="en-US" sz="2400" dirty="0">
                <a:latin typeface="Times" panose="02020603050405020304" pitchFamily="18" charset="0"/>
              </a:rPr>
              <a:t>with respect to the normal to the diffraction grating. What is the angular separation of the two wavelength component s at 1550 nm and 1540 nm, separated by 10 nm?</a:t>
            </a:r>
            <a:endParaRPr lang="en-IN" sz="2400" dirty="0"/>
          </a:p>
        </p:txBody>
      </p:sp>
      <p:sp>
        <p:nvSpPr>
          <p:cNvPr id="7" name="Rectangle 6"/>
          <p:cNvSpPr/>
          <p:nvPr/>
        </p:nvSpPr>
        <p:spPr>
          <a:xfrm>
            <a:off x="3289069" y="6013460"/>
            <a:ext cx="6096000" cy="769441"/>
          </a:xfrm>
          <a:prstGeom prst="rect">
            <a:avLst/>
          </a:prstGeom>
        </p:spPr>
        <p:txBody>
          <a:bodyPr>
            <a:spAutoFit/>
          </a:bodyPr>
          <a:lstStyle/>
          <a:p>
            <a:r>
              <a:rPr lang="en-IN" sz="4000" b="1" i="1" dirty="0">
                <a:solidFill>
                  <a:srgbClr val="0000FF"/>
                </a:solidFill>
                <a:latin typeface="Times-Italic"/>
              </a:rPr>
              <a:t>d</a:t>
            </a:r>
            <a:r>
              <a:rPr lang="en-IN" sz="4000" b="1" dirty="0">
                <a:solidFill>
                  <a:srgbClr val="0000FF"/>
                </a:solidFill>
                <a:latin typeface="Times" panose="02020603050405020304" pitchFamily="18" charset="0"/>
              </a:rPr>
              <a:t>(</a:t>
            </a:r>
            <a:r>
              <a:rPr lang="en-IN" sz="4000" b="1" dirty="0" err="1">
                <a:solidFill>
                  <a:srgbClr val="0000FF"/>
                </a:solidFill>
                <a:latin typeface="Times" panose="02020603050405020304" pitchFamily="18" charset="0"/>
              </a:rPr>
              <a:t>sin</a:t>
            </a:r>
            <a:r>
              <a:rPr lang="en-IN" sz="4400" b="1" i="0" u="none" strike="noStrike" baseline="0" dirty="0" err="1">
                <a:solidFill>
                  <a:srgbClr val="0000FF"/>
                </a:solidFill>
                <a:latin typeface="Symbol" panose="05050102010706020507" pitchFamily="18" charset="2"/>
              </a:rPr>
              <a:t>q</a:t>
            </a:r>
            <a:r>
              <a:rPr lang="en-IN" sz="2800" b="1" i="1" u="none" strike="noStrike" baseline="0" dirty="0" err="1">
                <a:solidFill>
                  <a:srgbClr val="0000FF"/>
                </a:solidFill>
                <a:latin typeface="Times,Italic"/>
              </a:rPr>
              <a:t>m</a:t>
            </a:r>
            <a:r>
              <a:rPr lang="en-IN" sz="2800" b="1" i="1" u="none" strike="noStrike" baseline="0" dirty="0">
                <a:solidFill>
                  <a:srgbClr val="0000FF"/>
                </a:solidFill>
                <a:latin typeface="Times,Italic"/>
              </a:rPr>
              <a:t> </a:t>
            </a:r>
            <a:r>
              <a:rPr lang="en-IN" sz="4000" b="1" dirty="0">
                <a:solidFill>
                  <a:srgbClr val="0000FF"/>
                </a:solidFill>
                <a:latin typeface="Symbol" panose="05050102010706020507" pitchFamily="18" charset="2"/>
              </a:rPr>
              <a:t> </a:t>
            </a:r>
            <a:r>
              <a:rPr lang="en-IN" sz="4000" b="1" dirty="0">
                <a:solidFill>
                  <a:srgbClr val="0000FF"/>
                </a:solidFill>
                <a:latin typeface="Times" panose="02020603050405020304" pitchFamily="18" charset="0"/>
              </a:rPr>
              <a:t>sin </a:t>
            </a:r>
            <a:r>
              <a:rPr lang="en-IN" sz="4400" b="1" i="0" u="none" strike="noStrike" baseline="0" dirty="0">
                <a:solidFill>
                  <a:srgbClr val="0000FF"/>
                </a:solidFill>
                <a:latin typeface="Symbol" panose="05050102010706020507" pitchFamily="18" charset="2"/>
              </a:rPr>
              <a:t>q</a:t>
            </a:r>
            <a:r>
              <a:rPr lang="en-IN" sz="2800" b="1" i="1" u="none" strike="noStrike" baseline="0" dirty="0">
                <a:solidFill>
                  <a:srgbClr val="0000FF"/>
                </a:solidFill>
                <a:latin typeface="Times,Italic"/>
              </a:rPr>
              <a:t>i</a:t>
            </a:r>
            <a:r>
              <a:rPr lang="en-IN" sz="4000" b="1" dirty="0">
                <a:solidFill>
                  <a:srgbClr val="0000FF"/>
                </a:solidFill>
                <a:latin typeface="Times" panose="02020603050405020304" pitchFamily="18" charset="0"/>
              </a:rPr>
              <a:t>) = </a:t>
            </a:r>
            <a:r>
              <a:rPr lang="en-IN" sz="4000" b="1" i="1" dirty="0">
                <a:solidFill>
                  <a:srgbClr val="0000FF"/>
                </a:solidFill>
                <a:latin typeface="Times,Italic"/>
              </a:rPr>
              <a:t>m</a:t>
            </a:r>
            <a:r>
              <a:rPr lang="en-IN" sz="4400" b="1" i="0" u="none" strike="noStrike" baseline="0" dirty="0">
                <a:solidFill>
                  <a:srgbClr val="0000FF"/>
                </a:solidFill>
                <a:latin typeface="Symbol" panose="05050102010706020507" pitchFamily="18" charset="2"/>
              </a:rPr>
              <a:t></a:t>
            </a:r>
            <a:endParaRPr lang="en-IN" sz="4000" b="1" dirty="0">
              <a:solidFill>
                <a:srgbClr val="0000FF"/>
              </a:solidFill>
            </a:endParaRPr>
          </a:p>
        </p:txBody>
      </p:sp>
    </p:spTree>
    <p:extLst>
      <p:ext uri="{BB962C8B-B14F-4D97-AF65-F5344CB8AC3E}">
        <p14:creationId xmlns:p14="http://schemas.microsoft.com/office/powerpoint/2010/main" val="3056112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28103" y="60560"/>
            <a:ext cx="4087401" cy="369332"/>
          </a:xfrm>
          <a:prstGeom prst="rect">
            <a:avLst/>
          </a:prstGeom>
        </p:spPr>
        <p:txBody>
          <a:bodyPr wrap="none">
            <a:spAutoFit/>
          </a:bodyPr>
          <a:lstStyle/>
          <a:p>
            <a:r>
              <a:rPr lang="en-IN" b="1" dirty="0">
                <a:solidFill>
                  <a:srgbClr val="C10000"/>
                </a:solidFill>
                <a:latin typeface="Times-Bold"/>
              </a:rPr>
              <a:t>Example on Wavelength Separation</a:t>
            </a:r>
            <a:endParaRPr lang="en-IN" dirty="0"/>
          </a:p>
        </p:txBody>
      </p:sp>
      <p:pic>
        <p:nvPicPr>
          <p:cNvPr id="5" name="Picture 4"/>
          <p:cNvPicPr>
            <a:picLocks noChangeAspect="1"/>
          </p:cNvPicPr>
          <p:nvPr/>
        </p:nvPicPr>
        <p:blipFill>
          <a:blip r:embed="rId2"/>
          <a:stretch>
            <a:fillRect/>
          </a:stretch>
        </p:blipFill>
        <p:spPr>
          <a:xfrm>
            <a:off x="7232073" y="429892"/>
            <a:ext cx="4959927" cy="2613379"/>
          </a:xfrm>
          <a:prstGeom prst="rect">
            <a:avLst/>
          </a:prstGeom>
        </p:spPr>
      </p:pic>
      <p:sp>
        <p:nvSpPr>
          <p:cNvPr id="6" name="Rectangle 5"/>
          <p:cNvSpPr/>
          <p:nvPr/>
        </p:nvSpPr>
        <p:spPr>
          <a:xfrm>
            <a:off x="412864" y="711097"/>
            <a:ext cx="6220691" cy="1569660"/>
          </a:xfrm>
          <a:prstGeom prst="rect">
            <a:avLst/>
          </a:prstGeom>
        </p:spPr>
        <p:txBody>
          <a:bodyPr wrap="square">
            <a:spAutoFit/>
          </a:bodyPr>
          <a:lstStyle/>
          <a:p>
            <a:r>
              <a:rPr lang="en-IN" sz="2400" b="0" i="0" u="none" strike="noStrike" baseline="0" dirty="0">
                <a:latin typeface="Symbol" panose="05050102010706020507" pitchFamily="18" charset="2"/>
              </a:rPr>
              <a:t>q</a:t>
            </a:r>
            <a:r>
              <a:rPr lang="en-IN" sz="1600" b="0" i="1" u="none" strike="noStrike" baseline="0" dirty="0">
                <a:latin typeface="Times,Italic"/>
              </a:rPr>
              <a:t>i</a:t>
            </a:r>
            <a:r>
              <a:rPr lang="en-IN" sz="1600" b="0" i="1" u="none" strike="noStrike" dirty="0">
                <a:latin typeface="Times,Italic"/>
              </a:rPr>
              <a:t> </a:t>
            </a:r>
            <a:r>
              <a:rPr lang="en-IN" sz="2400" dirty="0">
                <a:latin typeface="Times" panose="02020603050405020304" pitchFamily="18" charset="0"/>
              </a:rPr>
              <a:t>= 45</a:t>
            </a:r>
            <a:r>
              <a:rPr lang="en-IN" sz="2400" dirty="0">
                <a:latin typeface="Symbol" panose="05050102010706020507" pitchFamily="18" charset="2"/>
              </a:rPr>
              <a:t></a:t>
            </a:r>
            <a:r>
              <a:rPr lang="en-IN" sz="2400" dirty="0">
                <a:latin typeface="Times" panose="02020603050405020304" pitchFamily="18" charset="0"/>
              </a:rPr>
              <a:t>. Periodicity = </a:t>
            </a:r>
            <a:r>
              <a:rPr lang="en-IN" sz="2400" i="1" dirty="0">
                <a:latin typeface="Times,Italic"/>
              </a:rPr>
              <a:t>d </a:t>
            </a:r>
            <a:r>
              <a:rPr lang="en-IN" sz="2400" dirty="0">
                <a:latin typeface="Times" panose="02020603050405020304" pitchFamily="18" charset="0"/>
              </a:rPr>
              <a:t>= 3 </a:t>
            </a:r>
            <a:r>
              <a:rPr lang="en-IN" sz="2400" dirty="0">
                <a:latin typeface="Symbol" panose="05050102010706020507" pitchFamily="18" charset="2"/>
              </a:rPr>
              <a:t></a:t>
            </a:r>
            <a:r>
              <a:rPr lang="en-IN" sz="2400" dirty="0">
                <a:latin typeface="Times" panose="02020603050405020304" pitchFamily="18" charset="0"/>
              </a:rPr>
              <a:t>m</a:t>
            </a:r>
          </a:p>
          <a:p>
            <a:r>
              <a:rPr lang="en-IN" sz="2400" i="1" dirty="0">
                <a:latin typeface="Times-Italic"/>
              </a:rPr>
              <a:t>d</a:t>
            </a:r>
            <a:r>
              <a:rPr lang="en-IN" sz="2400" dirty="0">
                <a:latin typeface="Times" panose="02020603050405020304" pitchFamily="18" charset="0"/>
              </a:rPr>
              <a:t>(</a:t>
            </a:r>
            <a:r>
              <a:rPr lang="en-IN" sz="2400" dirty="0" err="1">
                <a:latin typeface="Times" panose="02020603050405020304" pitchFamily="18" charset="0"/>
              </a:rPr>
              <a:t>sin</a:t>
            </a:r>
            <a:r>
              <a:rPr lang="en-IN" sz="2400" b="0" i="0" u="none" strike="noStrike" baseline="0" dirty="0" err="1">
                <a:latin typeface="Symbol" panose="05050102010706020507" pitchFamily="18" charset="2"/>
              </a:rPr>
              <a:t>q</a:t>
            </a:r>
            <a:r>
              <a:rPr lang="en-IN" sz="1600" b="0" i="1" u="none" strike="noStrike" baseline="0" dirty="0" err="1">
                <a:latin typeface="Times,Italic"/>
              </a:rPr>
              <a:t>m</a:t>
            </a:r>
            <a:r>
              <a:rPr lang="en-IN" sz="1600" b="0" i="1" u="none" strike="noStrike" baseline="0" dirty="0">
                <a:latin typeface="Times,Italic"/>
              </a:rPr>
              <a:t> </a:t>
            </a:r>
            <a:r>
              <a:rPr lang="en-IN" sz="2400" dirty="0">
                <a:latin typeface="Symbol" panose="05050102010706020507" pitchFamily="18" charset="2"/>
              </a:rPr>
              <a:t> </a:t>
            </a:r>
            <a:r>
              <a:rPr lang="en-IN" sz="2400" dirty="0">
                <a:latin typeface="Times" panose="02020603050405020304" pitchFamily="18" charset="0"/>
              </a:rPr>
              <a:t>sin </a:t>
            </a:r>
            <a:r>
              <a:rPr lang="en-IN" sz="2400" b="0" i="0" u="none" strike="noStrike" baseline="0" dirty="0">
                <a:latin typeface="Symbol" panose="05050102010706020507" pitchFamily="18" charset="2"/>
              </a:rPr>
              <a:t>q</a:t>
            </a:r>
            <a:r>
              <a:rPr lang="en-IN" sz="1600" b="0" i="1" u="none" strike="noStrike" baseline="0" dirty="0">
                <a:latin typeface="Times,Italic"/>
              </a:rPr>
              <a:t>i</a:t>
            </a:r>
            <a:r>
              <a:rPr lang="en-IN" sz="2400" dirty="0">
                <a:latin typeface="Times" panose="02020603050405020304" pitchFamily="18" charset="0"/>
              </a:rPr>
              <a:t>) = </a:t>
            </a:r>
            <a:r>
              <a:rPr lang="en-IN" sz="2400" i="1" dirty="0">
                <a:latin typeface="Times,Italic"/>
              </a:rPr>
              <a:t>m</a:t>
            </a:r>
            <a:r>
              <a:rPr lang="en-IN" sz="2400" b="0" i="0" u="none" strike="noStrike" baseline="0" dirty="0">
                <a:latin typeface="Symbol" panose="05050102010706020507" pitchFamily="18" charset="2"/>
              </a:rPr>
              <a:t></a:t>
            </a:r>
            <a:r>
              <a:rPr lang="en-IN" sz="2400" dirty="0">
                <a:latin typeface="Times" panose="02020603050405020304" pitchFamily="18" charset="0"/>
              </a:rPr>
              <a:t>.</a:t>
            </a:r>
          </a:p>
          <a:p>
            <a:r>
              <a:rPr lang="en-IN" sz="2400" i="1" dirty="0">
                <a:latin typeface="Times-Italic"/>
              </a:rPr>
              <a:t>d </a:t>
            </a:r>
            <a:r>
              <a:rPr lang="en-IN" sz="2400" dirty="0">
                <a:latin typeface="Times" panose="02020603050405020304" pitchFamily="18" charset="0"/>
              </a:rPr>
              <a:t>= 3 </a:t>
            </a:r>
            <a:r>
              <a:rPr lang="en-IN" sz="2400" dirty="0">
                <a:latin typeface="Symbol" panose="05050102010706020507" pitchFamily="18" charset="2"/>
              </a:rPr>
              <a:t></a:t>
            </a:r>
            <a:r>
              <a:rPr lang="en-IN" sz="2400" dirty="0">
                <a:latin typeface="Times" panose="02020603050405020304" pitchFamily="18" charset="0"/>
              </a:rPr>
              <a:t>m, </a:t>
            </a:r>
            <a:r>
              <a:rPr lang="en-IN" sz="2400" b="0" i="0" u="none" strike="noStrike" baseline="0" dirty="0">
                <a:latin typeface="Symbol" panose="05050102010706020507" pitchFamily="18" charset="2"/>
              </a:rPr>
              <a:t> </a:t>
            </a:r>
            <a:r>
              <a:rPr lang="en-IN" sz="2400" dirty="0">
                <a:latin typeface="Times" panose="02020603050405020304" pitchFamily="18" charset="0"/>
              </a:rPr>
              <a:t>= 1.550 </a:t>
            </a:r>
            <a:r>
              <a:rPr lang="en-IN" sz="2400" dirty="0">
                <a:latin typeface="Symbol" panose="05050102010706020507" pitchFamily="18" charset="2"/>
              </a:rPr>
              <a:t></a:t>
            </a:r>
            <a:r>
              <a:rPr lang="en-IN" sz="2400" dirty="0">
                <a:latin typeface="Times" panose="02020603050405020304" pitchFamily="18" charset="0"/>
              </a:rPr>
              <a:t>m, </a:t>
            </a:r>
            <a:r>
              <a:rPr lang="en-IN" sz="2400" b="0" i="0" u="none" strike="noStrike" baseline="0" dirty="0">
                <a:latin typeface="Symbol" panose="05050102010706020507" pitchFamily="18" charset="2"/>
              </a:rPr>
              <a:t>q</a:t>
            </a:r>
            <a:r>
              <a:rPr lang="en-US" sz="1600" b="0" i="1" u="none" strike="noStrike" baseline="0" dirty="0">
                <a:latin typeface="Times,Italic"/>
              </a:rPr>
              <a:t>i </a:t>
            </a:r>
            <a:r>
              <a:rPr lang="en-US" sz="2400" dirty="0">
                <a:latin typeface="Times" panose="02020603050405020304" pitchFamily="18" charset="0"/>
              </a:rPr>
              <a:t>= 45</a:t>
            </a:r>
            <a:r>
              <a:rPr lang="en-US" sz="2400" dirty="0">
                <a:latin typeface="Symbol" panose="05050102010706020507" pitchFamily="18" charset="2"/>
              </a:rPr>
              <a:t></a:t>
            </a:r>
            <a:r>
              <a:rPr lang="en-US" sz="2400" dirty="0">
                <a:latin typeface="Times" panose="02020603050405020304" pitchFamily="18" charset="0"/>
              </a:rPr>
              <a:t>, and calculate the  diffraction angle </a:t>
            </a:r>
            <a:r>
              <a:rPr lang="en-US" sz="2400" b="0" i="0" u="none" strike="noStrike" baseline="0" dirty="0" err="1">
                <a:latin typeface="Symbol" panose="05050102010706020507" pitchFamily="18" charset="2"/>
              </a:rPr>
              <a:t>q</a:t>
            </a:r>
            <a:r>
              <a:rPr lang="en-US" sz="1600" b="0" i="1" u="none" strike="noStrike" baseline="0" dirty="0" err="1">
                <a:latin typeface="Times,Italic"/>
              </a:rPr>
              <a:t>m</a:t>
            </a:r>
            <a:r>
              <a:rPr lang="en-US" sz="1600" b="0" i="1" u="none" strike="noStrike" baseline="0" dirty="0">
                <a:latin typeface="Times,Italic"/>
              </a:rPr>
              <a:t> </a:t>
            </a:r>
            <a:r>
              <a:rPr lang="en-US" sz="2400" dirty="0">
                <a:latin typeface="Times" panose="02020603050405020304" pitchFamily="18" charset="0"/>
              </a:rPr>
              <a:t>for </a:t>
            </a:r>
            <a:r>
              <a:rPr lang="en-US" sz="2400" i="1" dirty="0">
                <a:latin typeface="Times,Italic"/>
              </a:rPr>
              <a:t>m </a:t>
            </a:r>
            <a:r>
              <a:rPr lang="en-US" sz="2400" dirty="0">
                <a:latin typeface="Times" panose="02020603050405020304" pitchFamily="18" charset="0"/>
              </a:rPr>
              <a:t>= </a:t>
            </a:r>
            <a:r>
              <a:rPr lang="en-US" sz="2400" dirty="0">
                <a:latin typeface="Symbol" panose="05050102010706020507" pitchFamily="18" charset="2"/>
              </a:rPr>
              <a:t></a:t>
            </a:r>
            <a:r>
              <a:rPr lang="en-US" sz="2400" dirty="0">
                <a:latin typeface="Times" panose="02020603050405020304" pitchFamily="18" charset="0"/>
              </a:rPr>
              <a:t>1</a:t>
            </a:r>
            <a:endParaRPr lang="en-IN" sz="2400" dirty="0"/>
          </a:p>
        </p:txBody>
      </p:sp>
      <p:sp>
        <p:nvSpPr>
          <p:cNvPr id="7" name="Rectangle 6"/>
          <p:cNvSpPr/>
          <p:nvPr/>
        </p:nvSpPr>
        <p:spPr>
          <a:xfrm>
            <a:off x="412864" y="2581606"/>
            <a:ext cx="6096000" cy="461665"/>
          </a:xfrm>
          <a:prstGeom prst="rect">
            <a:avLst/>
          </a:prstGeom>
        </p:spPr>
        <p:txBody>
          <a:bodyPr>
            <a:spAutoFit/>
          </a:bodyPr>
          <a:lstStyle/>
          <a:p>
            <a:r>
              <a:rPr lang="en-IN" sz="2400" dirty="0">
                <a:latin typeface="Times" panose="02020603050405020304" pitchFamily="18" charset="0"/>
              </a:rPr>
              <a:t>(3 </a:t>
            </a:r>
            <a:r>
              <a:rPr lang="en-IN" sz="2400" dirty="0">
                <a:latin typeface="Symbol" panose="05050102010706020507" pitchFamily="18" charset="2"/>
              </a:rPr>
              <a:t></a:t>
            </a:r>
            <a:r>
              <a:rPr lang="en-IN" sz="2400" dirty="0">
                <a:latin typeface="Times" panose="02020603050405020304" pitchFamily="18" charset="0"/>
              </a:rPr>
              <a:t>m)[sin </a:t>
            </a:r>
            <a:r>
              <a:rPr lang="en-IN" sz="2400" b="0" i="0" u="none" strike="noStrike" baseline="0" dirty="0">
                <a:latin typeface="Symbol" panose="05050102010706020507" pitchFamily="18" charset="2"/>
              </a:rPr>
              <a:t>q</a:t>
            </a:r>
            <a:r>
              <a:rPr lang="en-IN" sz="1600" b="0" i="0" u="none" strike="noStrike" baseline="0" dirty="0">
                <a:latin typeface="Times" panose="02020603050405020304" pitchFamily="18" charset="0"/>
              </a:rPr>
              <a:t>1 </a:t>
            </a:r>
            <a:r>
              <a:rPr lang="en-IN" sz="2400" dirty="0">
                <a:latin typeface="Symbol" panose="05050102010706020507" pitchFamily="18" charset="2"/>
              </a:rPr>
              <a:t> </a:t>
            </a:r>
            <a:r>
              <a:rPr lang="en-IN" sz="2400" dirty="0">
                <a:latin typeface="Times" panose="02020603050405020304" pitchFamily="18" charset="0"/>
              </a:rPr>
              <a:t>sin(45</a:t>
            </a:r>
            <a:r>
              <a:rPr lang="en-IN" sz="2400" dirty="0">
                <a:latin typeface="Symbol" panose="05050102010706020507" pitchFamily="18" charset="2"/>
              </a:rPr>
              <a:t></a:t>
            </a:r>
            <a:r>
              <a:rPr lang="en-IN" sz="2400" dirty="0">
                <a:latin typeface="Times" panose="02020603050405020304" pitchFamily="18" charset="0"/>
              </a:rPr>
              <a:t>)] = (</a:t>
            </a:r>
            <a:r>
              <a:rPr lang="en-IN" sz="2400" dirty="0">
                <a:latin typeface="Symbol" panose="05050102010706020507" pitchFamily="18" charset="2"/>
              </a:rPr>
              <a:t></a:t>
            </a:r>
            <a:r>
              <a:rPr lang="en-IN" sz="2400" dirty="0">
                <a:latin typeface="Times" panose="02020603050405020304" pitchFamily="18" charset="0"/>
              </a:rPr>
              <a:t>1)</a:t>
            </a:r>
            <a:r>
              <a:rPr lang="en-IN" sz="2400" dirty="0">
                <a:latin typeface="Times-Roman"/>
              </a:rPr>
              <a:t>(1.550 </a:t>
            </a:r>
            <a:r>
              <a:rPr lang="en-IN" sz="2400" dirty="0">
                <a:latin typeface="Symbol" panose="05050102010706020507" pitchFamily="18" charset="2"/>
              </a:rPr>
              <a:t></a:t>
            </a:r>
            <a:r>
              <a:rPr lang="en-IN" sz="2400" dirty="0">
                <a:latin typeface="Times-Roman"/>
              </a:rPr>
              <a:t>m)</a:t>
            </a:r>
            <a:endParaRPr lang="en-IN" sz="2400" dirty="0"/>
          </a:p>
        </p:txBody>
      </p:sp>
      <p:sp>
        <p:nvSpPr>
          <p:cNvPr id="8" name="Rectangle 7"/>
          <p:cNvSpPr/>
          <p:nvPr/>
        </p:nvSpPr>
        <p:spPr>
          <a:xfrm>
            <a:off x="2288908" y="3275712"/>
            <a:ext cx="2343911" cy="461665"/>
          </a:xfrm>
          <a:prstGeom prst="rect">
            <a:avLst/>
          </a:prstGeom>
        </p:spPr>
        <p:txBody>
          <a:bodyPr wrap="none">
            <a:spAutoFit/>
          </a:bodyPr>
          <a:lstStyle/>
          <a:p>
            <a:r>
              <a:rPr lang="en-IN" sz="2400" dirty="0">
                <a:solidFill>
                  <a:srgbClr val="000000"/>
                </a:solidFill>
                <a:latin typeface="Symbol" panose="05050102010706020507" pitchFamily="18" charset="2"/>
              </a:rPr>
              <a:t> </a:t>
            </a:r>
            <a:r>
              <a:rPr lang="en-IN" sz="2400" b="0" i="0" u="none" strike="noStrike" baseline="0" dirty="0">
                <a:solidFill>
                  <a:srgbClr val="0033CD"/>
                </a:solidFill>
                <a:latin typeface="Symbol" panose="05050102010706020507" pitchFamily="18" charset="2"/>
              </a:rPr>
              <a:t>q</a:t>
            </a:r>
            <a:r>
              <a:rPr lang="en-IN" sz="1600" b="1" i="0" u="none" strike="noStrike" baseline="0" dirty="0">
                <a:solidFill>
                  <a:srgbClr val="0033CD"/>
                </a:solidFill>
                <a:latin typeface="Times,Bold"/>
              </a:rPr>
              <a:t>1 </a:t>
            </a:r>
            <a:r>
              <a:rPr lang="en-IN" sz="2400" b="1" dirty="0">
                <a:solidFill>
                  <a:srgbClr val="0033CD"/>
                </a:solidFill>
                <a:latin typeface="Times,Bold"/>
              </a:rPr>
              <a:t>= 10.978</a:t>
            </a:r>
            <a:r>
              <a:rPr lang="en-IN" sz="2400" dirty="0">
                <a:solidFill>
                  <a:srgbClr val="0033CD"/>
                </a:solidFill>
                <a:latin typeface="Symbol" panose="05050102010706020507" pitchFamily="18" charset="2"/>
              </a:rPr>
              <a:t></a:t>
            </a:r>
            <a:endParaRPr lang="en-IN" sz="2400" dirty="0"/>
          </a:p>
        </p:txBody>
      </p:sp>
      <p:sp>
        <p:nvSpPr>
          <p:cNvPr id="9" name="Rectangle 8"/>
          <p:cNvSpPr/>
          <p:nvPr/>
        </p:nvSpPr>
        <p:spPr>
          <a:xfrm>
            <a:off x="314804" y="3825152"/>
            <a:ext cx="9610591" cy="461665"/>
          </a:xfrm>
          <a:prstGeom prst="rect">
            <a:avLst/>
          </a:prstGeom>
        </p:spPr>
        <p:txBody>
          <a:bodyPr wrap="square">
            <a:spAutoFit/>
          </a:bodyPr>
          <a:lstStyle/>
          <a:p>
            <a:r>
              <a:rPr lang="en-US" sz="2400" dirty="0">
                <a:solidFill>
                  <a:srgbClr val="000000"/>
                </a:solidFill>
                <a:latin typeface="Times" panose="02020603050405020304" pitchFamily="18" charset="0"/>
              </a:rPr>
              <a:t>A </a:t>
            </a:r>
            <a:r>
              <a:rPr lang="en-US" sz="2400" b="0" i="0" u="none" strike="noStrike" baseline="0" dirty="0">
                <a:solidFill>
                  <a:srgbClr val="000000"/>
                </a:solidFill>
                <a:latin typeface="Symbol" panose="05050102010706020507" pitchFamily="18" charset="2"/>
              </a:rPr>
              <a:t></a:t>
            </a:r>
            <a:r>
              <a:rPr lang="en-US" sz="2400" dirty="0">
                <a:solidFill>
                  <a:srgbClr val="000000"/>
                </a:solidFill>
                <a:latin typeface="Times" panose="02020603050405020304" pitchFamily="18" charset="0"/>
              </a:rPr>
              <a:t>= 1.540</a:t>
            </a:r>
            <a:r>
              <a:rPr lang="en-US" sz="2400" dirty="0">
                <a:solidFill>
                  <a:srgbClr val="000000"/>
                </a:solidFill>
                <a:latin typeface="Symbol" panose="05050102010706020507" pitchFamily="18" charset="2"/>
              </a:rPr>
              <a:t></a:t>
            </a:r>
            <a:r>
              <a:rPr lang="en-US" sz="2400" dirty="0">
                <a:solidFill>
                  <a:srgbClr val="000000"/>
                </a:solidFill>
                <a:latin typeface="Times" panose="02020603050405020304" pitchFamily="18" charset="0"/>
              </a:rPr>
              <a:t>m, examining the same order, </a:t>
            </a:r>
            <a:r>
              <a:rPr lang="en-US" sz="2400" i="1" dirty="0">
                <a:solidFill>
                  <a:srgbClr val="000000"/>
                </a:solidFill>
                <a:latin typeface="Times,Italic"/>
              </a:rPr>
              <a:t>m </a:t>
            </a:r>
            <a:r>
              <a:rPr lang="en-US" sz="2400" dirty="0">
                <a:solidFill>
                  <a:srgbClr val="000000"/>
                </a:solidFill>
                <a:latin typeface="Times" panose="02020603050405020304" pitchFamily="18" charset="0"/>
              </a:rPr>
              <a:t>= </a:t>
            </a:r>
            <a:r>
              <a:rPr lang="en-US" sz="2400" dirty="0">
                <a:solidFill>
                  <a:srgbClr val="000000"/>
                </a:solidFill>
                <a:latin typeface="Symbol" panose="05050102010706020507" pitchFamily="18" charset="2"/>
              </a:rPr>
              <a:t></a:t>
            </a:r>
            <a:r>
              <a:rPr lang="en-US" sz="2400" dirty="0">
                <a:solidFill>
                  <a:srgbClr val="000000"/>
                </a:solidFill>
                <a:latin typeface="Times" panose="02020603050405020304" pitchFamily="18" charset="0"/>
              </a:rPr>
              <a:t>1, we find </a:t>
            </a:r>
            <a:r>
              <a:rPr lang="en-US" sz="2400" b="0" i="0" u="none" strike="noStrike" baseline="0" dirty="0">
                <a:solidFill>
                  <a:srgbClr val="0033CD"/>
                </a:solidFill>
                <a:latin typeface="Symbol" panose="05050102010706020507" pitchFamily="18" charset="2"/>
              </a:rPr>
              <a:t>q</a:t>
            </a:r>
            <a:r>
              <a:rPr lang="en-US" sz="1600" b="1" i="0" u="none" strike="noStrike" baseline="0" dirty="0">
                <a:solidFill>
                  <a:srgbClr val="0033CD"/>
                </a:solidFill>
                <a:latin typeface="Times,Bold"/>
              </a:rPr>
              <a:t>1</a:t>
            </a:r>
            <a:r>
              <a:rPr lang="en-US" sz="2400" dirty="0">
                <a:solidFill>
                  <a:srgbClr val="0033CD"/>
                </a:solidFill>
                <a:latin typeface="Symbol" panose="05050102010706020507" pitchFamily="18" charset="2"/>
              </a:rPr>
              <a:t> </a:t>
            </a:r>
            <a:r>
              <a:rPr lang="en-US" sz="2400" b="1" dirty="0">
                <a:solidFill>
                  <a:srgbClr val="0033CD"/>
                </a:solidFill>
                <a:latin typeface="Times,Bold"/>
              </a:rPr>
              <a:t>= 11.173</a:t>
            </a:r>
            <a:r>
              <a:rPr lang="en-US" sz="2400" dirty="0">
                <a:solidFill>
                  <a:srgbClr val="0033CD"/>
                </a:solidFill>
                <a:latin typeface="Symbol" panose="05050102010706020507" pitchFamily="18" charset="2"/>
              </a:rPr>
              <a:t></a:t>
            </a:r>
            <a:endParaRPr lang="en-IN" sz="2400" dirty="0"/>
          </a:p>
        </p:txBody>
      </p:sp>
      <p:sp>
        <p:nvSpPr>
          <p:cNvPr id="10" name="Rectangle 9"/>
          <p:cNvSpPr/>
          <p:nvPr/>
        </p:nvSpPr>
        <p:spPr>
          <a:xfrm>
            <a:off x="1939606" y="4589894"/>
            <a:ext cx="4890121" cy="461665"/>
          </a:xfrm>
          <a:prstGeom prst="rect">
            <a:avLst/>
          </a:prstGeom>
        </p:spPr>
        <p:txBody>
          <a:bodyPr wrap="none">
            <a:spAutoFit/>
          </a:bodyPr>
          <a:lstStyle/>
          <a:p>
            <a:r>
              <a:rPr lang="en-IN" sz="2400" dirty="0">
                <a:solidFill>
                  <a:srgbClr val="000000"/>
                </a:solidFill>
                <a:latin typeface="Symbol" panose="05050102010706020507" pitchFamily="18" charset="2"/>
              </a:rPr>
              <a:t></a:t>
            </a:r>
            <a:r>
              <a:rPr lang="en-IN" sz="2400" b="0" i="0" u="none" strike="noStrike" baseline="0" dirty="0">
                <a:solidFill>
                  <a:srgbClr val="000000"/>
                </a:solidFill>
                <a:latin typeface="Symbol" panose="05050102010706020507" pitchFamily="18" charset="2"/>
              </a:rPr>
              <a:t> </a:t>
            </a:r>
            <a:r>
              <a:rPr lang="en-IN" sz="2400" dirty="0">
                <a:solidFill>
                  <a:srgbClr val="0033CD"/>
                </a:solidFill>
                <a:latin typeface="Symbol" panose="05050102010706020507" pitchFamily="18" charset="2"/>
              </a:rPr>
              <a:t></a:t>
            </a:r>
            <a:r>
              <a:rPr lang="en-IN" sz="2400" b="0" i="0" u="none" strike="noStrike" baseline="0" dirty="0">
                <a:solidFill>
                  <a:srgbClr val="0033CD"/>
                </a:solidFill>
                <a:latin typeface="Symbol" panose="05050102010706020507" pitchFamily="18" charset="2"/>
              </a:rPr>
              <a:t>q</a:t>
            </a:r>
            <a:r>
              <a:rPr lang="en-IN" sz="1600" b="1" i="0" u="none" strike="noStrike" baseline="0" dirty="0">
                <a:solidFill>
                  <a:srgbClr val="0033CD"/>
                </a:solidFill>
                <a:latin typeface="Times,Bold"/>
              </a:rPr>
              <a:t>1 </a:t>
            </a:r>
            <a:r>
              <a:rPr lang="en-IN" sz="2400" b="1" dirty="0">
                <a:solidFill>
                  <a:srgbClr val="0033CD"/>
                </a:solidFill>
                <a:latin typeface="Times,Bold"/>
              </a:rPr>
              <a:t>= 11.173</a:t>
            </a:r>
            <a:r>
              <a:rPr lang="en-IN" sz="2400" dirty="0">
                <a:solidFill>
                  <a:srgbClr val="0033CD"/>
                </a:solidFill>
                <a:latin typeface="Symbol" panose="05050102010706020507" pitchFamily="18" charset="2"/>
              </a:rPr>
              <a:t></a:t>
            </a:r>
            <a:r>
              <a:rPr lang="en-IN" sz="2400" b="1" dirty="0">
                <a:solidFill>
                  <a:srgbClr val="0033CD"/>
                </a:solidFill>
                <a:latin typeface="Times,Bold"/>
              </a:rPr>
              <a:t>10.978</a:t>
            </a:r>
            <a:r>
              <a:rPr lang="en-IN" sz="2400" dirty="0">
                <a:solidFill>
                  <a:srgbClr val="0033CD"/>
                </a:solidFill>
                <a:latin typeface="Symbol" panose="05050102010706020507" pitchFamily="18" charset="2"/>
              </a:rPr>
              <a:t> </a:t>
            </a:r>
            <a:r>
              <a:rPr lang="en-IN" sz="2400" b="1" dirty="0">
                <a:solidFill>
                  <a:srgbClr val="0033CD"/>
                </a:solidFill>
                <a:latin typeface="Times,Bold"/>
              </a:rPr>
              <a:t>= 0.20</a:t>
            </a:r>
            <a:r>
              <a:rPr lang="en-IN" sz="2400" dirty="0">
                <a:solidFill>
                  <a:srgbClr val="0033CD"/>
                </a:solidFill>
                <a:latin typeface="Symbol" panose="05050102010706020507" pitchFamily="18" charset="2"/>
              </a:rPr>
              <a:t></a:t>
            </a:r>
            <a:endParaRPr lang="en-IN" sz="2400" dirty="0"/>
          </a:p>
        </p:txBody>
      </p:sp>
      <p:sp>
        <p:nvSpPr>
          <p:cNvPr id="11" name="Rectangle 10"/>
          <p:cNvSpPr/>
          <p:nvPr/>
        </p:nvSpPr>
        <p:spPr>
          <a:xfrm>
            <a:off x="1190522" y="5354636"/>
            <a:ext cx="7630615" cy="461665"/>
          </a:xfrm>
          <a:prstGeom prst="rect">
            <a:avLst/>
          </a:prstGeom>
        </p:spPr>
        <p:txBody>
          <a:bodyPr wrap="none">
            <a:spAutoFit/>
          </a:bodyPr>
          <a:lstStyle/>
          <a:p>
            <a:r>
              <a:rPr lang="en-US" sz="2400" dirty="0">
                <a:latin typeface="Times" panose="02020603050405020304" pitchFamily="18" charset="0"/>
              </a:rPr>
              <a:t>Note</a:t>
            </a:r>
            <a:r>
              <a:rPr lang="en-US" sz="2400" i="1" dirty="0">
                <a:latin typeface="Times,Italic"/>
              </a:rPr>
              <a:t>, m </a:t>
            </a:r>
            <a:r>
              <a:rPr lang="en-US" sz="2400" dirty="0">
                <a:latin typeface="Times" panose="02020603050405020304" pitchFamily="18" charset="0"/>
              </a:rPr>
              <a:t>= 1 gives a complex angle and should be neglected.</a:t>
            </a:r>
            <a:endParaRPr lang="en-IN" sz="2400" dirty="0"/>
          </a:p>
        </p:txBody>
      </p:sp>
    </p:spTree>
    <p:extLst>
      <p:ext uri="{BB962C8B-B14F-4D97-AF65-F5344CB8AC3E}">
        <p14:creationId xmlns:p14="http://schemas.microsoft.com/office/powerpoint/2010/main" val="33404152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3915294" y="78971"/>
            <a:ext cx="3532910" cy="563563"/>
          </a:xfrm>
          <a:prstGeom prst="rect">
            <a:avLst/>
          </a:prstGeom>
          <a:solidFill>
            <a:schemeClr val="bg1"/>
          </a:solidFill>
          <a:ln>
            <a:solidFill>
              <a:schemeClr val="bg1"/>
            </a:solidFill>
            <a:miter lim="800000"/>
            <a:headEnd/>
            <a:tailEnd/>
          </a:ln>
        </p:spPr>
        <p:txBody>
          <a:bodyPr vert="horz" wrap="square" lIns="91440" tIns="45720" rIns="91440" bIns="45720" numCol="1" rtlCol="0" anchor="t" anchorCtr="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b="1" dirty="0">
                <a:solidFill>
                  <a:srgbClr val="C00000"/>
                </a:solidFill>
                <a:latin typeface="Arial" panose="020B0604020202020204" pitchFamily="34" charset="0"/>
                <a:cs typeface="Arial" panose="020B0604020202020204" pitchFamily="34" charset="0"/>
              </a:rPr>
              <a:t>Semiconductors </a:t>
            </a:r>
          </a:p>
        </p:txBody>
      </p:sp>
      <p:sp>
        <p:nvSpPr>
          <p:cNvPr id="9" name="Rectangle 8"/>
          <p:cNvSpPr/>
          <p:nvPr/>
        </p:nvSpPr>
        <p:spPr>
          <a:xfrm>
            <a:off x="324196" y="1180237"/>
            <a:ext cx="11488189" cy="5016758"/>
          </a:xfrm>
          <a:prstGeom prst="rect">
            <a:avLst/>
          </a:prstGeom>
        </p:spPr>
        <p:txBody>
          <a:bodyPr wrap="square">
            <a:spAutoFit/>
          </a:bodyPr>
          <a:lstStyle/>
          <a:p>
            <a:pPr marL="571500" indent="-571500" algn="just">
              <a:buFont typeface="Wingdings" panose="05000000000000000000" pitchFamily="2" charset="2"/>
              <a:buChar char="Ø"/>
            </a:pPr>
            <a:r>
              <a:rPr lang="en-US" altLang="zh-CN" sz="4000" dirty="0">
                <a:latin typeface="Arial" panose="020B0604020202020204" pitchFamily="34" charset="0"/>
                <a:cs typeface="Arial" panose="020B0604020202020204" pitchFamily="34" charset="0"/>
              </a:rPr>
              <a:t>A semiconductor is a solid material that has electrical conductivity in between a conductor and an insulator.</a:t>
            </a:r>
          </a:p>
          <a:p>
            <a:pPr marL="571500" indent="-571500" algn="just">
              <a:buFont typeface="Wingdings" panose="05000000000000000000" pitchFamily="2" charset="2"/>
              <a:buChar char="Ø"/>
            </a:pPr>
            <a:endParaRPr lang="en-US" altLang="zh-CN" sz="4000" dirty="0">
              <a:latin typeface="Arial" panose="020B0604020202020204" pitchFamily="34" charset="0"/>
              <a:cs typeface="Arial" panose="020B0604020202020204" pitchFamily="34" charset="0"/>
            </a:endParaRPr>
          </a:p>
          <a:p>
            <a:pPr marL="571500" indent="-571500" algn="just">
              <a:buFont typeface="Wingdings" panose="05000000000000000000" pitchFamily="2" charset="2"/>
              <a:buChar char="Ø"/>
            </a:pPr>
            <a:r>
              <a:rPr lang="en-US" altLang="zh-CN" sz="4000" dirty="0">
                <a:latin typeface="Arial" panose="020B0604020202020204" pitchFamily="34" charset="0"/>
                <a:cs typeface="Arial" panose="020B0604020202020204" pitchFamily="34" charset="0"/>
              </a:rPr>
              <a:t>Semiconductors can be used as optical detectors, sources (light-emitting diodes and lasers), amplifiers, waveguides, modulators, sensors, and nonlinear optical elements.</a:t>
            </a:r>
          </a:p>
        </p:txBody>
      </p:sp>
    </p:spTree>
    <p:extLst>
      <p:ext uri="{BB962C8B-B14F-4D97-AF65-F5344CB8AC3E}">
        <p14:creationId xmlns:p14="http://schemas.microsoft.com/office/powerpoint/2010/main" val="1558320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7640" y="43437"/>
            <a:ext cx="6649577" cy="584775"/>
          </a:xfrm>
          <a:prstGeom prst="rect">
            <a:avLst/>
          </a:prstGeom>
        </p:spPr>
        <p:txBody>
          <a:bodyPr wrap="none">
            <a:spAutoFit/>
          </a:bodyPr>
          <a:lstStyle/>
          <a:p>
            <a:r>
              <a:rPr lang="en-US" altLang="zh-CN" sz="3200" b="1" dirty="0">
                <a:solidFill>
                  <a:srgbClr val="C00000"/>
                </a:solidFill>
                <a:latin typeface="Arial" panose="020B0604020202020204" pitchFamily="34" charset="0"/>
                <a:cs typeface="Arial" panose="020B0604020202020204" pitchFamily="34" charset="0"/>
              </a:rPr>
              <a:t>Energy bands in semiconductors</a:t>
            </a:r>
            <a:endParaRPr lang="en-IN" sz="3200" dirty="0">
              <a:solidFill>
                <a:srgbClr val="C00000"/>
              </a:solidFill>
              <a:latin typeface="Arial" panose="020B0604020202020204" pitchFamily="34" charset="0"/>
              <a:cs typeface="Arial" panose="020B0604020202020204" pitchFamily="34" charset="0"/>
            </a:endParaRPr>
          </a:p>
        </p:txBody>
      </p:sp>
      <p:sp>
        <p:nvSpPr>
          <p:cNvPr id="5" name="Rectangle 4"/>
          <p:cNvSpPr/>
          <p:nvPr/>
        </p:nvSpPr>
        <p:spPr>
          <a:xfrm>
            <a:off x="204064" y="818009"/>
            <a:ext cx="11820699" cy="1384995"/>
          </a:xfrm>
          <a:prstGeom prst="rect">
            <a:avLst/>
          </a:prstGeom>
        </p:spPr>
        <p:txBody>
          <a:bodyPr wrap="square">
            <a:spAutoFit/>
          </a:bodyPr>
          <a:lstStyle/>
          <a:p>
            <a:pPr algn="just"/>
            <a:r>
              <a:rPr lang="en-US" altLang="zh-CN" sz="2800" dirty="0">
                <a:latin typeface="Arial" panose="020B0604020202020204" pitchFamily="34" charset="0"/>
                <a:cs typeface="Arial" panose="020B0604020202020204" pitchFamily="34" charset="0"/>
              </a:rPr>
              <a:t>The solution of the Schrödinger equation for the electron energy in the periodic potential created by the atoms in a crystal lattice, results in a splitting of the atomic energy levels and the formation of energy bands.</a:t>
            </a:r>
          </a:p>
        </p:txBody>
      </p:sp>
      <p:grpSp>
        <p:nvGrpSpPr>
          <p:cNvPr id="6" name="Group 67"/>
          <p:cNvGrpSpPr>
            <a:grpSpLocks/>
          </p:cNvGrpSpPr>
          <p:nvPr/>
        </p:nvGrpSpPr>
        <p:grpSpPr bwMode="auto">
          <a:xfrm>
            <a:off x="2139141" y="2826326"/>
            <a:ext cx="8176954" cy="3665913"/>
            <a:chOff x="720" y="2304"/>
            <a:chExt cx="4156" cy="1367"/>
          </a:xfrm>
        </p:grpSpPr>
        <p:sp>
          <p:nvSpPr>
            <p:cNvPr id="7" name="Line 5"/>
            <p:cNvSpPr>
              <a:spLocks noChangeShapeType="1"/>
            </p:cNvSpPr>
            <p:nvPr/>
          </p:nvSpPr>
          <p:spPr bwMode="auto">
            <a:xfrm>
              <a:off x="1010" y="2571"/>
              <a:ext cx="1008"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Line 6"/>
            <p:cNvSpPr>
              <a:spLocks noChangeShapeType="1"/>
            </p:cNvSpPr>
            <p:nvPr/>
          </p:nvSpPr>
          <p:spPr bwMode="auto">
            <a:xfrm>
              <a:off x="1010" y="3291"/>
              <a:ext cx="1008"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9" name="Group 34"/>
            <p:cNvGrpSpPr>
              <a:grpSpLocks/>
            </p:cNvGrpSpPr>
            <p:nvPr/>
          </p:nvGrpSpPr>
          <p:grpSpPr bwMode="auto">
            <a:xfrm>
              <a:off x="2879" y="2304"/>
              <a:ext cx="721" cy="554"/>
              <a:chOff x="3168" y="2832"/>
              <a:chExt cx="721" cy="582"/>
            </a:xfrm>
          </p:grpSpPr>
          <p:grpSp>
            <p:nvGrpSpPr>
              <p:cNvPr id="39" name="Group 20"/>
              <p:cNvGrpSpPr>
                <a:grpSpLocks/>
              </p:cNvGrpSpPr>
              <p:nvPr/>
            </p:nvGrpSpPr>
            <p:grpSpPr bwMode="auto">
              <a:xfrm>
                <a:off x="3168" y="2832"/>
                <a:ext cx="720" cy="273"/>
                <a:chOff x="3168" y="2832"/>
                <a:chExt cx="720" cy="424"/>
              </a:xfrm>
            </p:grpSpPr>
            <p:grpSp>
              <p:nvGrpSpPr>
                <p:cNvPr id="53" name="Group 11"/>
                <p:cNvGrpSpPr>
                  <a:grpSpLocks/>
                </p:cNvGrpSpPr>
                <p:nvPr/>
              </p:nvGrpSpPr>
              <p:grpSpPr bwMode="auto">
                <a:xfrm>
                  <a:off x="3168" y="2832"/>
                  <a:ext cx="720" cy="103"/>
                  <a:chOff x="3168" y="2832"/>
                  <a:chExt cx="720" cy="103"/>
                </a:xfrm>
              </p:grpSpPr>
              <p:sp>
                <p:nvSpPr>
                  <p:cNvPr id="62" name="Line 8"/>
                  <p:cNvSpPr>
                    <a:spLocks noChangeShapeType="1"/>
                  </p:cNvSpPr>
                  <p:nvPr/>
                </p:nvSpPr>
                <p:spPr bwMode="auto">
                  <a:xfrm>
                    <a:off x="3168" y="2832"/>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3" name="Line 9"/>
                  <p:cNvSpPr>
                    <a:spLocks noChangeShapeType="1"/>
                  </p:cNvSpPr>
                  <p:nvPr/>
                </p:nvSpPr>
                <p:spPr bwMode="auto">
                  <a:xfrm>
                    <a:off x="3168" y="2883"/>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 name="Line 10"/>
                  <p:cNvSpPr>
                    <a:spLocks noChangeShapeType="1"/>
                  </p:cNvSpPr>
                  <p:nvPr/>
                </p:nvSpPr>
                <p:spPr bwMode="auto">
                  <a:xfrm>
                    <a:off x="3168" y="2935"/>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4" name="Group 12"/>
                <p:cNvGrpSpPr>
                  <a:grpSpLocks/>
                </p:cNvGrpSpPr>
                <p:nvPr/>
              </p:nvGrpSpPr>
              <p:grpSpPr bwMode="auto">
                <a:xfrm>
                  <a:off x="3168" y="3153"/>
                  <a:ext cx="720" cy="103"/>
                  <a:chOff x="3168" y="2832"/>
                  <a:chExt cx="720" cy="103"/>
                </a:xfrm>
              </p:grpSpPr>
              <p:sp>
                <p:nvSpPr>
                  <p:cNvPr id="59" name="Line 13"/>
                  <p:cNvSpPr>
                    <a:spLocks noChangeShapeType="1"/>
                  </p:cNvSpPr>
                  <p:nvPr/>
                </p:nvSpPr>
                <p:spPr bwMode="auto">
                  <a:xfrm>
                    <a:off x="3168" y="2832"/>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0" name="Line 14"/>
                  <p:cNvSpPr>
                    <a:spLocks noChangeShapeType="1"/>
                  </p:cNvSpPr>
                  <p:nvPr/>
                </p:nvSpPr>
                <p:spPr bwMode="auto">
                  <a:xfrm>
                    <a:off x="3168" y="2883"/>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 name="Line 15"/>
                  <p:cNvSpPr>
                    <a:spLocks noChangeShapeType="1"/>
                  </p:cNvSpPr>
                  <p:nvPr/>
                </p:nvSpPr>
                <p:spPr bwMode="auto">
                  <a:xfrm>
                    <a:off x="3168" y="2935"/>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5" name="Group 16"/>
                <p:cNvGrpSpPr>
                  <a:grpSpLocks/>
                </p:cNvGrpSpPr>
                <p:nvPr/>
              </p:nvGrpSpPr>
              <p:grpSpPr bwMode="auto">
                <a:xfrm>
                  <a:off x="3168" y="2993"/>
                  <a:ext cx="720" cy="103"/>
                  <a:chOff x="3168" y="2832"/>
                  <a:chExt cx="720" cy="103"/>
                </a:xfrm>
              </p:grpSpPr>
              <p:sp>
                <p:nvSpPr>
                  <p:cNvPr id="56" name="Line 17"/>
                  <p:cNvSpPr>
                    <a:spLocks noChangeShapeType="1"/>
                  </p:cNvSpPr>
                  <p:nvPr/>
                </p:nvSpPr>
                <p:spPr bwMode="auto">
                  <a:xfrm>
                    <a:off x="3168" y="2832"/>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 name="Line 18"/>
                  <p:cNvSpPr>
                    <a:spLocks noChangeShapeType="1"/>
                  </p:cNvSpPr>
                  <p:nvPr/>
                </p:nvSpPr>
                <p:spPr bwMode="auto">
                  <a:xfrm>
                    <a:off x="3168" y="2883"/>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8" name="Line 19"/>
                  <p:cNvSpPr>
                    <a:spLocks noChangeShapeType="1"/>
                  </p:cNvSpPr>
                  <p:nvPr/>
                </p:nvSpPr>
                <p:spPr bwMode="auto">
                  <a:xfrm>
                    <a:off x="3168" y="2935"/>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40" name="Group 21"/>
              <p:cNvGrpSpPr>
                <a:grpSpLocks/>
              </p:cNvGrpSpPr>
              <p:nvPr/>
            </p:nvGrpSpPr>
            <p:grpSpPr bwMode="auto">
              <a:xfrm>
                <a:off x="3169" y="3141"/>
                <a:ext cx="720" cy="273"/>
                <a:chOff x="3168" y="2832"/>
                <a:chExt cx="720" cy="424"/>
              </a:xfrm>
            </p:grpSpPr>
            <p:grpSp>
              <p:nvGrpSpPr>
                <p:cNvPr id="41" name="Group 22"/>
                <p:cNvGrpSpPr>
                  <a:grpSpLocks/>
                </p:cNvGrpSpPr>
                <p:nvPr/>
              </p:nvGrpSpPr>
              <p:grpSpPr bwMode="auto">
                <a:xfrm>
                  <a:off x="3168" y="2832"/>
                  <a:ext cx="720" cy="103"/>
                  <a:chOff x="3168" y="2832"/>
                  <a:chExt cx="720" cy="103"/>
                </a:xfrm>
              </p:grpSpPr>
              <p:sp>
                <p:nvSpPr>
                  <p:cNvPr id="50" name="Line 23"/>
                  <p:cNvSpPr>
                    <a:spLocks noChangeShapeType="1"/>
                  </p:cNvSpPr>
                  <p:nvPr/>
                </p:nvSpPr>
                <p:spPr bwMode="auto">
                  <a:xfrm>
                    <a:off x="3168" y="2832"/>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 name="Line 24"/>
                  <p:cNvSpPr>
                    <a:spLocks noChangeShapeType="1"/>
                  </p:cNvSpPr>
                  <p:nvPr/>
                </p:nvSpPr>
                <p:spPr bwMode="auto">
                  <a:xfrm>
                    <a:off x="3168" y="2883"/>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 name="Line 25"/>
                  <p:cNvSpPr>
                    <a:spLocks noChangeShapeType="1"/>
                  </p:cNvSpPr>
                  <p:nvPr/>
                </p:nvSpPr>
                <p:spPr bwMode="auto">
                  <a:xfrm>
                    <a:off x="3168" y="2935"/>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42" name="Group 26"/>
                <p:cNvGrpSpPr>
                  <a:grpSpLocks/>
                </p:cNvGrpSpPr>
                <p:nvPr/>
              </p:nvGrpSpPr>
              <p:grpSpPr bwMode="auto">
                <a:xfrm>
                  <a:off x="3168" y="3153"/>
                  <a:ext cx="720" cy="103"/>
                  <a:chOff x="3168" y="2832"/>
                  <a:chExt cx="720" cy="103"/>
                </a:xfrm>
              </p:grpSpPr>
              <p:sp>
                <p:nvSpPr>
                  <p:cNvPr id="47" name="Line 27"/>
                  <p:cNvSpPr>
                    <a:spLocks noChangeShapeType="1"/>
                  </p:cNvSpPr>
                  <p:nvPr/>
                </p:nvSpPr>
                <p:spPr bwMode="auto">
                  <a:xfrm>
                    <a:off x="3168" y="2832"/>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8" name="Line 28"/>
                  <p:cNvSpPr>
                    <a:spLocks noChangeShapeType="1"/>
                  </p:cNvSpPr>
                  <p:nvPr/>
                </p:nvSpPr>
                <p:spPr bwMode="auto">
                  <a:xfrm>
                    <a:off x="3168" y="2883"/>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9" name="Line 29"/>
                  <p:cNvSpPr>
                    <a:spLocks noChangeShapeType="1"/>
                  </p:cNvSpPr>
                  <p:nvPr/>
                </p:nvSpPr>
                <p:spPr bwMode="auto">
                  <a:xfrm>
                    <a:off x="3168" y="2935"/>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43" name="Group 30"/>
                <p:cNvGrpSpPr>
                  <a:grpSpLocks/>
                </p:cNvGrpSpPr>
                <p:nvPr/>
              </p:nvGrpSpPr>
              <p:grpSpPr bwMode="auto">
                <a:xfrm>
                  <a:off x="3168" y="2993"/>
                  <a:ext cx="720" cy="103"/>
                  <a:chOff x="3168" y="2832"/>
                  <a:chExt cx="720" cy="103"/>
                </a:xfrm>
              </p:grpSpPr>
              <p:sp>
                <p:nvSpPr>
                  <p:cNvPr id="44" name="Line 31"/>
                  <p:cNvSpPr>
                    <a:spLocks noChangeShapeType="1"/>
                  </p:cNvSpPr>
                  <p:nvPr/>
                </p:nvSpPr>
                <p:spPr bwMode="auto">
                  <a:xfrm>
                    <a:off x="3168" y="2832"/>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 name="Line 32"/>
                  <p:cNvSpPr>
                    <a:spLocks noChangeShapeType="1"/>
                  </p:cNvSpPr>
                  <p:nvPr/>
                </p:nvSpPr>
                <p:spPr bwMode="auto">
                  <a:xfrm>
                    <a:off x="3168" y="2883"/>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 name="Line 33"/>
                  <p:cNvSpPr>
                    <a:spLocks noChangeShapeType="1"/>
                  </p:cNvSpPr>
                  <p:nvPr/>
                </p:nvSpPr>
                <p:spPr bwMode="auto">
                  <a:xfrm>
                    <a:off x="3168" y="2935"/>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grpSp>
          <p:nvGrpSpPr>
            <p:cNvPr id="10" name="Group 35"/>
            <p:cNvGrpSpPr>
              <a:grpSpLocks/>
            </p:cNvGrpSpPr>
            <p:nvPr/>
          </p:nvGrpSpPr>
          <p:grpSpPr bwMode="auto">
            <a:xfrm>
              <a:off x="2886" y="3168"/>
              <a:ext cx="720" cy="240"/>
              <a:chOff x="3168" y="2832"/>
              <a:chExt cx="720" cy="424"/>
            </a:xfrm>
          </p:grpSpPr>
          <p:grpSp>
            <p:nvGrpSpPr>
              <p:cNvPr id="27" name="Group 36"/>
              <p:cNvGrpSpPr>
                <a:grpSpLocks/>
              </p:cNvGrpSpPr>
              <p:nvPr/>
            </p:nvGrpSpPr>
            <p:grpSpPr bwMode="auto">
              <a:xfrm>
                <a:off x="3168" y="2832"/>
                <a:ext cx="720" cy="103"/>
                <a:chOff x="3168" y="2832"/>
                <a:chExt cx="720" cy="103"/>
              </a:xfrm>
            </p:grpSpPr>
            <p:sp>
              <p:nvSpPr>
                <p:cNvPr id="36" name="Line 37"/>
                <p:cNvSpPr>
                  <a:spLocks noChangeShapeType="1"/>
                </p:cNvSpPr>
                <p:nvPr/>
              </p:nvSpPr>
              <p:spPr bwMode="auto">
                <a:xfrm>
                  <a:off x="3168" y="2832"/>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 name="Line 38"/>
                <p:cNvSpPr>
                  <a:spLocks noChangeShapeType="1"/>
                </p:cNvSpPr>
                <p:nvPr/>
              </p:nvSpPr>
              <p:spPr bwMode="auto">
                <a:xfrm>
                  <a:off x="3168" y="2883"/>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 name="Line 39"/>
                <p:cNvSpPr>
                  <a:spLocks noChangeShapeType="1"/>
                </p:cNvSpPr>
                <p:nvPr/>
              </p:nvSpPr>
              <p:spPr bwMode="auto">
                <a:xfrm>
                  <a:off x="3168" y="2935"/>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28" name="Group 40"/>
              <p:cNvGrpSpPr>
                <a:grpSpLocks/>
              </p:cNvGrpSpPr>
              <p:nvPr/>
            </p:nvGrpSpPr>
            <p:grpSpPr bwMode="auto">
              <a:xfrm>
                <a:off x="3168" y="3153"/>
                <a:ext cx="720" cy="103"/>
                <a:chOff x="3168" y="2832"/>
                <a:chExt cx="720" cy="103"/>
              </a:xfrm>
            </p:grpSpPr>
            <p:sp>
              <p:nvSpPr>
                <p:cNvPr id="33" name="Line 41"/>
                <p:cNvSpPr>
                  <a:spLocks noChangeShapeType="1"/>
                </p:cNvSpPr>
                <p:nvPr/>
              </p:nvSpPr>
              <p:spPr bwMode="auto">
                <a:xfrm>
                  <a:off x="3168" y="2832"/>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 name="Line 42"/>
                <p:cNvSpPr>
                  <a:spLocks noChangeShapeType="1"/>
                </p:cNvSpPr>
                <p:nvPr/>
              </p:nvSpPr>
              <p:spPr bwMode="auto">
                <a:xfrm>
                  <a:off x="3168" y="2883"/>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 name="Line 43"/>
                <p:cNvSpPr>
                  <a:spLocks noChangeShapeType="1"/>
                </p:cNvSpPr>
                <p:nvPr/>
              </p:nvSpPr>
              <p:spPr bwMode="auto">
                <a:xfrm>
                  <a:off x="3168" y="2935"/>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29" name="Group 44"/>
              <p:cNvGrpSpPr>
                <a:grpSpLocks/>
              </p:cNvGrpSpPr>
              <p:nvPr/>
            </p:nvGrpSpPr>
            <p:grpSpPr bwMode="auto">
              <a:xfrm>
                <a:off x="3168" y="2993"/>
                <a:ext cx="720" cy="103"/>
                <a:chOff x="3168" y="2832"/>
                <a:chExt cx="720" cy="103"/>
              </a:xfrm>
            </p:grpSpPr>
            <p:sp>
              <p:nvSpPr>
                <p:cNvPr id="30" name="Line 45"/>
                <p:cNvSpPr>
                  <a:spLocks noChangeShapeType="1"/>
                </p:cNvSpPr>
                <p:nvPr/>
              </p:nvSpPr>
              <p:spPr bwMode="auto">
                <a:xfrm>
                  <a:off x="3168" y="2832"/>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 name="Line 46"/>
                <p:cNvSpPr>
                  <a:spLocks noChangeShapeType="1"/>
                </p:cNvSpPr>
                <p:nvPr/>
              </p:nvSpPr>
              <p:spPr bwMode="auto">
                <a:xfrm>
                  <a:off x="3168" y="2883"/>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 name="Line 47"/>
                <p:cNvSpPr>
                  <a:spLocks noChangeShapeType="1"/>
                </p:cNvSpPr>
                <p:nvPr/>
              </p:nvSpPr>
              <p:spPr bwMode="auto">
                <a:xfrm>
                  <a:off x="3168" y="2935"/>
                  <a:ext cx="720"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11" name="Group 50"/>
            <p:cNvGrpSpPr>
              <a:grpSpLocks/>
            </p:cNvGrpSpPr>
            <p:nvPr/>
          </p:nvGrpSpPr>
          <p:grpSpPr bwMode="auto">
            <a:xfrm>
              <a:off x="2022" y="2305"/>
              <a:ext cx="851" cy="542"/>
              <a:chOff x="2348" y="2366"/>
              <a:chExt cx="851" cy="542"/>
            </a:xfrm>
          </p:grpSpPr>
          <p:sp>
            <p:nvSpPr>
              <p:cNvPr id="25" name="Line 48"/>
              <p:cNvSpPr>
                <a:spLocks noChangeShapeType="1"/>
              </p:cNvSpPr>
              <p:nvPr/>
            </p:nvSpPr>
            <p:spPr bwMode="auto">
              <a:xfrm flipV="1">
                <a:off x="2352" y="2366"/>
                <a:ext cx="847" cy="27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Line 49"/>
              <p:cNvSpPr>
                <a:spLocks noChangeShapeType="1"/>
              </p:cNvSpPr>
              <p:nvPr/>
            </p:nvSpPr>
            <p:spPr bwMode="auto">
              <a:xfrm>
                <a:off x="2348" y="2634"/>
                <a:ext cx="847" cy="27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2" name="Group 54"/>
            <p:cNvGrpSpPr>
              <a:grpSpLocks/>
            </p:cNvGrpSpPr>
            <p:nvPr/>
          </p:nvGrpSpPr>
          <p:grpSpPr bwMode="auto">
            <a:xfrm>
              <a:off x="2014" y="3178"/>
              <a:ext cx="878" cy="230"/>
              <a:chOff x="2351" y="3239"/>
              <a:chExt cx="878" cy="230"/>
            </a:xfrm>
          </p:grpSpPr>
          <p:sp>
            <p:nvSpPr>
              <p:cNvPr id="23" name="Line 51"/>
              <p:cNvSpPr>
                <a:spLocks noChangeShapeType="1"/>
              </p:cNvSpPr>
              <p:nvPr/>
            </p:nvSpPr>
            <p:spPr bwMode="auto">
              <a:xfrm flipV="1">
                <a:off x="2351" y="3239"/>
                <a:ext cx="865"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 name="Line 53"/>
              <p:cNvSpPr>
                <a:spLocks noChangeShapeType="1"/>
              </p:cNvSpPr>
              <p:nvPr/>
            </p:nvSpPr>
            <p:spPr bwMode="auto">
              <a:xfrm>
                <a:off x="2364" y="3354"/>
                <a:ext cx="865"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3" name="Text Box 55"/>
            <p:cNvSpPr txBox="1">
              <a:spLocks noChangeArrowheads="1"/>
            </p:cNvSpPr>
            <p:nvPr/>
          </p:nvSpPr>
          <p:spPr bwMode="auto">
            <a:xfrm>
              <a:off x="1264" y="3386"/>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FF0000"/>
                  </a:solidFill>
                </a:rPr>
                <a:t>ATOM</a:t>
              </a:r>
            </a:p>
          </p:txBody>
        </p:sp>
        <p:sp>
          <p:nvSpPr>
            <p:cNvPr id="14" name="Text Box 56"/>
            <p:cNvSpPr txBox="1">
              <a:spLocks noChangeArrowheads="1"/>
            </p:cNvSpPr>
            <p:nvPr/>
          </p:nvSpPr>
          <p:spPr bwMode="auto">
            <a:xfrm>
              <a:off x="2978" y="3459"/>
              <a:ext cx="5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0000FF"/>
                  </a:solidFill>
                </a:rPr>
                <a:t>SOLID</a:t>
              </a:r>
            </a:p>
          </p:txBody>
        </p:sp>
        <p:sp>
          <p:nvSpPr>
            <p:cNvPr id="15" name="Text Box 57"/>
            <p:cNvSpPr txBox="1">
              <a:spLocks noChangeArrowheads="1"/>
            </p:cNvSpPr>
            <p:nvPr/>
          </p:nvSpPr>
          <p:spPr bwMode="auto">
            <a:xfrm>
              <a:off x="720" y="2459"/>
              <a:ext cx="2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i="1">
                  <a:solidFill>
                    <a:srgbClr val="FF0000"/>
                  </a:solidFill>
                </a:rPr>
                <a:t>E</a:t>
              </a:r>
              <a:r>
                <a:rPr lang="en-US" altLang="zh-CN" sz="900" b="1" i="1">
                  <a:solidFill>
                    <a:srgbClr val="FF0000"/>
                  </a:solidFill>
                </a:rPr>
                <a:t>2</a:t>
              </a:r>
              <a:r>
                <a:rPr lang="en-US" altLang="zh-CN" sz="1600" b="1" i="1">
                  <a:solidFill>
                    <a:srgbClr val="FF0000"/>
                  </a:solidFill>
                </a:rPr>
                <a:t>’</a:t>
              </a:r>
              <a:endParaRPr lang="en-US" altLang="zh-CN" sz="900" b="1" i="1">
                <a:solidFill>
                  <a:srgbClr val="FF0000"/>
                </a:solidFill>
              </a:endParaRPr>
            </a:p>
          </p:txBody>
        </p:sp>
        <p:sp>
          <p:nvSpPr>
            <p:cNvPr id="16" name="Text Box 58"/>
            <p:cNvSpPr txBox="1">
              <a:spLocks noChangeArrowheads="1"/>
            </p:cNvSpPr>
            <p:nvPr/>
          </p:nvSpPr>
          <p:spPr bwMode="auto">
            <a:xfrm>
              <a:off x="729" y="3181"/>
              <a:ext cx="2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i="1">
                  <a:solidFill>
                    <a:srgbClr val="FF0000"/>
                  </a:solidFill>
                </a:rPr>
                <a:t>E</a:t>
              </a:r>
              <a:r>
                <a:rPr lang="en-US" altLang="zh-CN" sz="900" b="1" i="1">
                  <a:solidFill>
                    <a:srgbClr val="FF0000"/>
                  </a:solidFill>
                </a:rPr>
                <a:t>1</a:t>
              </a:r>
              <a:r>
                <a:rPr lang="en-US" altLang="zh-CN" sz="1600" b="1" i="1">
                  <a:solidFill>
                    <a:srgbClr val="FF0000"/>
                  </a:solidFill>
                </a:rPr>
                <a:t>’</a:t>
              </a:r>
              <a:endParaRPr lang="en-US" altLang="zh-CN" sz="900" b="1" i="1">
                <a:solidFill>
                  <a:srgbClr val="FF0000"/>
                </a:solidFill>
              </a:endParaRPr>
            </a:p>
          </p:txBody>
        </p:sp>
        <p:sp>
          <p:nvSpPr>
            <p:cNvPr id="17" name="Text Box 59"/>
            <p:cNvSpPr txBox="1">
              <a:spLocks noChangeArrowheads="1"/>
            </p:cNvSpPr>
            <p:nvPr/>
          </p:nvSpPr>
          <p:spPr bwMode="auto">
            <a:xfrm>
              <a:off x="3676" y="2481"/>
              <a:ext cx="1200" cy="2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0000FF"/>
                  </a:solidFill>
                </a:rPr>
                <a:t>Conduction band</a:t>
              </a:r>
            </a:p>
          </p:txBody>
        </p:sp>
        <p:sp>
          <p:nvSpPr>
            <p:cNvPr id="18" name="Text Box 60"/>
            <p:cNvSpPr txBox="1">
              <a:spLocks noChangeArrowheads="1"/>
            </p:cNvSpPr>
            <p:nvPr/>
          </p:nvSpPr>
          <p:spPr bwMode="auto">
            <a:xfrm>
              <a:off x="3674" y="3169"/>
              <a:ext cx="959" cy="2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0000FF"/>
                  </a:solidFill>
                </a:rPr>
                <a:t>Valence band</a:t>
              </a:r>
            </a:p>
          </p:txBody>
        </p:sp>
        <p:sp>
          <p:nvSpPr>
            <p:cNvPr id="19" name="Line 62"/>
            <p:cNvSpPr>
              <a:spLocks noChangeShapeType="1"/>
            </p:cNvSpPr>
            <p:nvPr/>
          </p:nvSpPr>
          <p:spPr bwMode="auto">
            <a:xfrm>
              <a:off x="2755" y="2655"/>
              <a:ext cx="110" cy="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 name="Line 63"/>
            <p:cNvSpPr>
              <a:spLocks noChangeShapeType="1"/>
            </p:cNvSpPr>
            <p:nvPr/>
          </p:nvSpPr>
          <p:spPr bwMode="auto">
            <a:xfrm>
              <a:off x="2755" y="3238"/>
              <a:ext cx="116" cy="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 name="Line 64"/>
            <p:cNvSpPr>
              <a:spLocks noChangeShapeType="1"/>
            </p:cNvSpPr>
            <p:nvPr/>
          </p:nvSpPr>
          <p:spPr bwMode="auto">
            <a:xfrm>
              <a:off x="2821" y="2667"/>
              <a:ext cx="0" cy="576"/>
            </a:xfrm>
            <a:prstGeom prst="line">
              <a:avLst/>
            </a:prstGeom>
            <a:noFill/>
            <a:ln w="25400">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 name="Text Box 65"/>
            <p:cNvSpPr txBox="1">
              <a:spLocks noChangeArrowheads="1"/>
            </p:cNvSpPr>
            <p:nvPr/>
          </p:nvSpPr>
          <p:spPr bwMode="auto">
            <a:xfrm>
              <a:off x="2560" y="2866"/>
              <a:ext cx="3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i="1">
                  <a:solidFill>
                    <a:srgbClr val="CC00CC"/>
                  </a:solidFill>
                </a:rPr>
                <a:t>E</a:t>
              </a:r>
              <a:r>
                <a:rPr lang="en-US" altLang="zh-CN" sz="900" b="1" i="1">
                  <a:solidFill>
                    <a:srgbClr val="CC00CC"/>
                  </a:solidFill>
                </a:rPr>
                <a:t>21</a:t>
              </a:r>
            </a:p>
          </p:txBody>
        </p:sp>
      </p:grpSp>
    </p:spTree>
    <p:extLst>
      <p:ext uri="{BB962C8B-B14F-4D97-AF65-F5344CB8AC3E}">
        <p14:creationId xmlns:p14="http://schemas.microsoft.com/office/powerpoint/2010/main" val="1756157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1711035" y="26555"/>
            <a:ext cx="7033953" cy="563562"/>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Energy bands in semiconductors</a:t>
            </a:r>
          </a:p>
        </p:txBody>
      </p:sp>
      <p:sp>
        <p:nvSpPr>
          <p:cNvPr id="5" name="Rectangle 3"/>
          <p:cNvSpPr txBox="1">
            <a:spLocks noChangeArrowheads="1"/>
          </p:cNvSpPr>
          <p:nvPr/>
        </p:nvSpPr>
        <p:spPr bwMode="auto">
          <a:xfrm>
            <a:off x="0" y="711608"/>
            <a:ext cx="11955086" cy="2118101"/>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3200" dirty="0">
                <a:latin typeface="Arial" panose="020B0604020202020204" pitchFamily="34" charset="0"/>
                <a:cs typeface="Arial" panose="020B0604020202020204" pitchFamily="34" charset="0"/>
              </a:rPr>
              <a:t>Each band contains a large number of finely separated discrete energy levels that can be approximated as a continuum.</a:t>
            </a:r>
          </a:p>
          <a:p>
            <a:pPr algn="just"/>
            <a:r>
              <a:rPr lang="en-US" altLang="zh-CN" sz="3200" dirty="0">
                <a:latin typeface="Arial" panose="020B0604020202020204" pitchFamily="34" charset="0"/>
                <a:cs typeface="Arial" panose="020B0604020202020204" pitchFamily="34" charset="0"/>
              </a:rPr>
              <a:t>The valence and conduction bands are separated by a “forbidden” energy gap of width </a:t>
            </a:r>
            <a:r>
              <a:rPr lang="en-US" altLang="zh-CN" sz="3200" i="1" dirty="0" err="1">
                <a:latin typeface="Arial" panose="020B0604020202020204" pitchFamily="34" charset="0"/>
                <a:cs typeface="Arial" panose="020B0604020202020204" pitchFamily="34" charset="0"/>
              </a:rPr>
              <a:t>E</a:t>
            </a:r>
            <a:r>
              <a:rPr lang="en-US" altLang="zh-CN" sz="2400" i="1" dirty="0" err="1">
                <a:latin typeface="Arial" panose="020B0604020202020204" pitchFamily="34" charset="0"/>
                <a:cs typeface="Arial" panose="020B0604020202020204" pitchFamily="34" charset="0"/>
              </a:rPr>
              <a:t>g</a:t>
            </a:r>
            <a:r>
              <a:rPr lang="en-US" altLang="zh-CN" sz="3200" i="1" dirty="0">
                <a:latin typeface="Arial" panose="020B0604020202020204" pitchFamily="34" charset="0"/>
                <a:cs typeface="Arial" panose="020B0604020202020204" pitchFamily="34" charset="0"/>
              </a:rPr>
              <a:t>          </a:t>
            </a:r>
            <a:r>
              <a:rPr lang="en-US" altLang="zh-CN" sz="3600" b="1" dirty="0">
                <a:latin typeface="Arial" panose="020B0604020202020204" pitchFamily="34" charset="0"/>
                <a:cs typeface="Arial" panose="020B0604020202020204" pitchFamily="34" charset="0"/>
              </a:rPr>
              <a:t>bandgap energy</a:t>
            </a:r>
            <a:endParaRPr lang="en-US" altLang="zh-CN" sz="3200" dirty="0">
              <a:latin typeface="Arial" panose="020B0604020202020204" pitchFamily="34" charset="0"/>
              <a:cs typeface="Arial" panose="020B0604020202020204" pitchFamily="34" charset="0"/>
            </a:endParaRPr>
          </a:p>
        </p:txBody>
      </p:sp>
      <p:sp>
        <p:nvSpPr>
          <p:cNvPr id="6" name="AutoShape 5"/>
          <p:cNvSpPr>
            <a:spLocks noChangeArrowheads="1"/>
          </p:cNvSpPr>
          <p:nvPr/>
        </p:nvSpPr>
        <p:spPr bwMode="auto">
          <a:xfrm>
            <a:off x="6685818" y="2407820"/>
            <a:ext cx="744537" cy="147638"/>
          </a:xfrm>
          <a:prstGeom prst="rightArrow">
            <a:avLst>
              <a:gd name="adj1" fmla="val 50000"/>
              <a:gd name="adj2" fmla="val 126075"/>
            </a:avLst>
          </a:prstGeom>
          <a:solidFill>
            <a:srgbClr val="FF0000"/>
          </a:solidFill>
          <a:ln w="9525">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 name="Group 36"/>
          <p:cNvGrpSpPr>
            <a:grpSpLocks/>
          </p:cNvGrpSpPr>
          <p:nvPr/>
        </p:nvGrpSpPr>
        <p:grpSpPr bwMode="auto">
          <a:xfrm>
            <a:off x="2742103" y="3053541"/>
            <a:ext cx="7208232" cy="3380509"/>
            <a:chOff x="1479" y="2208"/>
            <a:chExt cx="3900" cy="1632"/>
          </a:xfrm>
        </p:grpSpPr>
        <p:sp>
          <p:nvSpPr>
            <p:cNvPr id="8" name="Line 6"/>
            <p:cNvSpPr>
              <a:spLocks noChangeShapeType="1"/>
            </p:cNvSpPr>
            <p:nvPr/>
          </p:nvSpPr>
          <p:spPr bwMode="auto">
            <a:xfrm flipV="1">
              <a:off x="1728" y="2208"/>
              <a:ext cx="0" cy="16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nvGrpSpPr>
            <p:cNvPr id="9" name="Group 11"/>
            <p:cNvGrpSpPr>
              <a:grpSpLocks/>
            </p:cNvGrpSpPr>
            <p:nvPr/>
          </p:nvGrpSpPr>
          <p:grpSpPr bwMode="auto">
            <a:xfrm>
              <a:off x="2381" y="2377"/>
              <a:ext cx="1776" cy="441"/>
              <a:chOff x="2448" y="2208"/>
              <a:chExt cx="1776" cy="288"/>
            </a:xfrm>
          </p:grpSpPr>
          <p:sp>
            <p:nvSpPr>
              <p:cNvPr id="28" name="Line 7"/>
              <p:cNvSpPr>
                <a:spLocks noChangeShapeType="1"/>
              </p:cNvSpPr>
              <p:nvPr/>
            </p:nvSpPr>
            <p:spPr bwMode="auto">
              <a:xfrm>
                <a:off x="2448" y="2208"/>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Line 8"/>
              <p:cNvSpPr>
                <a:spLocks noChangeShapeType="1"/>
              </p:cNvSpPr>
              <p:nvPr/>
            </p:nvSpPr>
            <p:spPr bwMode="auto">
              <a:xfrm>
                <a:off x="2448" y="2304"/>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 name="Line 9"/>
              <p:cNvSpPr>
                <a:spLocks noChangeShapeType="1"/>
              </p:cNvSpPr>
              <p:nvPr/>
            </p:nvSpPr>
            <p:spPr bwMode="auto">
              <a:xfrm>
                <a:off x="2448" y="2400"/>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 name="Line 10"/>
              <p:cNvSpPr>
                <a:spLocks noChangeShapeType="1"/>
              </p:cNvSpPr>
              <p:nvPr/>
            </p:nvSpPr>
            <p:spPr bwMode="auto">
              <a:xfrm>
                <a:off x="2448" y="2496"/>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0" name="Group 23"/>
            <p:cNvGrpSpPr>
              <a:grpSpLocks/>
            </p:cNvGrpSpPr>
            <p:nvPr/>
          </p:nvGrpSpPr>
          <p:grpSpPr bwMode="auto">
            <a:xfrm>
              <a:off x="2381" y="3013"/>
              <a:ext cx="1776" cy="686"/>
              <a:chOff x="2466" y="2790"/>
              <a:chExt cx="1776" cy="610"/>
            </a:xfrm>
          </p:grpSpPr>
          <p:sp>
            <p:nvSpPr>
              <p:cNvPr id="22" name="Line 13"/>
              <p:cNvSpPr>
                <a:spLocks noChangeShapeType="1"/>
              </p:cNvSpPr>
              <p:nvPr/>
            </p:nvSpPr>
            <p:spPr bwMode="auto">
              <a:xfrm>
                <a:off x="2466" y="2790"/>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 name="Line 14"/>
              <p:cNvSpPr>
                <a:spLocks noChangeShapeType="1"/>
              </p:cNvSpPr>
              <p:nvPr/>
            </p:nvSpPr>
            <p:spPr bwMode="auto">
              <a:xfrm>
                <a:off x="2466" y="2911"/>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 name="Line 15"/>
              <p:cNvSpPr>
                <a:spLocks noChangeShapeType="1"/>
              </p:cNvSpPr>
              <p:nvPr/>
            </p:nvSpPr>
            <p:spPr bwMode="auto">
              <a:xfrm>
                <a:off x="2466" y="3033"/>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 name="Line 16"/>
              <p:cNvSpPr>
                <a:spLocks noChangeShapeType="1"/>
              </p:cNvSpPr>
              <p:nvPr/>
            </p:nvSpPr>
            <p:spPr bwMode="auto">
              <a:xfrm>
                <a:off x="2466" y="3154"/>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Line 19"/>
              <p:cNvSpPr>
                <a:spLocks noChangeShapeType="1"/>
              </p:cNvSpPr>
              <p:nvPr/>
            </p:nvSpPr>
            <p:spPr bwMode="auto">
              <a:xfrm>
                <a:off x="2466" y="3279"/>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 name="Line 20"/>
              <p:cNvSpPr>
                <a:spLocks noChangeShapeType="1"/>
              </p:cNvSpPr>
              <p:nvPr/>
            </p:nvSpPr>
            <p:spPr bwMode="auto">
              <a:xfrm>
                <a:off x="2466" y="3400"/>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1" name="Text Box 24"/>
            <p:cNvSpPr txBox="1">
              <a:spLocks noChangeArrowheads="1"/>
            </p:cNvSpPr>
            <p:nvPr/>
          </p:nvSpPr>
          <p:spPr bwMode="auto">
            <a:xfrm>
              <a:off x="4179" y="2487"/>
              <a:ext cx="1200" cy="2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0000FF"/>
                  </a:solidFill>
                </a:rPr>
                <a:t>Conduction band</a:t>
              </a:r>
            </a:p>
          </p:txBody>
        </p:sp>
        <p:sp>
          <p:nvSpPr>
            <p:cNvPr id="12" name="Text Box 25"/>
            <p:cNvSpPr txBox="1">
              <a:spLocks noChangeArrowheads="1"/>
            </p:cNvSpPr>
            <p:nvPr/>
          </p:nvSpPr>
          <p:spPr bwMode="auto">
            <a:xfrm>
              <a:off x="4205" y="3236"/>
              <a:ext cx="959" cy="2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0000FF"/>
                  </a:solidFill>
                </a:rPr>
                <a:t>Valence band</a:t>
              </a:r>
            </a:p>
          </p:txBody>
        </p:sp>
        <p:sp>
          <p:nvSpPr>
            <p:cNvPr id="13" name="Text Box 26"/>
            <p:cNvSpPr txBox="1">
              <a:spLocks noChangeArrowheads="1"/>
            </p:cNvSpPr>
            <p:nvPr/>
          </p:nvSpPr>
          <p:spPr bwMode="auto">
            <a:xfrm>
              <a:off x="4195" y="2812"/>
              <a:ext cx="719" cy="2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FF0000"/>
                  </a:solidFill>
                </a:rPr>
                <a:t>Bandgap</a:t>
              </a:r>
            </a:p>
          </p:txBody>
        </p:sp>
        <p:sp>
          <p:nvSpPr>
            <p:cNvPr id="14" name="Rectangle 27" descr="花岗岩"/>
            <p:cNvSpPr>
              <a:spLocks noChangeArrowheads="1"/>
            </p:cNvSpPr>
            <p:nvPr/>
          </p:nvSpPr>
          <p:spPr bwMode="auto">
            <a:xfrm>
              <a:off x="2385" y="3033"/>
              <a:ext cx="1766" cy="106"/>
            </a:xfrm>
            <a:prstGeom prst="rect">
              <a:avLst/>
            </a:prstGeom>
            <a:blipFill dpi="0" rotWithShape="1">
              <a:blip r:embed="rId2"/>
              <a:srcRect/>
              <a:tile tx="0" ty="0" sx="100000" sy="100000" flip="none" algn="tl"/>
            </a:blip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Rectangle 28" descr="花岗岩"/>
            <p:cNvSpPr>
              <a:spLocks noChangeArrowheads="1"/>
            </p:cNvSpPr>
            <p:nvPr/>
          </p:nvSpPr>
          <p:spPr bwMode="auto">
            <a:xfrm>
              <a:off x="2380" y="3576"/>
              <a:ext cx="1766" cy="106"/>
            </a:xfrm>
            <a:prstGeom prst="rect">
              <a:avLst/>
            </a:prstGeom>
            <a:blipFill dpi="0" rotWithShape="1">
              <a:blip r:embed="rId2"/>
              <a:srcRect/>
              <a:tile tx="0" ty="0" sx="100000" sy="100000" flip="none" algn="tl"/>
            </a:blip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Rectangle 29" descr="花岗岩"/>
            <p:cNvSpPr>
              <a:spLocks noChangeArrowheads="1"/>
            </p:cNvSpPr>
            <p:nvPr/>
          </p:nvSpPr>
          <p:spPr bwMode="auto">
            <a:xfrm>
              <a:off x="2387" y="3309"/>
              <a:ext cx="1766" cy="106"/>
            </a:xfrm>
            <a:prstGeom prst="rect">
              <a:avLst/>
            </a:prstGeom>
            <a:blipFill dpi="0" rotWithShape="1">
              <a:blip r:embed="rId2"/>
              <a:srcRect/>
              <a:tile tx="0" ty="0" sx="100000" sy="100000" flip="none" algn="tl"/>
            </a:blip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Text Box 31"/>
            <p:cNvSpPr txBox="1">
              <a:spLocks noChangeArrowheads="1"/>
            </p:cNvSpPr>
            <p:nvPr/>
          </p:nvSpPr>
          <p:spPr bwMode="auto">
            <a:xfrm>
              <a:off x="1479" y="2931"/>
              <a:ext cx="2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i="1"/>
                <a:t>E</a:t>
              </a:r>
            </a:p>
          </p:txBody>
        </p:sp>
        <p:sp>
          <p:nvSpPr>
            <p:cNvPr id="18" name="Text Box 32"/>
            <p:cNvSpPr txBox="1">
              <a:spLocks noChangeArrowheads="1"/>
            </p:cNvSpPr>
            <p:nvPr/>
          </p:nvSpPr>
          <p:spPr bwMode="auto">
            <a:xfrm>
              <a:off x="1732" y="2464"/>
              <a:ext cx="57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b="1">
                  <a:solidFill>
                    <a:srgbClr val="FF0000"/>
                  </a:solidFill>
                </a:rPr>
                <a:t>Unfilled bands</a:t>
              </a:r>
            </a:p>
          </p:txBody>
        </p:sp>
        <p:sp>
          <p:nvSpPr>
            <p:cNvPr id="19" name="Text Box 33"/>
            <p:cNvSpPr txBox="1">
              <a:spLocks noChangeArrowheads="1"/>
            </p:cNvSpPr>
            <p:nvPr/>
          </p:nvSpPr>
          <p:spPr bwMode="auto">
            <a:xfrm>
              <a:off x="1813" y="3195"/>
              <a:ext cx="45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b="1">
                  <a:solidFill>
                    <a:srgbClr val="FF0000"/>
                  </a:solidFill>
                </a:rPr>
                <a:t>Filled bands</a:t>
              </a:r>
            </a:p>
          </p:txBody>
        </p:sp>
        <p:sp>
          <p:nvSpPr>
            <p:cNvPr id="20" name="AutoShape 34"/>
            <p:cNvSpPr>
              <a:spLocks/>
            </p:cNvSpPr>
            <p:nvPr/>
          </p:nvSpPr>
          <p:spPr bwMode="auto">
            <a:xfrm>
              <a:off x="2256" y="2376"/>
              <a:ext cx="65" cy="452"/>
            </a:xfrm>
            <a:prstGeom prst="leftBrace">
              <a:avLst>
                <a:gd name="adj1" fmla="val 57949"/>
                <a:gd name="adj2" fmla="val 50000"/>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AutoShape 35"/>
            <p:cNvSpPr>
              <a:spLocks/>
            </p:cNvSpPr>
            <p:nvPr/>
          </p:nvSpPr>
          <p:spPr bwMode="auto">
            <a:xfrm>
              <a:off x="2254" y="3027"/>
              <a:ext cx="54" cy="695"/>
            </a:xfrm>
            <a:prstGeom prst="leftBrace">
              <a:avLst>
                <a:gd name="adj1" fmla="val 107253"/>
                <a:gd name="adj2" fmla="val 50000"/>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3827846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1800484" y="5801"/>
            <a:ext cx="8050097" cy="555625"/>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Energy bands in semiconductors</a:t>
            </a:r>
          </a:p>
        </p:txBody>
      </p:sp>
      <p:pic>
        <p:nvPicPr>
          <p:cNvPr id="5" name="Picture 3" descr="720px-Isolator-me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428" y="561426"/>
            <a:ext cx="7548217" cy="4193454"/>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307571" y="5062451"/>
            <a:ext cx="11704320" cy="1384995"/>
          </a:xfrm>
          <a:prstGeom prst="rect">
            <a:avLst/>
          </a:prstGeom>
        </p:spPr>
        <p:txBody>
          <a:bodyPr wrap="square">
            <a:spAutoFit/>
          </a:bodyPr>
          <a:lstStyle/>
          <a:p>
            <a:pPr algn="just">
              <a:spcBef>
                <a:spcPct val="50000"/>
              </a:spcBef>
            </a:pPr>
            <a:r>
              <a:rPr lang="en-US" altLang="zh-CN" sz="2800" b="1" dirty="0">
                <a:latin typeface="Arial" panose="020B0604020202020204" pitchFamily="34" charset="0"/>
                <a:cs typeface="Arial" panose="020B0604020202020204" pitchFamily="34" charset="0"/>
              </a:rPr>
              <a:t>Materials with a large energy gap (&gt;3eV) are insulators, those for which the gap is small or nonexistent are conductors, semiconductors have gaps roughly in the range 0.1 to 3 eV </a:t>
            </a:r>
          </a:p>
        </p:txBody>
      </p:sp>
    </p:spTree>
    <p:extLst>
      <p:ext uri="{BB962C8B-B14F-4D97-AF65-F5344CB8AC3E}">
        <p14:creationId xmlns:p14="http://schemas.microsoft.com/office/powerpoint/2010/main" val="1375517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70990" y="570318"/>
            <a:ext cx="8836545" cy="5813857"/>
            <a:chOff x="565150" y="877888"/>
            <a:chExt cx="7999413" cy="5203825"/>
          </a:xfrm>
        </p:grpSpPr>
        <p:sp>
          <p:nvSpPr>
            <p:cNvPr id="5" name="Rectangle 2"/>
            <p:cNvSpPr>
              <a:spLocks noChangeArrowheads="1"/>
            </p:cNvSpPr>
            <p:nvPr/>
          </p:nvSpPr>
          <p:spPr bwMode="auto">
            <a:xfrm>
              <a:off x="1089025" y="1089025"/>
              <a:ext cx="2873375" cy="4084638"/>
            </a:xfrm>
            <a:prstGeom prst="rect">
              <a:avLst/>
            </a:prstGeom>
            <a:solidFill>
              <a:srgbClr val="CCFFCC"/>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 name="Group 3"/>
            <p:cNvGrpSpPr>
              <a:grpSpLocks/>
            </p:cNvGrpSpPr>
            <p:nvPr/>
          </p:nvGrpSpPr>
          <p:grpSpPr bwMode="auto">
            <a:xfrm>
              <a:off x="3733800" y="1241425"/>
              <a:ext cx="214313" cy="592138"/>
              <a:chOff x="2352" y="731"/>
              <a:chExt cx="135" cy="539"/>
            </a:xfrm>
          </p:grpSpPr>
          <p:sp>
            <p:nvSpPr>
              <p:cNvPr id="110" name="Line 4"/>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111" name="Group 5"/>
              <p:cNvGrpSpPr>
                <a:grpSpLocks/>
              </p:cNvGrpSpPr>
              <p:nvPr/>
            </p:nvGrpSpPr>
            <p:grpSpPr bwMode="auto">
              <a:xfrm>
                <a:off x="2401" y="731"/>
                <a:ext cx="86" cy="387"/>
                <a:chOff x="2362" y="713"/>
                <a:chExt cx="141" cy="387"/>
              </a:xfrm>
            </p:grpSpPr>
            <p:sp>
              <p:nvSpPr>
                <p:cNvPr id="112" name="Line 6"/>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3" name="Line 7"/>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 name="Line 8"/>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5" name="Line 9"/>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7" name="Rectangle 10" descr="75%"/>
            <p:cNvSpPr>
              <a:spLocks noChangeArrowheads="1"/>
            </p:cNvSpPr>
            <p:nvPr/>
          </p:nvSpPr>
          <p:spPr bwMode="auto">
            <a:xfrm>
              <a:off x="1312863" y="2689225"/>
              <a:ext cx="1570037" cy="2197100"/>
            </a:xfrm>
            <a:prstGeom prst="rect">
              <a:avLst/>
            </a:prstGeom>
            <a:pattFill prst="pct75">
              <a:fgClr>
                <a:srgbClr val="4D4D4D"/>
              </a:fgClr>
              <a:bgClr>
                <a:srgbClr val="B2B2B2"/>
              </a:bgClr>
            </a:patt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Text Box 11"/>
            <p:cNvSpPr txBox="1">
              <a:spLocks noChangeArrowheads="1"/>
            </p:cNvSpPr>
            <p:nvPr/>
          </p:nvSpPr>
          <p:spPr bwMode="auto">
            <a:xfrm>
              <a:off x="3886200" y="9001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ev</a:t>
              </a:r>
            </a:p>
          </p:txBody>
        </p:sp>
        <p:sp>
          <p:nvSpPr>
            <p:cNvPr id="9" name="Text Box 12"/>
            <p:cNvSpPr txBox="1">
              <a:spLocks noChangeArrowheads="1"/>
            </p:cNvSpPr>
            <p:nvPr/>
          </p:nvSpPr>
          <p:spPr bwMode="auto">
            <a:xfrm>
              <a:off x="3352800" y="23685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00" b="1">
                  <a:solidFill>
                    <a:srgbClr val="0000FF"/>
                  </a:solidFill>
                </a:rPr>
                <a:t>1.1ev</a:t>
              </a:r>
            </a:p>
          </p:txBody>
        </p:sp>
        <p:sp>
          <p:nvSpPr>
            <p:cNvPr id="10" name="Line 13"/>
            <p:cNvSpPr>
              <a:spLocks noChangeShapeType="1"/>
            </p:cNvSpPr>
            <p:nvPr/>
          </p:nvSpPr>
          <p:spPr bwMode="auto">
            <a:xfrm>
              <a:off x="3475038" y="2576513"/>
              <a:ext cx="23177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11" name="Group 14"/>
            <p:cNvGrpSpPr>
              <a:grpSpLocks/>
            </p:cNvGrpSpPr>
            <p:nvPr/>
          </p:nvGrpSpPr>
          <p:grpSpPr bwMode="auto">
            <a:xfrm>
              <a:off x="3740150" y="1990725"/>
              <a:ext cx="214313" cy="592138"/>
              <a:chOff x="2352" y="731"/>
              <a:chExt cx="135" cy="539"/>
            </a:xfrm>
          </p:grpSpPr>
          <p:sp>
            <p:nvSpPr>
              <p:cNvPr id="104" name="Line 15"/>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105" name="Group 16"/>
              <p:cNvGrpSpPr>
                <a:grpSpLocks/>
              </p:cNvGrpSpPr>
              <p:nvPr/>
            </p:nvGrpSpPr>
            <p:grpSpPr bwMode="auto">
              <a:xfrm>
                <a:off x="2401" y="731"/>
                <a:ext cx="86" cy="387"/>
                <a:chOff x="2362" y="713"/>
                <a:chExt cx="141" cy="387"/>
              </a:xfrm>
            </p:grpSpPr>
            <p:sp>
              <p:nvSpPr>
                <p:cNvPr id="106" name="Line 17"/>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7" name="Line 18"/>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8" name="Line 19"/>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9" name="Line 20"/>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12" name="Group 21"/>
            <p:cNvGrpSpPr>
              <a:grpSpLocks/>
            </p:cNvGrpSpPr>
            <p:nvPr/>
          </p:nvGrpSpPr>
          <p:grpSpPr bwMode="auto">
            <a:xfrm>
              <a:off x="3756025" y="3603625"/>
              <a:ext cx="214313" cy="687388"/>
              <a:chOff x="2352" y="731"/>
              <a:chExt cx="135" cy="539"/>
            </a:xfrm>
          </p:grpSpPr>
          <p:sp>
            <p:nvSpPr>
              <p:cNvPr id="98" name="Line 22"/>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99" name="Group 23"/>
              <p:cNvGrpSpPr>
                <a:grpSpLocks/>
              </p:cNvGrpSpPr>
              <p:nvPr/>
            </p:nvGrpSpPr>
            <p:grpSpPr bwMode="auto">
              <a:xfrm>
                <a:off x="2401" y="731"/>
                <a:ext cx="86" cy="387"/>
                <a:chOff x="2362" y="713"/>
                <a:chExt cx="141" cy="387"/>
              </a:xfrm>
            </p:grpSpPr>
            <p:sp>
              <p:nvSpPr>
                <p:cNvPr id="100" name="Line 24"/>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1" name="Line 25"/>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 name="Line 26"/>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3" name="Line 27"/>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13" name="Group 28"/>
            <p:cNvGrpSpPr>
              <a:grpSpLocks/>
            </p:cNvGrpSpPr>
            <p:nvPr/>
          </p:nvGrpSpPr>
          <p:grpSpPr bwMode="auto">
            <a:xfrm>
              <a:off x="3749675" y="2774950"/>
              <a:ext cx="214313" cy="639763"/>
              <a:chOff x="2352" y="731"/>
              <a:chExt cx="135" cy="539"/>
            </a:xfrm>
          </p:grpSpPr>
          <p:sp>
            <p:nvSpPr>
              <p:cNvPr id="92" name="Line 29"/>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93" name="Group 30"/>
              <p:cNvGrpSpPr>
                <a:grpSpLocks/>
              </p:cNvGrpSpPr>
              <p:nvPr/>
            </p:nvGrpSpPr>
            <p:grpSpPr bwMode="auto">
              <a:xfrm>
                <a:off x="2401" y="731"/>
                <a:ext cx="86" cy="387"/>
                <a:chOff x="2362" y="713"/>
                <a:chExt cx="141" cy="387"/>
              </a:xfrm>
            </p:grpSpPr>
            <p:sp>
              <p:nvSpPr>
                <p:cNvPr id="94" name="Line 31"/>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5" name="Line 32"/>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6" name="Line 33"/>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7" name="Line 34"/>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14" name="Group 35"/>
            <p:cNvGrpSpPr>
              <a:grpSpLocks/>
            </p:cNvGrpSpPr>
            <p:nvPr/>
          </p:nvGrpSpPr>
          <p:grpSpPr bwMode="auto">
            <a:xfrm>
              <a:off x="3744913" y="4483100"/>
              <a:ext cx="214312" cy="690563"/>
              <a:chOff x="2352" y="731"/>
              <a:chExt cx="135" cy="539"/>
            </a:xfrm>
          </p:grpSpPr>
          <p:sp>
            <p:nvSpPr>
              <p:cNvPr id="86" name="Line 36"/>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87" name="Group 37"/>
              <p:cNvGrpSpPr>
                <a:grpSpLocks/>
              </p:cNvGrpSpPr>
              <p:nvPr/>
            </p:nvGrpSpPr>
            <p:grpSpPr bwMode="auto">
              <a:xfrm>
                <a:off x="2401" y="731"/>
                <a:ext cx="86" cy="387"/>
                <a:chOff x="2362" y="713"/>
                <a:chExt cx="141" cy="387"/>
              </a:xfrm>
            </p:grpSpPr>
            <p:sp>
              <p:nvSpPr>
                <p:cNvPr id="88" name="Line 38"/>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9" name="Line 39"/>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0" name="Line 40"/>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1" name="Line 41"/>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15" name="Line 42"/>
            <p:cNvSpPr>
              <a:spLocks noChangeShapeType="1"/>
            </p:cNvSpPr>
            <p:nvPr/>
          </p:nvSpPr>
          <p:spPr bwMode="auto">
            <a:xfrm>
              <a:off x="3471863" y="2416175"/>
              <a:ext cx="23177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 name="Line 43"/>
            <p:cNvSpPr>
              <a:spLocks noChangeShapeType="1"/>
            </p:cNvSpPr>
            <p:nvPr/>
          </p:nvSpPr>
          <p:spPr bwMode="auto">
            <a:xfrm>
              <a:off x="3575050" y="2249488"/>
              <a:ext cx="0" cy="1524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 name="Line 44"/>
            <p:cNvSpPr>
              <a:spLocks noChangeShapeType="1"/>
            </p:cNvSpPr>
            <p:nvPr/>
          </p:nvSpPr>
          <p:spPr bwMode="auto">
            <a:xfrm rot="10800000">
              <a:off x="3578225" y="2566988"/>
              <a:ext cx="0" cy="1524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8" name="Text Box 45"/>
            <p:cNvSpPr txBox="1">
              <a:spLocks noChangeArrowheads="1"/>
            </p:cNvSpPr>
            <p:nvPr/>
          </p:nvSpPr>
          <p:spPr bwMode="auto">
            <a:xfrm>
              <a:off x="1104900" y="11049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Si</a:t>
              </a:r>
            </a:p>
          </p:txBody>
        </p:sp>
        <p:sp>
          <p:nvSpPr>
            <p:cNvPr id="19" name="Text Box 46"/>
            <p:cNvSpPr txBox="1">
              <a:spLocks noChangeArrowheads="1"/>
            </p:cNvSpPr>
            <p:nvPr/>
          </p:nvSpPr>
          <p:spPr bwMode="auto">
            <a:xfrm>
              <a:off x="1247775" y="1539875"/>
              <a:ext cx="1679575" cy="3048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FF3300"/>
                  </a:solidFill>
                </a:rPr>
                <a:t>Conduction band</a:t>
              </a:r>
            </a:p>
          </p:txBody>
        </p:sp>
        <p:sp>
          <p:nvSpPr>
            <p:cNvPr id="20" name="Text Box 47"/>
            <p:cNvSpPr txBox="1">
              <a:spLocks noChangeArrowheads="1"/>
            </p:cNvSpPr>
            <p:nvPr/>
          </p:nvSpPr>
          <p:spPr bwMode="auto">
            <a:xfrm>
              <a:off x="1398588" y="2917825"/>
              <a:ext cx="1371600"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0000FF"/>
                  </a:solidFill>
                </a:rPr>
                <a:t>Valence band</a:t>
              </a:r>
            </a:p>
          </p:txBody>
        </p:sp>
        <p:sp>
          <p:nvSpPr>
            <p:cNvPr id="21" name="Rectangle 48" descr="花岗岩"/>
            <p:cNvSpPr>
              <a:spLocks noChangeArrowheads="1"/>
            </p:cNvSpPr>
            <p:nvPr/>
          </p:nvSpPr>
          <p:spPr bwMode="auto">
            <a:xfrm>
              <a:off x="1295400" y="1851025"/>
              <a:ext cx="1600200" cy="609600"/>
            </a:xfrm>
            <a:prstGeom prst="rect">
              <a:avLst/>
            </a:prstGeom>
            <a:blipFill dpi="0" rotWithShape="1">
              <a:blip r:embed="rId2"/>
              <a:srcRect/>
              <a:tile tx="0" ty="0" sx="100000" sy="100000" flip="none" algn="tl"/>
            </a:blip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Text Box 49"/>
            <p:cNvSpPr txBox="1">
              <a:spLocks noChangeArrowheads="1"/>
            </p:cNvSpPr>
            <p:nvPr/>
          </p:nvSpPr>
          <p:spPr bwMode="auto">
            <a:xfrm flipH="1">
              <a:off x="565150" y="2765425"/>
              <a:ext cx="4587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Energy</a:t>
              </a:r>
            </a:p>
          </p:txBody>
        </p:sp>
        <p:sp>
          <p:nvSpPr>
            <p:cNvPr id="23" name="Text Box 50"/>
            <p:cNvSpPr txBox="1">
              <a:spLocks noChangeArrowheads="1"/>
            </p:cNvSpPr>
            <p:nvPr/>
          </p:nvSpPr>
          <p:spPr bwMode="auto">
            <a:xfrm>
              <a:off x="3975100" y="169545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5</a:t>
              </a:r>
            </a:p>
          </p:txBody>
        </p:sp>
        <p:sp>
          <p:nvSpPr>
            <p:cNvPr id="24" name="Text Box 51"/>
            <p:cNvSpPr txBox="1">
              <a:spLocks noChangeArrowheads="1"/>
            </p:cNvSpPr>
            <p:nvPr/>
          </p:nvSpPr>
          <p:spPr bwMode="auto">
            <a:xfrm>
              <a:off x="3968750" y="4144963"/>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-10</a:t>
              </a:r>
            </a:p>
          </p:txBody>
        </p:sp>
        <p:sp>
          <p:nvSpPr>
            <p:cNvPr id="25" name="Text Box 52"/>
            <p:cNvSpPr txBox="1">
              <a:spLocks noChangeArrowheads="1"/>
            </p:cNvSpPr>
            <p:nvPr/>
          </p:nvSpPr>
          <p:spPr bwMode="auto">
            <a:xfrm>
              <a:off x="3983038" y="24352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0</a:t>
              </a:r>
            </a:p>
          </p:txBody>
        </p:sp>
        <p:sp>
          <p:nvSpPr>
            <p:cNvPr id="26" name="Text Box 53"/>
            <p:cNvSpPr txBox="1">
              <a:spLocks noChangeArrowheads="1"/>
            </p:cNvSpPr>
            <p:nvPr/>
          </p:nvSpPr>
          <p:spPr bwMode="auto">
            <a:xfrm>
              <a:off x="3968750" y="5051425"/>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-15</a:t>
              </a:r>
            </a:p>
          </p:txBody>
        </p:sp>
        <p:sp>
          <p:nvSpPr>
            <p:cNvPr id="27" name="Text Box 54"/>
            <p:cNvSpPr txBox="1">
              <a:spLocks noChangeArrowheads="1"/>
            </p:cNvSpPr>
            <p:nvPr/>
          </p:nvSpPr>
          <p:spPr bwMode="auto">
            <a:xfrm>
              <a:off x="3968750" y="3275013"/>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-5</a:t>
              </a:r>
            </a:p>
          </p:txBody>
        </p:sp>
        <p:sp>
          <p:nvSpPr>
            <p:cNvPr id="28" name="Rectangle 55"/>
            <p:cNvSpPr>
              <a:spLocks noChangeArrowheads="1"/>
            </p:cNvSpPr>
            <p:nvPr/>
          </p:nvSpPr>
          <p:spPr bwMode="auto">
            <a:xfrm>
              <a:off x="5151438" y="1066800"/>
              <a:ext cx="2873375" cy="4084638"/>
            </a:xfrm>
            <a:prstGeom prst="rect">
              <a:avLst/>
            </a:prstGeom>
            <a:solidFill>
              <a:srgbClr val="CCFFCC"/>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9" name="Group 56"/>
            <p:cNvGrpSpPr>
              <a:grpSpLocks/>
            </p:cNvGrpSpPr>
            <p:nvPr/>
          </p:nvGrpSpPr>
          <p:grpSpPr bwMode="auto">
            <a:xfrm>
              <a:off x="7796213" y="1219200"/>
              <a:ext cx="214312" cy="592138"/>
              <a:chOff x="2352" y="731"/>
              <a:chExt cx="135" cy="539"/>
            </a:xfrm>
          </p:grpSpPr>
          <p:sp>
            <p:nvSpPr>
              <p:cNvPr id="80" name="Line 57"/>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81" name="Group 58"/>
              <p:cNvGrpSpPr>
                <a:grpSpLocks/>
              </p:cNvGrpSpPr>
              <p:nvPr/>
            </p:nvGrpSpPr>
            <p:grpSpPr bwMode="auto">
              <a:xfrm>
                <a:off x="2401" y="731"/>
                <a:ext cx="86" cy="387"/>
                <a:chOff x="2362" y="713"/>
                <a:chExt cx="141" cy="387"/>
              </a:xfrm>
            </p:grpSpPr>
            <p:sp>
              <p:nvSpPr>
                <p:cNvPr id="82" name="Line 59"/>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 name="Line 60"/>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4" name="Line 61"/>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5" name="Line 62"/>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30" name="Rectangle 63" descr="75%"/>
            <p:cNvSpPr>
              <a:spLocks noChangeArrowheads="1"/>
            </p:cNvSpPr>
            <p:nvPr/>
          </p:nvSpPr>
          <p:spPr bwMode="auto">
            <a:xfrm>
              <a:off x="5375275" y="2689225"/>
              <a:ext cx="1570038" cy="2174875"/>
            </a:xfrm>
            <a:prstGeom prst="rect">
              <a:avLst/>
            </a:prstGeom>
            <a:pattFill prst="pct75">
              <a:fgClr>
                <a:srgbClr val="4D4D4D"/>
              </a:fgClr>
              <a:bgClr>
                <a:srgbClr val="B2B2B2"/>
              </a:bgClr>
            </a:patt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Text Box 64"/>
            <p:cNvSpPr txBox="1">
              <a:spLocks noChangeArrowheads="1"/>
            </p:cNvSpPr>
            <p:nvPr/>
          </p:nvSpPr>
          <p:spPr bwMode="auto">
            <a:xfrm>
              <a:off x="7948613" y="8778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ev</a:t>
              </a:r>
            </a:p>
          </p:txBody>
        </p:sp>
        <p:sp>
          <p:nvSpPr>
            <p:cNvPr id="32" name="Text Box 65"/>
            <p:cNvSpPr txBox="1">
              <a:spLocks noChangeArrowheads="1"/>
            </p:cNvSpPr>
            <p:nvPr/>
          </p:nvSpPr>
          <p:spPr bwMode="auto">
            <a:xfrm>
              <a:off x="7415213" y="2319338"/>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00" b="1">
                  <a:solidFill>
                    <a:srgbClr val="0000FF"/>
                  </a:solidFill>
                </a:rPr>
                <a:t>1.42ev</a:t>
              </a:r>
            </a:p>
          </p:txBody>
        </p:sp>
        <p:sp>
          <p:nvSpPr>
            <p:cNvPr id="33" name="Line 66"/>
            <p:cNvSpPr>
              <a:spLocks noChangeShapeType="1"/>
            </p:cNvSpPr>
            <p:nvPr/>
          </p:nvSpPr>
          <p:spPr bwMode="auto">
            <a:xfrm>
              <a:off x="7537450" y="2554288"/>
              <a:ext cx="23177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34" name="Group 67"/>
            <p:cNvGrpSpPr>
              <a:grpSpLocks/>
            </p:cNvGrpSpPr>
            <p:nvPr/>
          </p:nvGrpSpPr>
          <p:grpSpPr bwMode="auto">
            <a:xfrm>
              <a:off x="7802563" y="1968500"/>
              <a:ext cx="214312" cy="592138"/>
              <a:chOff x="2352" y="731"/>
              <a:chExt cx="135" cy="539"/>
            </a:xfrm>
          </p:grpSpPr>
          <p:sp>
            <p:nvSpPr>
              <p:cNvPr id="74" name="Line 68"/>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75" name="Group 69"/>
              <p:cNvGrpSpPr>
                <a:grpSpLocks/>
              </p:cNvGrpSpPr>
              <p:nvPr/>
            </p:nvGrpSpPr>
            <p:grpSpPr bwMode="auto">
              <a:xfrm>
                <a:off x="2401" y="731"/>
                <a:ext cx="86" cy="387"/>
                <a:chOff x="2362" y="713"/>
                <a:chExt cx="141" cy="387"/>
              </a:xfrm>
            </p:grpSpPr>
            <p:sp>
              <p:nvSpPr>
                <p:cNvPr id="76" name="Line 70"/>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 name="Line 71"/>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8" name="Line 72"/>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9" name="Line 73"/>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35" name="Group 74"/>
            <p:cNvGrpSpPr>
              <a:grpSpLocks/>
            </p:cNvGrpSpPr>
            <p:nvPr/>
          </p:nvGrpSpPr>
          <p:grpSpPr bwMode="auto">
            <a:xfrm>
              <a:off x="7818438" y="3581400"/>
              <a:ext cx="214312" cy="687388"/>
              <a:chOff x="2352" y="731"/>
              <a:chExt cx="135" cy="539"/>
            </a:xfrm>
          </p:grpSpPr>
          <p:sp>
            <p:nvSpPr>
              <p:cNvPr id="68" name="Line 75"/>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69" name="Group 76"/>
              <p:cNvGrpSpPr>
                <a:grpSpLocks/>
              </p:cNvGrpSpPr>
              <p:nvPr/>
            </p:nvGrpSpPr>
            <p:grpSpPr bwMode="auto">
              <a:xfrm>
                <a:off x="2401" y="731"/>
                <a:ext cx="86" cy="387"/>
                <a:chOff x="2362" y="713"/>
                <a:chExt cx="141" cy="387"/>
              </a:xfrm>
            </p:grpSpPr>
            <p:sp>
              <p:nvSpPr>
                <p:cNvPr id="70" name="Line 77"/>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 name="Line 78"/>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 name="Line 79"/>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 name="Line 80"/>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36" name="Group 81"/>
            <p:cNvGrpSpPr>
              <a:grpSpLocks/>
            </p:cNvGrpSpPr>
            <p:nvPr/>
          </p:nvGrpSpPr>
          <p:grpSpPr bwMode="auto">
            <a:xfrm>
              <a:off x="7812088" y="2752725"/>
              <a:ext cx="214312" cy="639763"/>
              <a:chOff x="2352" y="731"/>
              <a:chExt cx="135" cy="539"/>
            </a:xfrm>
          </p:grpSpPr>
          <p:sp>
            <p:nvSpPr>
              <p:cNvPr id="62" name="Line 82"/>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63" name="Group 83"/>
              <p:cNvGrpSpPr>
                <a:grpSpLocks/>
              </p:cNvGrpSpPr>
              <p:nvPr/>
            </p:nvGrpSpPr>
            <p:grpSpPr bwMode="auto">
              <a:xfrm>
                <a:off x="2401" y="731"/>
                <a:ext cx="86" cy="387"/>
                <a:chOff x="2362" y="713"/>
                <a:chExt cx="141" cy="387"/>
              </a:xfrm>
            </p:grpSpPr>
            <p:sp>
              <p:nvSpPr>
                <p:cNvPr id="64" name="Line 84"/>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5" name="Line 85"/>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 name="Line 86"/>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 name="Line 87"/>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37" name="Group 88"/>
            <p:cNvGrpSpPr>
              <a:grpSpLocks/>
            </p:cNvGrpSpPr>
            <p:nvPr/>
          </p:nvGrpSpPr>
          <p:grpSpPr bwMode="auto">
            <a:xfrm>
              <a:off x="7807325" y="4460875"/>
              <a:ext cx="214313" cy="690563"/>
              <a:chOff x="2352" y="731"/>
              <a:chExt cx="135" cy="539"/>
            </a:xfrm>
          </p:grpSpPr>
          <p:sp>
            <p:nvSpPr>
              <p:cNvPr id="56" name="Line 89"/>
              <p:cNvSpPr>
                <a:spLocks noChangeShapeType="1"/>
              </p:cNvSpPr>
              <p:nvPr/>
            </p:nvSpPr>
            <p:spPr bwMode="auto">
              <a:xfrm>
                <a:off x="2352" y="1270"/>
                <a:ext cx="13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57" name="Group 90"/>
              <p:cNvGrpSpPr>
                <a:grpSpLocks/>
              </p:cNvGrpSpPr>
              <p:nvPr/>
            </p:nvGrpSpPr>
            <p:grpSpPr bwMode="auto">
              <a:xfrm>
                <a:off x="2401" y="731"/>
                <a:ext cx="86" cy="387"/>
                <a:chOff x="2362" y="713"/>
                <a:chExt cx="141" cy="387"/>
              </a:xfrm>
            </p:grpSpPr>
            <p:sp>
              <p:nvSpPr>
                <p:cNvPr id="58" name="Line 91"/>
                <p:cNvSpPr>
                  <a:spLocks noChangeShapeType="1"/>
                </p:cNvSpPr>
                <p:nvPr/>
              </p:nvSpPr>
              <p:spPr bwMode="auto">
                <a:xfrm>
                  <a:off x="2366" y="713"/>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9" name="Line 92"/>
                <p:cNvSpPr>
                  <a:spLocks noChangeShapeType="1"/>
                </p:cNvSpPr>
                <p:nvPr/>
              </p:nvSpPr>
              <p:spPr bwMode="auto">
                <a:xfrm>
                  <a:off x="2362" y="842"/>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0" name="Line 93"/>
                <p:cNvSpPr>
                  <a:spLocks noChangeShapeType="1"/>
                </p:cNvSpPr>
                <p:nvPr/>
              </p:nvSpPr>
              <p:spPr bwMode="auto">
                <a:xfrm>
                  <a:off x="2366" y="966"/>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 name="Line 94"/>
                <p:cNvSpPr>
                  <a:spLocks noChangeShapeType="1"/>
                </p:cNvSpPr>
                <p:nvPr/>
              </p:nvSpPr>
              <p:spPr bwMode="auto">
                <a:xfrm>
                  <a:off x="2368" y="1100"/>
                  <a:ext cx="1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38" name="Line 95"/>
            <p:cNvSpPr>
              <a:spLocks noChangeShapeType="1"/>
            </p:cNvSpPr>
            <p:nvPr/>
          </p:nvSpPr>
          <p:spPr bwMode="auto">
            <a:xfrm>
              <a:off x="7534275" y="2322513"/>
              <a:ext cx="231775"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 name="Line 96"/>
            <p:cNvSpPr>
              <a:spLocks noChangeShapeType="1"/>
            </p:cNvSpPr>
            <p:nvPr/>
          </p:nvSpPr>
          <p:spPr bwMode="auto">
            <a:xfrm>
              <a:off x="7637463" y="2159000"/>
              <a:ext cx="0" cy="1524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0" name="Line 97"/>
            <p:cNvSpPr>
              <a:spLocks noChangeShapeType="1"/>
            </p:cNvSpPr>
            <p:nvPr/>
          </p:nvSpPr>
          <p:spPr bwMode="auto">
            <a:xfrm rot="10800000">
              <a:off x="7640638" y="2544763"/>
              <a:ext cx="0" cy="1524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 name="Text Box 98"/>
            <p:cNvSpPr txBox="1">
              <a:spLocks noChangeArrowheads="1"/>
            </p:cNvSpPr>
            <p:nvPr/>
          </p:nvSpPr>
          <p:spPr bwMode="auto">
            <a:xfrm>
              <a:off x="5167313" y="1082675"/>
              <a:ext cx="8524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GaAs</a:t>
              </a:r>
            </a:p>
          </p:txBody>
        </p:sp>
        <p:sp>
          <p:nvSpPr>
            <p:cNvPr id="42" name="Text Box 99"/>
            <p:cNvSpPr txBox="1">
              <a:spLocks noChangeArrowheads="1"/>
            </p:cNvSpPr>
            <p:nvPr/>
          </p:nvSpPr>
          <p:spPr bwMode="auto">
            <a:xfrm>
              <a:off x="5354638" y="1517650"/>
              <a:ext cx="1676400" cy="3048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FF3300"/>
                  </a:solidFill>
                </a:rPr>
                <a:t>Conduction band</a:t>
              </a:r>
            </a:p>
          </p:txBody>
        </p:sp>
        <p:sp>
          <p:nvSpPr>
            <p:cNvPr id="43" name="Text Box 100"/>
            <p:cNvSpPr txBox="1">
              <a:spLocks noChangeArrowheads="1"/>
            </p:cNvSpPr>
            <p:nvPr/>
          </p:nvSpPr>
          <p:spPr bwMode="auto">
            <a:xfrm>
              <a:off x="5486400" y="2917825"/>
              <a:ext cx="1371600"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0000FF"/>
                  </a:solidFill>
                </a:rPr>
                <a:t>Valence band</a:t>
              </a:r>
            </a:p>
          </p:txBody>
        </p:sp>
        <p:sp>
          <p:nvSpPr>
            <p:cNvPr id="44" name="Rectangle 101" descr="花岗岩"/>
            <p:cNvSpPr>
              <a:spLocks noChangeArrowheads="1"/>
            </p:cNvSpPr>
            <p:nvPr/>
          </p:nvSpPr>
          <p:spPr bwMode="auto">
            <a:xfrm>
              <a:off x="5357813" y="1828800"/>
              <a:ext cx="1600200" cy="609600"/>
            </a:xfrm>
            <a:prstGeom prst="rect">
              <a:avLst/>
            </a:prstGeom>
            <a:blipFill dpi="0" rotWithShape="1">
              <a:blip r:embed="rId2"/>
              <a:srcRect/>
              <a:tile tx="0" ty="0" sx="100000" sy="100000" flip="none" algn="tl"/>
            </a:blip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Text Box 102"/>
            <p:cNvSpPr txBox="1">
              <a:spLocks noChangeArrowheads="1"/>
            </p:cNvSpPr>
            <p:nvPr/>
          </p:nvSpPr>
          <p:spPr bwMode="auto">
            <a:xfrm flipH="1">
              <a:off x="4627563" y="2743200"/>
              <a:ext cx="4587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Energy</a:t>
              </a:r>
            </a:p>
          </p:txBody>
        </p:sp>
        <p:sp>
          <p:nvSpPr>
            <p:cNvPr id="46" name="Text Box 103"/>
            <p:cNvSpPr txBox="1">
              <a:spLocks noChangeArrowheads="1"/>
            </p:cNvSpPr>
            <p:nvPr/>
          </p:nvSpPr>
          <p:spPr bwMode="auto">
            <a:xfrm>
              <a:off x="8037513" y="16732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5</a:t>
              </a:r>
            </a:p>
          </p:txBody>
        </p:sp>
        <p:sp>
          <p:nvSpPr>
            <p:cNvPr id="47" name="Text Box 104"/>
            <p:cNvSpPr txBox="1">
              <a:spLocks noChangeArrowheads="1"/>
            </p:cNvSpPr>
            <p:nvPr/>
          </p:nvSpPr>
          <p:spPr bwMode="auto">
            <a:xfrm>
              <a:off x="8031163" y="4122738"/>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-10</a:t>
              </a:r>
            </a:p>
          </p:txBody>
        </p:sp>
        <p:sp>
          <p:nvSpPr>
            <p:cNvPr id="48" name="Text Box 105"/>
            <p:cNvSpPr txBox="1">
              <a:spLocks noChangeArrowheads="1"/>
            </p:cNvSpPr>
            <p:nvPr/>
          </p:nvSpPr>
          <p:spPr bwMode="auto">
            <a:xfrm>
              <a:off x="8045450" y="2413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0</a:t>
              </a:r>
            </a:p>
          </p:txBody>
        </p:sp>
        <p:sp>
          <p:nvSpPr>
            <p:cNvPr id="49" name="Text Box 106"/>
            <p:cNvSpPr txBox="1">
              <a:spLocks noChangeArrowheads="1"/>
            </p:cNvSpPr>
            <p:nvPr/>
          </p:nvSpPr>
          <p:spPr bwMode="auto">
            <a:xfrm>
              <a:off x="8031163" y="5029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-15</a:t>
              </a:r>
            </a:p>
          </p:txBody>
        </p:sp>
        <p:sp>
          <p:nvSpPr>
            <p:cNvPr id="50" name="Text Box 107"/>
            <p:cNvSpPr txBox="1">
              <a:spLocks noChangeArrowheads="1"/>
            </p:cNvSpPr>
            <p:nvPr/>
          </p:nvSpPr>
          <p:spPr bwMode="auto">
            <a:xfrm>
              <a:off x="8031163" y="3252788"/>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t>-5</a:t>
              </a:r>
            </a:p>
          </p:txBody>
        </p:sp>
        <p:sp>
          <p:nvSpPr>
            <p:cNvPr id="51" name="Text Box 108"/>
            <p:cNvSpPr txBox="1">
              <a:spLocks noChangeArrowheads="1"/>
            </p:cNvSpPr>
            <p:nvPr/>
          </p:nvSpPr>
          <p:spPr bwMode="auto">
            <a:xfrm>
              <a:off x="7464425" y="1930400"/>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0000FF"/>
                  </a:solidFill>
                </a:rPr>
                <a:t>E</a:t>
              </a:r>
              <a:r>
                <a:rPr lang="en-US" altLang="zh-CN" sz="1000" b="1">
                  <a:solidFill>
                    <a:srgbClr val="0000FF"/>
                  </a:solidFill>
                </a:rPr>
                <a:t>g</a:t>
              </a:r>
            </a:p>
          </p:txBody>
        </p:sp>
        <p:sp>
          <p:nvSpPr>
            <p:cNvPr id="52" name="Text Box 109"/>
            <p:cNvSpPr txBox="1">
              <a:spLocks noChangeArrowheads="1"/>
            </p:cNvSpPr>
            <p:nvPr/>
          </p:nvSpPr>
          <p:spPr bwMode="auto">
            <a:xfrm>
              <a:off x="3392488" y="1989138"/>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0000FF"/>
                  </a:solidFill>
                </a:rPr>
                <a:t>E</a:t>
              </a:r>
              <a:r>
                <a:rPr lang="en-US" altLang="zh-CN" sz="1000" b="1">
                  <a:solidFill>
                    <a:srgbClr val="0000FF"/>
                  </a:solidFill>
                </a:rPr>
                <a:t>g</a:t>
              </a:r>
            </a:p>
          </p:txBody>
        </p:sp>
        <p:sp>
          <p:nvSpPr>
            <p:cNvPr id="53" name="Text Box 110"/>
            <p:cNvSpPr txBox="1">
              <a:spLocks noChangeArrowheads="1"/>
            </p:cNvSpPr>
            <p:nvPr/>
          </p:nvSpPr>
          <p:spPr bwMode="auto">
            <a:xfrm>
              <a:off x="2251075" y="51958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a:t>
              </a:r>
            </a:p>
          </p:txBody>
        </p:sp>
        <p:sp>
          <p:nvSpPr>
            <p:cNvPr id="54" name="Text Box 111"/>
            <p:cNvSpPr txBox="1">
              <a:spLocks noChangeArrowheads="1"/>
            </p:cNvSpPr>
            <p:nvPr/>
          </p:nvSpPr>
          <p:spPr bwMode="auto">
            <a:xfrm>
              <a:off x="6418263" y="5165725"/>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(b)</a:t>
              </a:r>
            </a:p>
          </p:txBody>
        </p:sp>
        <p:sp>
          <p:nvSpPr>
            <p:cNvPr id="55" name="Text Box 112"/>
            <p:cNvSpPr txBox="1">
              <a:spLocks noChangeArrowheads="1"/>
            </p:cNvSpPr>
            <p:nvPr/>
          </p:nvSpPr>
          <p:spPr bwMode="auto">
            <a:xfrm>
              <a:off x="1828800" y="5715000"/>
              <a:ext cx="579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Figure 15.1-1</a:t>
              </a:r>
              <a:r>
                <a:rPr lang="en-US" altLang="zh-CN"/>
                <a:t> Energy bands: (a) in Si, and (b) in GaAs </a:t>
              </a:r>
            </a:p>
          </p:txBody>
        </p:sp>
      </p:grpSp>
    </p:spTree>
    <p:extLst>
      <p:ext uri="{BB962C8B-B14F-4D97-AF65-F5344CB8AC3E}">
        <p14:creationId xmlns:p14="http://schemas.microsoft.com/office/powerpoint/2010/main" val="3854910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89559" y="1009997"/>
            <a:ext cx="11763896" cy="3733800"/>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3200" dirty="0">
                <a:latin typeface="Arial" panose="020B0604020202020204" pitchFamily="34" charset="0"/>
                <a:cs typeface="Arial" panose="020B0604020202020204" pitchFamily="34" charset="0"/>
              </a:rPr>
              <a:t>In the absence of thermal excitations, the valence band is completely filled and the conduction band is completely empty. Thus, the material cannot conduct electricity.</a:t>
            </a:r>
          </a:p>
          <a:p>
            <a:pPr algn="just"/>
            <a:endParaRPr lang="en-US" altLang="zh-CN" sz="3200" dirty="0">
              <a:latin typeface="Arial" panose="020B0604020202020204" pitchFamily="34" charset="0"/>
              <a:cs typeface="Arial" panose="020B0604020202020204" pitchFamily="34" charset="0"/>
            </a:endParaRPr>
          </a:p>
          <a:p>
            <a:pPr algn="just"/>
            <a:r>
              <a:rPr lang="en-US" altLang="zh-CN" sz="3200" dirty="0">
                <a:latin typeface="Arial" panose="020B0604020202020204" pitchFamily="34" charset="0"/>
                <a:cs typeface="Arial" panose="020B0604020202020204" pitchFamily="34" charset="0"/>
              </a:rPr>
              <a:t>As the temperature increases, some electrons will be thermally exited into the empty conduction band, result in the creation of a free electron in the conduction band and a free hole in the valence band.</a:t>
            </a:r>
          </a:p>
        </p:txBody>
      </p:sp>
      <p:sp>
        <p:nvSpPr>
          <p:cNvPr id="5" name="Rectangle 2"/>
          <p:cNvSpPr>
            <a:spLocks noGrp="1" noChangeArrowheads="1"/>
          </p:cNvSpPr>
          <p:nvPr>
            <p:ph type="title"/>
          </p:nvPr>
        </p:nvSpPr>
        <p:spPr bwMode="auto">
          <a:xfrm>
            <a:off x="3740727" y="127461"/>
            <a:ext cx="4821382" cy="563563"/>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Electrons and holes</a:t>
            </a:r>
          </a:p>
        </p:txBody>
      </p:sp>
    </p:spTree>
    <p:extLst>
      <p:ext uri="{BB962C8B-B14F-4D97-AF65-F5344CB8AC3E}">
        <p14:creationId xmlns:p14="http://schemas.microsoft.com/office/powerpoint/2010/main" val="3720025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11"/>
          <p:cNvSpPr>
            <a:spLocks noGrp="1" noChangeArrowheads="1"/>
          </p:cNvSpPr>
          <p:nvPr>
            <p:ph type="title"/>
          </p:nvPr>
        </p:nvSpPr>
        <p:spPr bwMode="auto">
          <a:xfrm>
            <a:off x="3488474" y="26232"/>
            <a:ext cx="4631575" cy="63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algn="l"/>
            <a:r>
              <a:rPr lang="en-US" altLang="zh-CN" sz="3200" b="1" dirty="0">
                <a:solidFill>
                  <a:srgbClr val="C00000"/>
                </a:solidFill>
                <a:latin typeface="Arial" panose="020B0604020202020204" pitchFamily="34" charset="0"/>
                <a:cs typeface="Arial" panose="020B0604020202020204" pitchFamily="34" charset="0"/>
              </a:rPr>
              <a:t>Electrons and holes</a:t>
            </a:r>
          </a:p>
        </p:txBody>
      </p:sp>
      <p:grpSp>
        <p:nvGrpSpPr>
          <p:cNvPr id="7" name="Group 6"/>
          <p:cNvGrpSpPr/>
          <p:nvPr/>
        </p:nvGrpSpPr>
        <p:grpSpPr>
          <a:xfrm>
            <a:off x="2815937" y="1075170"/>
            <a:ext cx="6860078" cy="4369666"/>
            <a:chOff x="1371600" y="1698625"/>
            <a:chExt cx="6172200" cy="3657600"/>
          </a:xfrm>
        </p:grpSpPr>
        <p:sp>
          <p:nvSpPr>
            <p:cNvPr id="8" name="Rectangle 2"/>
            <p:cNvSpPr>
              <a:spLocks noChangeArrowheads="1"/>
            </p:cNvSpPr>
            <p:nvPr/>
          </p:nvSpPr>
          <p:spPr bwMode="auto">
            <a:xfrm>
              <a:off x="2122488" y="3883025"/>
              <a:ext cx="3219450" cy="1433513"/>
            </a:xfrm>
            <a:prstGeom prst="rect">
              <a:avLst/>
            </a:prstGeom>
            <a:solidFill>
              <a:schemeClr val="accent1"/>
            </a:solidFill>
            <a:ln w="25400">
              <a:solidFill>
                <a:srgbClr val="0000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Rectangle 3"/>
            <p:cNvSpPr>
              <a:spLocks noChangeArrowheads="1"/>
            </p:cNvSpPr>
            <p:nvPr/>
          </p:nvSpPr>
          <p:spPr bwMode="auto">
            <a:xfrm>
              <a:off x="2135188" y="1700213"/>
              <a:ext cx="3209925" cy="1392237"/>
            </a:xfrm>
            <a:prstGeom prst="rect">
              <a:avLst/>
            </a:prstGeom>
            <a:solidFill>
              <a:schemeClr val="accent1"/>
            </a:solidFill>
            <a:ln w="25400">
              <a:solidFill>
                <a:srgbClr val="0000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Oval 4"/>
            <p:cNvSpPr>
              <a:spLocks noChangeArrowheads="1"/>
            </p:cNvSpPr>
            <p:nvPr/>
          </p:nvSpPr>
          <p:spPr bwMode="auto">
            <a:xfrm>
              <a:off x="21336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Oval 5"/>
            <p:cNvSpPr>
              <a:spLocks noChangeArrowheads="1"/>
            </p:cNvSpPr>
            <p:nvPr/>
          </p:nvSpPr>
          <p:spPr bwMode="auto">
            <a:xfrm>
              <a:off x="22860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Oval 6"/>
            <p:cNvSpPr>
              <a:spLocks noChangeArrowheads="1"/>
            </p:cNvSpPr>
            <p:nvPr/>
          </p:nvSpPr>
          <p:spPr bwMode="auto">
            <a:xfrm>
              <a:off x="24384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Oval 7"/>
            <p:cNvSpPr>
              <a:spLocks noChangeArrowheads="1"/>
            </p:cNvSpPr>
            <p:nvPr/>
          </p:nvSpPr>
          <p:spPr bwMode="auto">
            <a:xfrm>
              <a:off x="25908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Oval 8"/>
            <p:cNvSpPr>
              <a:spLocks noChangeArrowheads="1"/>
            </p:cNvSpPr>
            <p:nvPr/>
          </p:nvSpPr>
          <p:spPr bwMode="auto">
            <a:xfrm>
              <a:off x="27432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Oval 9"/>
            <p:cNvSpPr>
              <a:spLocks noChangeArrowheads="1"/>
            </p:cNvSpPr>
            <p:nvPr/>
          </p:nvSpPr>
          <p:spPr bwMode="auto">
            <a:xfrm>
              <a:off x="28956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Oval 10"/>
            <p:cNvSpPr>
              <a:spLocks noChangeArrowheads="1"/>
            </p:cNvSpPr>
            <p:nvPr/>
          </p:nvSpPr>
          <p:spPr bwMode="auto">
            <a:xfrm>
              <a:off x="30480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Oval 11"/>
            <p:cNvSpPr>
              <a:spLocks noChangeArrowheads="1"/>
            </p:cNvSpPr>
            <p:nvPr/>
          </p:nvSpPr>
          <p:spPr bwMode="auto">
            <a:xfrm>
              <a:off x="32004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12"/>
            <p:cNvSpPr>
              <a:spLocks noChangeArrowheads="1"/>
            </p:cNvSpPr>
            <p:nvPr/>
          </p:nvSpPr>
          <p:spPr bwMode="auto">
            <a:xfrm>
              <a:off x="33528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Oval 13"/>
            <p:cNvSpPr>
              <a:spLocks noChangeArrowheads="1"/>
            </p:cNvSpPr>
            <p:nvPr/>
          </p:nvSpPr>
          <p:spPr bwMode="auto">
            <a:xfrm>
              <a:off x="35052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Oval 14"/>
            <p:cNvSpPr>
              <a:spLocks noChangeArrowheads="1"/>
            </p:cNvSpPr>
            <p:nvPr/>
          </p:nvSpPr>
          <p:spPr bwMode="auto">
            <a:xfrm>
              <a:off x="36576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Oval 15"/>
            <p:cNvSpPr>
              <a:spLocks noChangeArrowheads="1"/>
            </p:cNvSpPr>
            <p:nvPr/>
          </p:nvSpPr>
          <p:spPr bwMode="auto">
            <a:xfrm>
              <a:off x="38100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Oval 16"/>
            <p:cNvSpPr>
              <a:spLocks noChangeArrowheads="1"/>
            </p:cNvSpPr>
            <p:nvPr/>
          </p:nvSpPr>
          <p:spPr bwMode="auto">
            <a:xfrm>
              <a:off x="39624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Oval 17"/>
            <p:cNvSpPr>
              <a:spLocks noChangeArrowheads="1"/>
            </p:cNvSpPr>
            <p:nvPr/>
          </p:nvSpPr>
          <p:spPr bwMode="auto">
            <a:xfrm>
              <a:off x="41148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Oval 18"/>
            <p:cNvSpPr>
              <a:spLocks noChangeArrowheads="1"/>
            </p:cNvSpPr>
            <p:nvPr/>
          </p:nvSpPr>
          <p:spPr bwMode="auto">
            <a:xfrm>
              <a:off x="42672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Oval 19"/>
            <p:cNvSpPr>
              <a:spLocks noChangeArrowheads="1"/>
            </p:cNvSpPr>
            <p:nvPr/>
          </p:nvSpPr>
          <p:spPr bwMode="auto">
            <a:xfrm>
              <a:off x="44196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Oval 20"/>
            <p:cNvSpPr>
              <a:spLocks noChangeArrowheads="1"/>
            </p:cNvSpPr>
            <p:nvPr/>
          </p:nvSpPr>
          <p:spPr bwMode="auto">
            <a:xfrm>
              <a:off x="21336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Oval 21"/>
            <p:cNvSpPr>
              <a:spLocks noChangeArrowheads="1"/>
            </p:cNvSpPr>
            <p:nvPr/>
          </p:nvSpPr>
          <p:spPr bwMode="auto">
            <a:xfrm>
              <a:off x="22860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Oval 22"/>
            <p:cNvSpPr>
              <a:spLocks noChangeArrowheads="1"/>
            </p:cNvSpPr>
            <p:nvPr/>
          </p:nvSpPr>
          <p:spPr bwMode="auto">
            <a:xfrm>
              <a:off x="24384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Oval 23"/>
            <p:cNvSpPr>
              <a:spLocks noChangeArrowheads="1"/>
            </p:cNvSpPr>
            <p:nvPr/>
          </p:nvSpPr>
          <p:spPr bwMode="auto">
            <a:xfrm>
              <a:off x="25908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Oval 24"/>
            <p:cNvSpPr>
              <a:spLocks noChangeArrowheads="1"/>
            </p:cNvSpPr>
            <p:nvPr/>
          </p:nvSpPr>
          <p:spPr bwMode="auto">
            <a:xfrm>
              <a:off x="27432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Oval 25"/>
            <p:cNvSpPr>
              <a:spLocks noChangeArrowheads="1"/>
            </p:cNvSpPr>
            <p:nvPr/>
          </p:nvSpPr>
          <p:spPr bwMode="auto">
            <a:xfrm>
              <a:off x="28956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Oval 26"/>
            <p:cNvSpPr>
              <a:spLocks noChangeArrowheads="1"/>
            </p:cNvSpPr>
            <p:nvPr/>
          </p:nvSpPr>
          <p:spPr bwMode="auto">
            <a:xfrm>
              <a:off x="30480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Oval 27"/>
            <p:cNvSpPr>
              <a:spLocks noChangeArrowheads="1"/>
            </p:cNvSpPr>
            <p:nvPr/>
          </p:nvSpPr>
          <p:spPr bwMode="auto">
            <a:xfrm>
              <a:off x="32004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Oval 28"/>
            <p:cNvSpPr>
              <a:spLocks noChangeArrowheads="1"/>
            </p:cNvSpPr>
            <p:nvPr/>
          </p:nvSpPr>
          <p:spPr bwMode="auto">
            <a:xfrm>
              <a:off x="33528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Oval 29"/>
            <p:cNvSpPr>
              <a:spLocks noChangeArrowheads="1"/>
            </p:cNvSpPr>
            <p:nvPr/>
          </p:nvSpPr>
          <p:spPr bwMode="auto">
            <a:xfrm>
              <a:off x="35052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Oval 30"/>
            <p:cNvSpPr>
              <a:spLocks noChangeArrowheads="1"/>
            </p:cNvSpPr>
            <p:nvPr/>
          </p:nvSpPr>
          <p:spPr bwMode="auto">
            <a:xfrm>
              <a:off x="36576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Oval 31"/>
            <p:cNvSpPr>
              <a:spLocks noChangeArrowheads="1"/>
            </p:cNvSpPr>
            <p:nvPr/>
          </p:nvSpPr>
          <p:spPr bwMode="auto">
            <a:xfrm>
              <a:off x="38100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Oval 32"/>
            <p:cNvSpPr>
              <a:spLocks noChangeArrowheads="1"/>
            </p:cNvSpPr>
            <p:nvPr/>
          </p:nvSpPr>
          <p:spPr bwMode="auto">
            <a:xfrm>
              <a:off x="39624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Oval 33"/>
            <p:cNvSpPr>
              <a:spLocks noChangeArrowheads="1"/>
            </p:cNvSpPr>
            <p:nvPr/>
          </p:nvSpPr>
          <p:spPr bwMode="auto">
            <a:xfrm>
              <a:off x="41148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Oval 34"/>
            <p:cNvSpPr>
              <a:spLocks noChangeArrowheads="1"/>
            </p:cNvSpPr>
            <p:nvPr/>
          </p:nvSpPr>
          <p:spPr bwMode="auto">
            <a:xfrm>
              <a:off x="42672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Oval 35"/>
            <p:cNvSpPr>
              <a:spLocks noChangeArrowheads="1"/>
            </p:cNvSpPr>
            <p:nvPr/>
          </p:nvSpPr>
          <p:spPr bwMode="auto">
            <a:xfrm>
              <a:off x="44196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Oval 36"/>
            <p:cNvSpPr>
              <a:spLocks noChangeArrowheads="1"/>
            </p:cNvSpPr>
            <p:nvPr/>
          </p:nvSpPr>
          <p:spPr bwMode="auto">
            <a:xfrm>
              <a:off x="21336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Oval 37"/>
            <p:cNvSpPr>
              <a:spLocks noChangeArrowheads="1"/>
            </p:cNvSpPr>
            <p:nvPr/>
          </p:nvSpPr>
          <p:spPr bwMode="auto">
            <a:xfrm>
              <a:off x="22860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Oval 38"/>
            <p:cNvSpPr>
              <a:spLocks noChangeArrowheads="1"/>
            </p:cNvSpPr>
            <p:nvPr/>
          </p:nvSpPr>
          <p:spPr bwMode="auto">
            <a:xfrm>
              <a:off x="24384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Oval 39"/>
            <p:cNvSpPr>
              <a:spLocks noChangeArrowheads="1"/>
            </p:cNvSpPr>
            <p:nvPr/>
          </p:nvSpPr>
          <p:spPr bwMode="auto">
            <a:xfrm>
              <a:off x="25908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Oval 40"/>
            <p:cNvSpPr>
              <a:spLocks noChangeArrowheads="1"/>
            </p:cNvSpPr>
            <p:nvPr/>
          </p:nvSpPr>
          <p:spPr bwMode="auto">
            <a:xfrm>
              <a:off x="27432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Oval 41"/>
            <p:cNvSpPr>
              <a:spLocks noChangeArrowheads="1"/>
            </p:cNvSpPr>
            <p:nvPr/>
          </p:nvSpPr>
          <p:spPr bwMode="auto">
            <a:xfrm>
              <a:off x="28956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Oval 42"/>
            <p:cNvSpPr>
              <a:spLocks noChangeArrowheads="1"/>
            </p:cNvSpPr>
            <p:nvPr/>
          </p:nvSpPr>
          <p:spPr bwMode="auto">
            <a:xfrm>
              <a:off x="30480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Oval 43"/>
            <p:cNvSpPr>
              <a:spLocks noChangeArrowheads="1"/>
            </p:cNvSpPr>
            <p:nvPr/>
          </p:nvSpPr>
          <p:spPr bwMode="auto">
            <a:xfrm>
              <a:off x="32004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 name="Oval 44"/>
            <p:cNvSpPr>
              <a:spLocks noChangeArrowheads="1"/>
            </p:cNvSpPr>
            <p:nvPr/>
          </p:nvSpPr>
          <p:spPr bwMode="auto">
            <a:xfrm>
              <a:off x="33528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Oval 45"/>
            <p:cNvSpPr>
              <a:spLocks noChangeArrowheads="1"/>
            </p:cNvSpPr>
            <p:nvPr/>
          </p:nvSpPr>
          <p:spPr bwMode="auto">
            <a:xfrm>
              <a:off x="35052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 name="Oval 46"/>
            <p:cNvSpPr>
              <a:spLocks noChangeArrowheads="1"/>
            </p:cNvSpPr>
            <p:nvPr/>
          </p:nvSpPr>
          <p:spPr bwMode="auto">
            <a:xfrm>
              <a:off x="36576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Oval 47"/>
            <p:cNvSpPr>
              <a:spLocks noChangeArrowheads="1"/>
            </p:cNvSpPr>
            <p:nvPr/>
          </p:nvSpPr>
          <p:spPr bwMode="auto">
            <a:xfrm>
              <a:off x="38100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 name="Oval 48"/>
            <p:cNvSpPr>
              <a:spLocks noChangeArrowheads="1"/>
            </p:cNvSpPr>
            <p:nvPr/>
          </p:nvSpPr>
          <p:spPr bwMode="auto">
            <a:xfrm>
              <a:off x="39624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Oval 49"/>
            <p:cNvSpPr>
              <a:spLocks noChangeArrowheads="1"/>
            </p:cNvSpPr>
            <p:nvPr/>
          </p:nvSpPr>
          <p:spPr bwMode="auto">
            <a:xfrm>
              <a:off x="41148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Oval 50"/>
            <p:cNvSpPr>
              <a:spLocks noChangeArrowheads="1"/>
            </p:cNvSpPr>
            <p:nvPr/>
          </p:nvSpPr>
          <p:spPr bwMode="auto">
            <a:xfrm>
              <a:off x="42672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Oval 51"/>
            <p:cNvSpPr>
              <a:spLocks noChangeArrowheads="1"/>
            </p:cNvSpPr>
            <p:nvPr/>
          </p:nvSpPr>
          <p:spPr bwMode="auto">
            <a:xfrm>
              <a:off x="44196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Oval 52"/>
            <p:cNvSpPr>
              <a:spLocks noChangeArrowheads="1"/>
            </p:cNvSpPr>
            <p:nvPr/>
          </p:nvSpPr>
          <p:spPr bwMode="auto">
            <a:xfrm>
              <a:off x="21336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Oval 53"/>
            <p:cNvSpPr>
              <a:spLocks noChangeArrowheads="1"/>
            </p:cNvSpPr>
            <p:nvPr/>
          </p:nvSpPr>
          <p:spPr bwMode="auto">
            <a:xfrm>
              <a:off x="22860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Oval 54"/>
            <p:cNvSpPr>
              <a:spLocks noChangeArrowheads="1"/>
            </p:cNvSpPr>
            <p:nvPr/>
          </p:nvSpPr>
          <p:spPr bwMode="auto">
            <a:xfrm>
              <a:off x="24384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Oval 55"/>
            <p:cNvSpPr>
              <a:spLocks noChangeArrowheads="1"/>
            </p:cNvSpPr>
            <p:nvPr/>
          </p:nvSpPr>
          <p:spPr bwMode="auto">
            <a:xfrm>
              <a:off x="25908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 name="Oval 56"/>
            <p:cNvSpPr>
              <a:spLocks noChangeArrowheads="1"/>
            </p:cNvSpPr>
            <p:nvPr/>
          </p:nvSpPr>
          <p:spPr bwMode="auto">
            <a:xfrm>
              <a:off x="27432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 name="Oval 57"/>
            <p:cNvSpPr>
              <a:spLocks noChangeArrowheads="1"/>
            </p:cNvSpPr>
            <p:nvPr/>
          </p:nvSpPr>
          <p:spPr bwMode="auto">
            <a:xfrm>
              <a:off x="28956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Oval 58"/>
            <p:cNvSpPr>
              <a:spLocks noChangeArrowheads="1"/>
            </p:cNvSpPr>
            <p:nvPr/>
          </p:nvSpPr>
          <p:spPr bwMode="auto">
            <a:xfrm>
              <a:off x="30480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Oval 59"/>
            <p:cNvSpPr>
              <a:spLocks noChangeArrowheads="1"/>
            </p:cNvSpPr>
            <p:nvPr/>
          </p:nvSpPr>
          <p:spPr bwMode="auto">
            <a:xfrm>
              <a:off x="32004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Oval 60"/>
            <p:cNvSpPr>
              <a:spLocks noChangeArrowheads="1"/>
            </p:cNvSpPr>
            <p:nvPr/>
          </p:nvSpPr>
          <p:spPr bwMode="auto">
            <a:xfrm>
              <a:off x="33528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Oval 61"/>
            <p:cNvSpPr>
              <a:spLocks noChangeArrowheads="1"/>
            </p:cNvSpPr>
            <p:nvPr/>
          </p:nvSpPr>
          <p:spPr bwMode="auto">
            <a:xfrm>
              <a:off x="35052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Oval 62"/>
            <p:cNvSpPr>
              <a:spLocks noChangeArrowheads="1"/>
            </p:cNvSpPr>
            <p:nvPr/>
          </p:nvSpPr>
          <p:spPr bwMode="auto">
            <a:xfrm>
              <a:off x="36576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Oval 63"/>
            <p:cNvSpPr>
              <a:spLocks noChangeArrowheads="1"/>
            </p:cNvSpPr>
            <p:nvPr/>
          </p:nvSpPr>
          <p:spPr bwMode="auto">
            <a:xfrm>
              <a:off x="38100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Oval 64"/>
            <p:cNvSpPr>
              <a:spLocks noChangeArrowheads="1"/>
            </p:cNvSpPr>
            <p:nvPr/>
          </p:nvSpPr>
          <p:spPr bwMode="auto">
            <a:xfrm>
              <a:off x="39624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Oval 65"/>
            <p:cNvSpPr>
              <a:spLocks noChangeArrowheads="1"/>
            </p:cNvSpPr>
            <p:nvPr/>
          </p:nvSpPr>
          <p:spPr bwMode="auto">
            <a:xfrm>
              <a:off x="41148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Oval 66"/>
            <p:cNvSpPr>
              <a:spLocks noChangeArrowheads="1"/>
            </p:cNvSpPr>
            <p:nvPr/>
          </p:nvSpPr>
          <p:spPr bwMode="auto">
            <a:xfrm>
              <a:off x="42672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Oval 67"/>
            <p:cNvSpPr>
              <a:spLocks noChangeArrowheads="1"/>
            </p:cNvSpPr>
            <p:nvPr/>
          </p:nvSpPr>
          <p:spPr bwMode="auto">
            <a:xfrm>
              <a:off x="44196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 name="Oval 68"/>
            <p:cNvSpPr>
              <a:spLocks noChangeArrowheads="1"/>
            </p:cNvSpPr>
            <p:nvPr/>
          </p:nvSpPr>
          <p:spPr bwMode="auto">
            <a:xfrm>
              <a:off x="21336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Oval 69"/>
            <p:cNvSpPr>
              <a:spLocks noChangeArrowheads="1"/>
            </p:cNvSpPr>
            <p:nvPr/>
          </p:nvSpPr>
          <p:spPr bwMode="auto">
            <a:xfrm>
              <a:off x="22860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Oval 70"/>
            <p:cNvSpPr>
              <a:spLocks noChangeArrowheads="1"/>
            </p:cNvSpPr>
            <p:nvPr/>
          </p:nvSpPr>
          <p:spPr bwMode="auto">
            <a:xfrm>
              <a:off x="24384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 name="Oval 71"/>
            <p:cNvSpPr>
              <a:spLocks noChangeArrowheads="1"/>
            </p:cNvSpPr>
            <p:nvPr/>
          </p:nvSpPr>
          <p:spPr bwMode="auto">
            <a:xfrm>
              <a:off x="25908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Oval 72"/>
            <p:cNvSpPr>
              <a:spLocks noChangeArrowheads="1"/>
            </p:cNvSpPr>
            <p:nvPr/>
          </p:nvSpPr>
          <p:spPr bwMode="auto">
            <a:xfrm>
              <a:off x="27432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Oval 73"/>
            <p:cNvSpPr>
              <a:spLocks noChangeArrowheads="1"/>
            </p:cNvSpPr>
            <p:nvPr/>
          </p:nvSpPr>
          <p:spPr bwMode="auto">
            <a:xfrm>
              <a:off x="28956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Oval 74"/>
            <p:cNvSpPr>
              <a:spLocks noChangeArrowheads="1"/>
            </p:cNvSpPr>
            <p:nvPr/>
          </p:nvSpPr>
          <p:spPr bwMode="auto">
            <a:xfrm>
              <a:off x="30480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Oval 75"/>
            <p:cNvSpPr>
              <a:spLocks noChangeArrowheads="1"/>
            </p:cNvSpPr>
            <p:nvPr/>
          </p:nvSpPr>
          <p:spPr bwMode="auto">
            <a:xfrm>
              <a:off x="32004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Oval 76"/>
            <p:cNvSpPr>
              <a:spLocks noChangeArrowheads="1"/>
            </p:cNvSpPr>
            <p:nvPr/>
          </p:nvSpPr>
          <p:spPr bwMode="auto">
            <a:xfrm>
              <a:off x="33528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 name="Oval 77"/>
            <p:cNvSpPr>
              <a:spLocks noChangeArrowheads="1"/>
            </p:cNvSpPr>
            <p:nvPr/>
          </p:nvSpPr>
          <p:spPr bwMode="auto">
            <a:xfrm>
              <a:off x="35052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Oval 78"/>
            <p:cNvSpPr>
              <a:spLocks noChangeArrowheads="1"/>
            </p:cNvSpPr>
            <p:nvPr/>
          </p:nvSpPr>
          <p:spPr bwMode="auto">
            <a:xfrm>
              <a:off x="36576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Oval 79"/>
            <p:cNvSpPr>
              <a:spLocks noChangeArrowheads="1"/>
            </p:cNvSpPr>
            <p:nvPr/>
          </p:nvSpPr>
          <p:spPr bwMode="auto">
            <a:xfrm>
              <a:off x="38100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 name="Oval 80"/>
            <p:cNvSpPr>
              <a:spLocks noChangeArrowheads="1"/>
            </p:cNvSpPr>
            <p:nvPr/>
          </p:nvSpPr>
          <p:spPr bwMode="auto">
            <a:xfrm>
              <a:off x="39624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Oval 81"/>
            <p:cNvSpPr>
              <a:spLocks noChangeArrowheads="1"/>
            </p:cNvSpPr>
            <p:nvPr/>
          </p:nvSpPr>
          <p:spPr bwMode="auto">
            <a:xfrm>
              <a:off x="4114800" y="2308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 name="Oval 82"/>
            <p:cNvSpPr>
              <a:spLocks noChangeArrowheads="1"/>
            </p:cNvSpPr>
            <p:nvPr/>
          </p:nvSpPr>
          <p:spPr bwMode="auto">
            <a:xfrm>
              <a:off x="42672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 name="Oval 83"/>
            <p:cNvSpPr>
              <a:spLocks noChangeArrowheads="1"/>
            </p:cNvSpPr>
            <p:nvPr/>
          </p:nvSpPr>
          <p:spPr bwMode="auto">
            <a:xfrm>
              <a:off x="44196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Oval 84"/>
            <p:cNvSpPr>
              <a:spLocks noChangeArrowheads="1"/>
            </p:cNvSpPr>
            <p:nvPr/>
          </p:nvSpPr>
          <p:spPr bwMode="auto">
            <a:xfrm>
              <a:off x="21336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Oval 85"/>
            <p:cNvSpPr>
              <a:spLocks noChangeArrowheads="1"/>
            </p:cNvSpPr>
            <p:nvPr/>
          </p:nvSpPr>
          <p:spPr bwMode="auto">
            <a:xfrm>
              <a:off x="22860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Oval 86"/>
            <p:cNvSpPr>
              <a:spLocks noChangeArrowheads="1"/>
            </p:cNvSpPr>
            <p:nvPr/>
          </p:nvSpPr>
          <p:spPr bwMode="auto">
            <a:xfrm>
              <a:off x="2438400" y="2460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 name="Oval 87"/>
            <p:cNvSpPr>
              <a:spLocks noChangeArrowheads="1"/>
            </p:cNvSpPr>
            <p:nvPr/>
          </p:nvSpPr>
          <p:spPr bwMode="auto">
            <a:xfrm>
              <a:off x="25908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4" name="Oval 88"/>
            <p:cNvSpPr>
              <a:spLocks noChangeArrowheads="1"/>
            </p:cNvSpPr>
            <p:nvPr/>
          </p:nvSpPr>
          <p:spPr bwMode="auto">
            <a:xfrm>
              <a:off x="27432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 name="Oval 89"/>
            <p:cNvSpPr>
              <a:spLocks noChangeArrowheads="1"/>
            </p:cNvSpPr>
            <p:nvPr/>
          </p:nvSpPr>
          <p:spPr bwMode="auto">
            <a:xfrm>
              <a:off x="28956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 name="Oval 90"/>
            <p:cNvSpPr>
              <a:spLocks noChangeArrowheads="1"/>
            </p:cNvSpPr>
            <p:nvPr/>
          </p:nvSpPr>
          <p:spPr bwMode="auto">
            <a:xfrm>
              <a:off x="30480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 name="Oval 91"/>
            <p:cNvSpPr>
              <a:spLocks noChangeArrowheads="1"/>
            </p:cNvSpPr>
            <p:nvPr/>
          </p:nvSpPr>
          <p:spPr bwMode="auto">
            <a:xfrm>
              <a:off x="32004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 name="Oval 92"/>
            <p:cNvSpPr>
              <a:spLocks noChangeArrowheads="1"/>
            </p:cNvSpPr>
            <p:nvPr/>
          </p:nvSpPr>
          <p:spPr bwMode="auto">
            <a:xfrm>
              <a:off x="33528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 name="Oval 93"/>
            <p:cNvSpPr>
              <a:spLocks noChangeArrowheads="1"/>
            </p:cNvSpPr>
            <p:nvPr/>
          </p:nvSpPr>
          <p:spPr bwMode="auto">
            <a:xfrm>
              <a:off x="35052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 name="Oval 94"/>
            <p:cNvSpPr>
              <a:spLocks noChangeArrowheads="1"/>
            </p:cNvSpPr>
            <p:nvPr/>
          </p:nvSpPr>
          <p:spPr bwMode="auto">
            <a:xfrm>
              <a:off x="36576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Oval 95"/>
            <p:cNvSpPr>
              <a:spLocks noChangeArrowheads="1"/>
            </p:cNvSpPr>
            <p:nvPr/>
          </p:nvSpPr>
          <p:spPr bwMode="auto">
            <a:xfrm>
              <a:off x="38100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 name="Oval 96"/>
            <p:cNvSpPr>
              <a:spLocks noChangeArrowheads="1"/>
            </p:cNvSpPr>
            <p:nvPr/>
          </p:nvSpPr>
          <p:spPr bwMode="auto">
            <a:xfrm>
              <a:off x="39624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 name="Oval 97"/>
            <p:cNvSpPr>
              <a:spLocks noChangeArrowheads="1"/>
            </p:cNvSpPr>
            <p:nvPr/>
          </p:nvSpPr>
          <p:spPr bwMode="auto">
            <a:xfrm>
              <a:off x="41148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 name="Oval 98"/>
            <p:cNvSpPr>
              <a:spLocks noChangeArrowheads="1"/>
            </p:cNvSpPr>
            <p:nvPr/>
          </p:nvSpPr>
          <p:spPr bwMode="auto">
            <a:xfrm>
              <a:off x="42672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 name="Oval 99"/>
            <p:cNvSpPr>
              <a:spLocks noChangeArrowheads="1"/>
            </p:cNvSpPr>
            <p:nvPr/>
          </p:nvSpPr>
          <p:spPr bwMode="auto">
            <a:xfrm>
              <a:off x="44196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Oval 100"/>
            <p:cNvSpPr>
              <a:spLocks noChangeArrowheads="1"/>
            </p:cNvSpPr>
            <p:nvPr/>
          </p:nvSpPr>
          <p:spPr bwMode="auto">
            <a:xfrm>
              <a:off x="21336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Oval 101"/>
            <p:cNvSpPr>
              <a:spLocks noChangeArrowheads="1"/>
            </p:cNvSpPr>
            <p:nvPr/>
          </p:nvSpPr>
          <p:spPr bwMode="auto">
            <a:xfrm>
              <a:off x="22860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Oval 102"/>
            <p:cNvSpPr>
              <a:spLocks noChangeArrowheads="1"/>
            </p:cNvSpPr>
            <p:nvPr/>
          </p:nvSpPr>
          <p:spPr bwMode="auto">
            <a:xfrm>
              <a:off x="24384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9" name="Oval 103"/>
            <p:cNvSpPr>
              <a:spLocks noChangeArrowheads="1"/>
            </p:cNvSpPr>
            <p:nvPr/>
          </p:nvSpPr>
          <p:spPr bwMode="auto">
            <a:xfrm>
              <a:off x="25908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Oval 104"/>
            <p:cNvSpPr>
              <a:spLocks noChangeArrowheads="1"/>
            </p:cNvSpPr>
            <p:nvPr/>
          </p:nvSpPr>
          <p:spPr bwMode="auto">
            <a:xfrm>
              <a:off x="27432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Oval 105"/>
            <p:cNvSpPr>
              <a:spLocks noChangeArrowheads="1"/>
            </p:cNvSpPr>
            <p:nvPr/>
          </p:nvSpPr>
          <p:spPr bwMode="auto">
            <a:xfrm>
              <a:off x="28956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Oval 106"/>
            <p:cNvSpPr>
              <a:spLocks noChangeArrowheads="1"/>
            </p:cNvSpPr>
            <p:nvPr/>
          </p:nvSpPr>
          <p:spPr bwMode="auto">
            <a:xfrm>
              <a:off x="30480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 name="Oval 107"/>
            <p:cNvSpPr>
              <a:spLocks noChangeArrowheads="1"/>
            </p:cNvSpPr>
            <p:nvPr/>
          </p:nvSpPr>
          <p:spPr bwMode="auto">
            <a:xfrm>
              <a:off x="32004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 name="Oval 108"/>
            <p:cNvSpPr>
              <a:spLocks noChangeArrowheads="1"/>
            </p:cNvSpPr>
            <p:nvPr/>
          </p:nvSpPr>
          <p:spPr bwMode="auto">
            <a:xfrm>
              <a:off x="33528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109"/>
            <p:cNvSpPr>
              <a:spLocks noChangeArrowheads="1"/>
            </p:cNvSpPr>
            <p:nvPr/>
          </p:nvSpPr>
          <p:spPr bwMode="auto">
            <a:xfrm>
              <a:off x="35052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110"/>
            <p:cNvSpPr>
              <a:spLocks noChangeArrowheads="1"/>
            </p:cNvSpPr>
            <p:nvPr/>
          </p:nvSpPr>
          <p:spPr bwMode="auto">
            <a:xfrm>
              <a:off x="36576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111"/>
            <p:cNvSpPr>
              <a:spLocks noChangeArrowheads="1"/>
            </p:cNvSpPr>
            <p:nvPr/>
          </p:nvSpPr>
          <p:spPr bwMode="auto">
            <a:xfrm>
              <a:off x="38100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112"/>
            <p:cNvSpPr>
              <a:spLocks noChangeArrowheads="1"/>
            </p:cNvSpPr>
            <p:nvPr/>
          </p:nvSpPr>
          <p:spPr bwMode="auto">
            <a:xfrm>
              <a:off x="3962400" y="26130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Oval 113"/>
            <p:cNvSpPr>
              <a:spLocks noChangeArrowheads="1"/>
            </p:cNvSpPr>
            <p:nvPr/>
          </p:nvSpPr>
          <p:spPr bwMode="auto">
            <a:xfrm>
              <a:off x="41148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Oval 114"/>
            <p:cNvSpPr>
              <a:spLocks noChangeArrowheads="1"/>
            </p:cNvSpPr>
            <p:nvPr/>
          </p:nvSpPr>
          <p:spPr bwMode="auto">
            <a:xfrm>
              <a:off x="42672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 name="Oval 115"/>
            <p:cNvSpPr>
              <a:spLocks noChangeArrowheads="1"/>
            </p:cNvSpPr>
            <p:nvPr/>
          </p:nvSpPr>
          <p:spPr bwMode="auto">
            <a:xfrm>
              <a:off x="44196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 name="Oval 116"/>
            <p:cNvSpPr>
              <a:spLocks noChangeArrowheads="1"/>
            </p:cNvSpPr>
            <p:nvPr/>
          </p:nvSpPr>
          <p:spPr bwMode="auto">
            <a:xfrm>
              <a:off x="21336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 name="Oval 117"/>
            <p:cNvSpPr>
              <a:spLocks noChangeArrowheads="1"/>
            </p:cNvSpPr>
            <p:nvPr/>
          </p:nvSpPr>
          <p:spPr bwMode="auto">
            <a:xfrm>
              <a:off x="22860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4" name="Oval 118"/>
            <p:cNvSpPr>
              <a:spLocks noChangeArrowheads="1"/>
            </p:cNvSpPr>
            <p:nvPr/>
          </p:nvSpPr>
          <p:spPr bwMode="auto">
            <a:xfrm>
              <a:off x="24384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 name="Oval 119"/>
            <p:cNvSpPr>
              <a:spLocks noChangeArrowheads="1"/>
            </p:cNvSpPr>
            <p:nvPr/>
          </p:nvSpPr>
          <p:spPr bwMode="auto">
            <a:xfrm>
              <a:off x="25908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6" name="Oval 120"/>
            <p:cNvSpPr>
              <a:spLocks noChangeArrowheads="1"/>
            </p:cNvSpPr>
            <p:nvPr/>
          </p:nvSpPr>
          <p:spPr bwMode="auto">
            <a:xfrm>
              <a:off x="2743200" y="27654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 name="Oval 121"/>
            <p:cNvSpPr>
              <a:spLocks noChangeArrowheads="1"/>
            </p:cNvSpPr>
            <p:nvPr/>
          </p:nvSpPr>
          <p:spPr bwMode="auto">
            <a:xfrm>
              <a:off x="28956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 name="Oval 122"/>
            <p:cNvSpPr>
              <a:spLocks noChangeArrowheads="1"/>
            </p:cNvSpPr>
            <p:nvPr/>
          </p:nvSpPr>
          <p:spPr bwMode="auto">
            <a:xfrm>
              <a:off x="30480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 name="Oval 123"/>
            <p:cNvSpPr>
              <a:spLocks noChangeArrowheads="1"/>
            </p:cNvSpPr>
            <p:nvPr/>
          </p:nvSpPr>
          <p:spPr bwMode="auto">
            <a:xfrm>
              <a:off x="32004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0" name="Oval 124"/>
            <p:cNvSpPr>
              <a:spLocks noChangeArrowheads="1"/>
            </p:cNvSpPr>
            <p:nvPr/>
          </p:nvSpPr>
          <p:spPr bwMode="auto">
            <a:xfrm>
              <a:off x="3352800" y="27654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1" name="Oval 125"/>
            <p:cNvSpPr>
              <a:spLocks noChangeArrowheads="1"/>
            </p:cNvSpPr>
            <p:nvPr/>
          </p:nvSpPr>
          <p:spPr bwMode="auto">
            <a:xfrm>
              <a:off x="35052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2" name="Oval 126"/>
            <p:cNvSpPr>
              <a:spLocks noChangeArrowheads="1"/>
            </p:cNvSpPr>
            <p:nvPr/>
          </p:nvSpPr>
          <p:spPr bwMode="auto">
            <a:xfrm>
              <a:off x="3657600" y="27654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 name="Oval 127"/>
            <p:cNvSpPr>
              <a:spLocks noChangeArrowheads="1"/>
            </p:cNvSpPr>
            <p:nvPr/>
          </p:nvSpPr>
          <p:spPr bwMode="auto">
            <a:xfrm>
              <a:off x="38100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 name="Oval 128"/>
            <p:cNvSpPr>
              <a:spLocks noChangeArrowheads="1"/>
            </p:cNvSpPr>
            <p:nvPr/>
          </p:nvSpPr>
          <p:spPr bwMode="auto">
            <a:xfrm>
              <a:off x="39624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 name="Oval 129"/>
            <p:cNvSpPr>
              <a:spLocks noChangeArrowheads="1"/>
            </p:cNvSpPr>
            <p:nvPr/>
          </p:nvSpPr>
          <p:spPr bwMode="auto">
            <a:xfrm>
              <a:off x="41148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 name="Oval 130"/>
            <p:cNvSpPr>
              <a:spLocks noChangeArrowheads="1"/>
            </p:cNvSpPr>
            <p:nvPr/>
          </p:nvSpPr>
          <p:spPr bwMode="auto">
            <a:xfrm>
              <a:off x="42672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7" name="Oval 131"/>
            <p:cNvSpPr>
              <a:spLocks noChangeArrowheads="1"/>
            </p:cNvSpPr>
            <p:nvPr/>
          </p:nvSpPr>
          <p:spPr bwMode="auto">
            <a:xfrm>
              <a:off x="44196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 name="Oval 132"/>
            <p:cNvSpPr>
              <a:spLocks noChangeArrowheads="1"/>
            </p:cNvSpPr>
            <p:nvPr/>
          </p:nvSpPr>
          <p:spPr bwMode="auto">
            <a:xfrm>
              <a:off x="21336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9" name="Oval 133"/>
            <p:cNvSpPr>
              <a:spLocks noChangeArrowheads="1"/>
            </p:cNvSpPr>
            <p:nvPr/>
          </p:nvSpPr>
          <p:spPr bwMode="auto">
            <a:xfrm>
              <a:off x="2286000" y="29178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0" name="Oval 134"/>
            <p:cNvSpPr>
              <a:spLocks noChangeArrowheads="1"/>
            </p:cNvSpPr>
            <p:nvPr/>
          </p:nvSpPr>
          <p:spPr bwMode="auto">
            <a:xfrm>
              <a:off x="24384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1" name="Oval 135"/>
            <p:cNvSpPr>
              <a:spLocks noChangeArrowheads="1"/>
            </p:cNvSpPr>
            <p:nvPr/>
          </p:nvSpPr>
          <p:spPr bwMode="auto">
            <a:xfrm>
              <a:off x="2590800" y="2917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 name="Oval 136"/>
            <p:cNvSpPr>
              <a:spLocks noChangeArrowheads="1"/>
            </p:cNvSpPr>
            <p:nvPr/>
          </p:nvSpPr>
          <p:spPr bwMode="auto">
            <a:xfrm>
              <a:off x="27432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 name="Oval 137"/>
            <p:cNvSpPr>
              <a:spLocks noChangeArrowheads="1"/>
            </p:cNvSpPr>
            <p:nvPr/>
          </p:nvSpPr>
          <p:spPr bwMode="auto">
            <a:xfrm>
              <a:off x="28956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 name="Oval 138"/>
            <p:cNvSpPr>
              <a:spLocks noChangeArrowheads="1"/>
            </p:cNvSpPr>
            <p:nvPr/>
          </p:nvSpPr>
          <p:spPr bwMode="auto">
            <a:xfrm>
              <a:off x="30480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5" name="Oval 139"/>
            <p:cNvSpPr>
              <a:spLocks noChangeArrowheads="1"/>
            </p:cNvSpPr>
            <p:nvPr/>
          </p:nvSpPr>
          <p:spPr bwMode="auto">
            <a:xfrm>
              <a:off x="3200400" y="29178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 name="Oval 140"/>
            <p:cNvSpPr>
              <a:spLocks noChangeArrowheads="1"/>
            </p:cNvSpPr>
            <p:nvPr/>
          </p:nvSpPr>
          <p:spPr bwMode="auto">
            <a:xfrm>
              <a:off x="33528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 name="Oval 141"/>
            <p:cNvSpPr>
              <a:spLocks noChangeArrowheads="1"/>
            </p:cNvSpPr>
            <p:nvPr/>
          </p:nvSpPr>
          <p:spPr bwMode="auto">
            <a:xfrm>
              <a:off x="35052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Oval 142"/>
            <p:cNvSpPr>
              <a:spLocks noChangeArrowheads="1"/>
            </p:cNvSpPr>
            <p:nvPr/>
          </p:nvSpPr>
          <p:spPr bwMode="auto">
            <a:xfrm>
              <a:off x="36576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 name="Oval 143"/>
            <p:cNvSpPr>
              <a:spLocks noChangeArrowheads="1"/>
            </p:cNvSpPr>
            <p:nvPr/>
          </p:nvSpPr>
          <p:spPr bwMode="auto">
            <a:xfrm>
              <a:off x="3810000" y="29178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0" name="Oval 144"/>
            <p:cNvSpPr>
              <a:spLocks noChangeArrowheads="1"/>
            </p:cNvSpPr>
            <p:nvPr/>
          </p:nvSpPr>
          <p:spPr bwMode="auto">
            <a:xfrm>
              <a:off x="39624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1" name="Oval 145"/>
            <p:cNvSpPr>
              <a:spLocks noChangeArrowheads="1"/>
            </p:cNvSpPr>
            <p:nvPr/>
          </p:nvSpPr>
          <p:spPr bwMode="auto">
            <a:xfrm>
              <a:off x="41148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2" name="Oval 146"/>
            <p:cNvSpPr>
              <a:spLocks noChangeArrowheads="1"/>
            </p:cNvSpPr>
            <p:nvPr/>
          </p:nvSpPr>
          <p:spPr bwMode="auto">
            <a:xfrm>
              <a:off x="4267200" y="29178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 name="Oval 147"/>
            <p:cNvSpPr>
              <a:spLocks noChangeArrowheads="1"/>
            </p:cNvSpPr>
            <p:nvPr/>
          </p:nvSpPr>
          <p:spPr bwMode="auto">
            <a:xfrm>
              <a:off x="4419600" y="29178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 name="Oval 148"/>
            <p:cNvSpPr>
              <a:spLocks noChangeArrowheads="1"/>
            </p:cNvSpPr>
            <p:nvPr/>
          </p:nvSpPr>
          <p:spPr bwMode="auto">
            <a:xfrm>
              <a:off x="45720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 name="Oval 149"/>
            <p:cNvSpPr>
              <a:spLocks noChangeArrowheads="1"/>
            </p:cNvSpPr>
            <p:nvPr/>
          </p:nvSpPr>
          <p:spPr bwMode="auto">
            <a:xfrm>
              <a:off x="45720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6" name="Oval 150"/>
            <p:cNvSpPr>
              <a:spLocks noChangeArrowheads="1"/>
            </p:cNvSpPr>
            <p:nvPr/>
          </p:nvSpPr>
          <p:spPr bwMode="auto">
            <a:xfrm>
              <a:off x="45720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7" name="Oval 151"/>
            <p:cNvSpPr>
              <a:spLocks noChangeArrowheads="1"/>
            </p:cNvSpPr>
            <p:nvPr/>
          </p:nvSpPr>
          <p:spPr bwMode="auto">
            <a:xfrm>
              <a:off x="45720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8" name="Oval 152"/>
            <p:cNvSpPr>
              <a:spLocks noChangeArrowheads="1"/>
            </p:cNvSpPr>
            <p:nvPr/>
          </p:nvSpPr>
          <p:spPr bwMode="auto">
            <a:xfrm>
              <a:off x="45720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9" name="Oval 153"/>
            <p:cNvSpPr>
              <a:spLocks noChangeArrowheads="1"/>
            </p:cNvSpPr>
            <p:nvPr/>
          </p:nvSpPr>
          <p:spPr bwMode="auto">
            <a:xfrm>
              <a:off x="45720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0" name="Oval 154"/>
            <p:cNvSpPr>
              <a:spLocks noChangeArrowheads="1"/>
            </p:cNvSpPr>
            <p:nvPr/>
          </p:nvSpPr>
          <p:spPr bwMode="auto">
            <a:xfrm>
              <a:off x="45720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 name="Oval 155"/>
            <p:cNvSpPr>
              <a:spLocks noChangeArrowheads="1"/>
            </p:cNvSpPr>
            <p:nvPr/>
          </p:nvSpPr>
          <p:spPr bwMode="auto">
            <a:xfrm>
              <a:off x="45720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2" name="Oval 156"/>
            <p:cNvSpPr>
              <a:spLocks noChangeArrowheads="1"/>
            </p:cNvSpPr>
            <p:nvPr/>
          </p:nvSpPr>
          <p:spPr bwMode="auto">
            <a:xfrm>
              <a:off x="45720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 name="Oval 157"/>
            <p:cNvSpPr>
              <a:spLocks noChangeArrowheads="1"/>
            </p:cNvSpPr>
            <p:nvPr/>
          </p:nvSpPr>
          <p:spPr bwMode="auto">
            <a:xfrm>
              <a:off x="45720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 name="Oval 158"/>
            <p:cNvSpPr>
              <a:spLocks noChangeArrowheads="1"/>
            </p:cNvSpPr>
            <p:nvPr/>
          </p:nvSpPr>
          <p:spPr bwMode="auto">
            <a:xfrm>
              <a:off x="45720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5" name="Oval 159"/>
            <p:cNvSpPr>
              <a:spLocks noChangeArrowheads="1"/>
            </p:cNvSpPr>
            <p:nvPr/>
          </p:nvSpPr>
          <p:spPr bwMode="auto">
            <a:xfrm>
              <a:off x="45720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6" name="Oval 160"/>
            <p:cNvSpPr>
              <a:spLocks noChangeArrowheads="1"/>
            </p:cNvSpPr>
            <p:nvPr/>
          </p:nvSpPr>
          <p:spPr bwMode="auto">
            <a:xfrm>
              <a:off x="45720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7" name="Oval 161"/>
            <p:cNvSpPr>
              <a:spLocks noChangeArrowheads="1"/>
            </p:cNvSpPr>
            <p:nvPr/>
          </p:nvSpPr>
          <p:spPr bwMode="auto">
            <a:xfrm>
              <a:off x="45720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8" name="Oval 162"/>
            <p:cNvSpPr>
              <a:spLocks noChangeArrowheads="1"/>
            </p:cNvSpPr>
            <p:nvPr/>
          </p:nvSpPr>
          <p:spPr bwMode="auto">
            <a:xfrm>
              <a:off x="45720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9" name="Oval 163"/>
            <p:cNvSpPr>
              <a:spLocks noChangeArrowheads="1"/>
            </p:cNvSpPr>
            <p:nvPr/>
          </p:nvSpPr>
          <p:spPr bwMode="auto">
            <a:xfrm>
              <a:off x="4572000" y="27654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0" name="Oval 164"/>
            <p:cNvSpPr>
              <a:spLocks noChangeArrowheads="1"/>
            </p:cNvSpPr>
            <p:nvPr/>
          </p:nvSpPr>
          <p:spPr bwMode="auto">
            <a:xfrm>
              <a:off x="4572000" y="29178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1" name="Oval 165"/>
            <p:cNvSpPr>
              <a:spLocks noChangeArrowheads="1"/>
            </p:cNvSpPr>
            <p:nvPr/>
          </p:nvSpPr>
          <p:spPr bwMode="auto">
            <a:xfrm>
              <a:off x="47244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 name="Oval 166"/>
            <p:cNvSpPr>
              <a:spLocks noChangeArrowheads="1"/>
            </p:cNvSpPr>
            <p:nvPr/>
          </p:nvSpPr>
          <p:spPr bwMode="auto">
            <a:xfrm>
              <a:off x="47244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3" name="Oval 167"/>
            <p:cNvSpPr>
              <a:spLocks noChangeArrowheads="1"/>
            </p:cNvSpPr>
            <p:nvPr/>
          </p:nvSpPr>
          <p:spPr bwMode="auto">
            <a:xfrm>
              <a:off x="47244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 name="Oval 168"/>
            <p:cNvSpPr>
              <a:spLocks noChangeArrowheads="1"/>
            </p:cNvSpPr>
            <p:nvPr/>
          </p:nvSpPr>
          <p:spPr bwMode="auto">
            <a:xfrm>
              <a:off x="47244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 name="Oval 169"/>
            <p:cNvSpPr>
              <a:spLocks noChangeArrowheads="1"/>
            </p:cNvSpPr>
            <p:nvPr/>
          </p:nvSpPr>
          <p:spPr bwMode="auto">
            <a:xfrm>
              <a:off x="47244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6" name="Oval 170"/>
            <p:cNvSpPr>
              <a:spLocks noChangeArrowheads="1"/>
            </p:cNvSpPr>
            <p:nvPr/>
          </p:nvSpPr>
          <p:spPr bwMode="auto">
            <a:xfrm>
              <a:off x="47244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7" name="Oval 171"/>
            <p:cNvSpPr>
              <a:spLocks noChangeArrowheads="1"/>
            </p:cNvSpPr>
            <p:nvPr/>
          </p:nvSpPr>
          <p:spPr bwMode="auto">
            <a:xfrm>
              <a:off x="4724400" y="26130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8" name="Oval 172"/>
            <p:cNvSpPr>
              <a:spLocks noChangeArrowheads="1"/>
            </p:cNvSpPr>
            <p:nvPr/>
          </p:nvSpPr>
          <p:spPr bwMode="auto">
            <a:xfrm>
              <a:off x="47244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9" name="Oval 173"/>
            <p:cNvSpPr>
              <a:spLocks noChangeArrowheads="1"/>
            </p:cNvSpPr>
            <p:nvPr/>
          </p:nvSpPr>
          <p:spPr bwMode="auto">
            <a:xfrm>
              <a:off x="47244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 name="Oval 174"/>
            <p:cNvSpPr>
              <a:spLocks noChangeArrowheads="1"/>
            </p:cNvSpPr>
            <p:nvPr/>
          </p:nvSpPr>
          <p:spPr bwMode="auto">
            <a:xfrm>
              <a:off x="48768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1" name="Oval 175"/>
            <p:cNvSpPr>
              <a:spLocks noChangeArrowheads="1"/>
            </p:cNvSpPr>
            <p:nvPr/>
          </p:nvSpPr>
          <p:spPr bwMode="auto">
            <a:xfrm>
              <a:off x="48768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2" name="Oval 176"/>
            <p:cNvSpPr>
              <a:spLocks noChangeArrowheads="1"/>
            </p:cNvSpPr>
            <p:nvPr/>
          </p:nvSpPr>
          <p:spPr bwMode="auto">
            <a:xfrm>
              <a:off x="48768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3" name="Oval 177"/>
            <p:cNvSpPr>
              <a:spLocks noChangeArrowheads="1"/>
            </p:cNvSpPr>
            <p:nvPr/>
          </p:nvSpPr>
          <p:spPr bwMode="auto">
            <a:xfrm>
              <a:off x="48768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 name="Oval 178"/>
            <p:cNvSpPr>
              <a:spLocks noChangeArrowheads="1"/>
            </p:cNvSpPr>
            <p:nvPr/>
          </p:nvSpPr>
          <p:spPr bwMode="auto">
            <a:xfrm>
              <a:off x="48768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 name="Oval 179"/>
            <p:cNvSpPr>
              <a:spLocks noChangeArrowheads="1"/>
            </p:cNvSpPr>
            <p:nvPr/>
          </p:nvSpPr>
          <p:spPr bwMode="auto">
            <a:xfrm>
              <a:off x="48768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6" name="Oval 180"/>
            <p:cNvSpPr>
              <a:spLocks noChangeArrowheads="1"/>
            </p:cNvSpPr>
            <p:nvPr/>
          </p:nvSpPr>
          <p:spPr bwMode="auto">
            <a:xfrm>
              <a:off x="48768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7" name="Oval 181"/>
            <p:cNvSpPr>
              <a:spLocks noChangeArrowheads="1"/>
            </p:cNvSpPr>
            <p:nvPr/>
          </p:nvSpPr>
          <p:spPr bwMode="auto">
            <a:xfrm>
              <a:off x="48768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8" name="Oval 182"/>
            <p:cNvSpPr>
              <a:spLocks noChangeArrowheads="1"/>
            </p:cNvSpPr>
            <p:nvPr/>
          </p:nvSpPr>
          <p:spPr bwMode="auto">
            <a:xfrm>
              <a:off x="4876800" y="29178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9" name="Oval 183"/>
            <p:cNvSpPr>
              <a:spLocks noChangeArrowheads="1"/>
            </p:cNvSpPr>
            <p:nvPr/>
          </p:nvSpPr>
          <p:spPr bwMode="auto">
            <a:xfrm>
              <a:off x="50292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0" name="Oval 184"/>
            <p:cNvSpPr>
              <a:spLocks noChangeArrowheads="1"/>
            </p:cNvSpPr>
            <p:nvPr/>
          </p:nvSpPr>
          <p:spPr bwMode="auto">
            <a:xfrm>
              <a:off x="50292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1" name="Oval 185"/>
            <p:cNvSpPr>
              <a:spLocks noChangeArrowheads="1"/>
            </p:cNvSpPr>
            <p:nvPr/>
          </p:nvSpPr>
          <p:spPr bwMode="auto">
            <a:xfrm>
              <a:off x="50292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2" name="Oval 186"/>
            <p:cNvSpPr>
              <a:spLocks noChangeArrowheads="1"/>
            </p:cNvSpPr>
            <p:nvPr/>
          </p:nvSpPr>
          <p:spPr bwMode="auto">
            <a:xfrm>
              <a:off x="50292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3" name="Oval 187"/>
            <p:cNvSpPr>
              <a:spLocks noChangeArrowheads="1"/>
            </p:cNvSpPr>
            <p:nvPr/>
          </p:nvSpPr>
          <p:spPr bwMode="auto">
            <a:xfrm>
              <a:off x="50292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 name="Oval 188"/>
            <p:cNvSpPr>
              <a:spLocks noChangeArrowheads="1"/>
            </p:cNvSpPr>
            <p:nvPr/>
          </p:nvSpPr>
          <p:spPr bwMode="auto">
            <a:xfrm>
              <a:off x="50292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 name="Oval 189"/>
            <p:cNvSpPr>
              <a:spLocks noChangeArrowheads="1"/>
            </p:cNvSpPr>
            <p:nvPr/>
          </p:nvSpPr>
          <p:spPr bwMode="auto">
            <a:xfrm>
              <a:off x="50292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 name="Oval 190"/>
            <p:cNvSpPr>
              <a:spLocks noChangeArrowheads="1"/>
            </p:cNvSpPr>
            <p:nvPr/>
          </p:nvSpPr>
          <p:spPr bwMode="auto">
            <a:xfrm>
              <a:off x="5029200" y="2765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 name="Oval 191"/>
            <p:cNvSpPr>
              <a:spLocks noChangeArrowheads="1"/>
            </p:cNvSpPr>
            <p:nvPr/>
          </p:nvSpPr>
          <p:spPr bwMode="auto">
            <a:xfrm>
              <a:off x="5029200" y="29178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 name="Oval 192"/>
            <p:cNvSpPr>
              <a:spLocks noChangeArrowheads="1"/>
            </p:cNvSpPr>
            <p:nvPr/>
          </p:nvSpPr>
          <p:spPr bwMode="auto">
            <a:xfrm>
              <a:off x="5181600" y="1698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9" name="Oval 193"/>
            <p:cNvSpPr>
              <a:spLocks noChangeArrowheads="1"/>
            </p:cNvSpPr>
            <p:nvPr/>
          </p:nvSpPr>
          <p:spPr bwMode="auto">
            <a:xfrm>
              <a:off x="5181600" y="1851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0" name="Oval 194"/>
            <p:cNvSpPr>
              <a:spLocks noChangeArrowheads="1"/>
            </p:cNvSpPr>
            <p:nvPr/>
          </p:nvSpPr>
          <p:spPr bwMode="auto">
            <a:xfrm>
              <a:off x="5181600" y="2003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1" name="Oval 195"/>
            <p:cNvSpPr>
              <a:spLocks noChangeArrowheads="1"/>
            </p:cNvSpPr>
            <p:nvPr/>
          </p:nvSpPr>
          <p:spPr bwMode="auto">
            <a:xfrm>
              <a:off x="5181600" y="2155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2" name="Oval 196"/>
            <p:cNvSpPr>
              <a:spLocks noChangeArrowheads="1"/>
            </p:cNvSpPr>
            <p:nvPr/>
          </p:nvSpPr>
          <p:spPr bwMode="auto">
            <a:xfrm>
              <a:off x="5181600" y="2308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3" name="Oval 197"/>
            <p:cNvSpPr>
              <a:spLocks noChangeArrowheads="1"/>
            </p:cNvSpPr>
            <p:nvPr/>
          </p:nvSpPr>
          <p:spPr bwMode="auto">
            <a:xfrm>
              <a:off x="5181600" y="24606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 name="Oval 198"/>
            <p:cNvSpPr>
              <a:spLocks noChangeArrowheads="1"/>
            </p:cNvSpPr>
            <p:nvPr/>
          </p:nvSpPr>
          <p:spPr bwMode="auto">
            <a:xfrm>
              <a:off x="5181600" y="2613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 name="Oval 199"/>
            <p:cNvSpPr>
              <a:spLocks noChangeArrowheads="1"/>
            </p:cNvSpPr>
            <p:nvPr/>
          </p:nvSpPr>
          <p:spPr bwMode="auto">
            <a:xfrm>
              <a:off x="5181600" y="2765425"/>
              <a:ext cx="152400" cy="152400"/>
            </a:xfrm>
            <a:prstGeom prst="ellipse">
              <a:avLst/>
            </a:prstGeom>
            <a:solidFill>
              <a:srgbClr val="000000"/>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 name="Oval 200"/>
            <p:cNvSpPr>
              <a:spLocks noChangeArrowheads="1"/>
            </p:cNvSpPr>
            <p:nvPr/>
          </p:nvSpPr>
          <p:spPr bwMode="auto">
            <a:xfrm>
              <a:off x="5181600" y="2917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 name="Oval 201"/>
            <p:cNvSpPr>
              <a:spLocks noChangeArrowheads="1"/>
            </p:cNvSpPr>
            <p:nvPr/>
          </p:nvSpPr>
          <p:spPr bwMode="auto">
            <a:xfrm>
              <a:off x="21336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 name="Oval 202"/>
            <p:cNvSpPr>
              <a:spLocks noChangeArrowheads="1"/>
            </p:cNvSpPr>
            <p:nvPr/>
          </p:nvSpPr>
          <p:spPr bwMode="auto">
            <a:xfrm>
              <a:off x="22860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 name="Oval 203"/>
            <p:cNvSpPr>
              <a:spLocks noChangeArrowheads="1"/>
            </p:cNvSpPr>
            <p:nvPr/>
          </p:nvSpPr>
          <p:spPr bwMode="auto">
            <a:xfrm>
              <a:off x="24384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0" name="Oval 204"/>
            <p:cNvSpPr>
              <a:spLocks noChangeArrowheads="1"/>
            </p:cNvSpPr>
            <p:nvPr/>
          </p:nvSpPr>
          <p:spPr bwMode="auto">
            <a:xfrm>
              <a:off x="25908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 name="Oval 205"/>
            <p:cNvSpPr>
              <a:spLocks noChangeArrowheads="1"/>
            </p:cNvSpPr>
            <p:nvPr/>
          </p:nvSpPr>
          <p:spPr bwMode="auto">
            <a:xfrm>
              <a:off x="2743200" y="3908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2" name="Oval 206"/>
            <p:cNvSpPr>
              <a:spLocks noChangeArrowheads="1"/>
            </p:cNvSpPr>
            <p:nvPr/>
          </p:nvSpPr>
          <p:spPr bwMode="auto">
            <a:xfrm>
              <a:off x="28956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3" name="Oval 207"/>
            <p:cNvSpPr>
              <a:spLocks noChangeArrowheads="1"/>
            </p:cNvSpPr>
            <p:nvPr/>
          </p:nvSpPr>
          <p:spPr bwMode="auto">
            <a:xfrm>
              <a:off x="3048000" y="3908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 name="Oval 208"/>
            <p:cNvSpPr>
              <a:spLocks noChangeArrowheads="1"/>
            </p:cNvSpPr>
            <p:nvPr/>
          </p:nvSpPr>
          <p:spPr bwMode="auto">
            <a:xfrm>
              <a:off x="32004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 name="Oval 209"/>
            <p:cNvSpPr>
              <a:spLocks noChangeArrowheads="1"/>
            </p:cNvSpPr>
            <p:nvPr/>
          </p:nvSpPr>
          <p:spPr bwMode="auto">
            <a:xfrm>
              <a:off x="33528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6" name="Oval 210"/>
            <p:cNvSpPr>
              <a:spLocks noChangeArrowheads="1"/>
            </p:cNvSpPr>
            <p:nvPr/>
          </p:nvSpPr>
          <p:spPr bwMode="auto">
            <a:xfrm>
              <a:off x="35052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7" name="Oval 211"/>
            <p:cNvSpPr>
              <a:spLocks noChangeArrowheads="1"/>
            </p:cNvSpPr>
            <p:nvPr/>
          </p:nvSpPr>
          <p:spPr bwMode="auto">
            <a:xfrm>
              <a:off x="36576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 name="Oval 212"/>
            <p:cNvSpPr>
              <a:spLocks noChangeArrowheads="1"/>
            </p:cNvSpPr>
            <p:nvPr/>
          </p:nvSpPr>
          <p:spPr bwMode="auto">
            <a:xfrm>
              <a:off x="3810000" y="3908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 name="Oval 213"/>
            <p:cNvSpPr>
              <a:spLocks noChangeArrowheads="1"/>
            </p:cNvSpPr>
            <p:nvPr/>
          </p:nvSpPr>
          <p:spPr bwMode="auto">
            <a:xfrm>
              <a:off x="3962400" y="3908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0" name="Oval 214"/>
            <p:cNvSpPr>
              <a:spLocks noChangeArrowheads="1"/>
            </p:cNvSpPr>
            <p:nvPr/>
          </p:nvSpPr>
          <p:spPr bwMode="auto">
            <a:xfrm>
              <a:off x="4114800" y="3908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 name="Oval 215"/>
            <p:cNvSpPr>
              <a:spLocks noChangeArrowheads="1"/>
            </p:cNvSpPr>
            <p:nvPr/>
          </p:nvSpPr>
          <p:spPr bwMode="auto">
            <a:xfrm>
              <a:off x="42672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2" name="Oval 216"/>
            <p:cNvSpPr>
              <a:spLocks noChangeArrowheads="1"/>
            </p:cNvSpPr>
            <p:nvPr/>
          </p:nvSpPr>
          <p:spPr bwMode="auto">
            <a:xfrm>
              <a:off x="44196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3" name="Oval 217"/>
            <p:cNvSpPr>
              <a:spLocks noChangeArrowheads="1"/>
            </p:cNvSpPr>
            <p:nvPr/>
          </p:nvSpPr>
          <p:spPr bwMode="auto">
            <a:xfrm>
              <a:off x="21336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 name="Oval 218"/>
            <p:cNvSpPr>
              <a:spLocks noChangeArrowheads="1"/>
            </p:cNvSpPr>
            <p:nvPr/>
          </p:nvSpPr>
          <p:spPr bwMode="auto">
            <a:xfrm>
              <a:off x="2286000" y="4060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 name="Oval 219"/>
            <p:cNvSpPr>
              <a:spLocks noChangeArrowheads="1"/>
            </p:cNvSpPr>
            <p:nvPr/>
          </p:nvSpPr>
          <p:spPr bwMode="auto">
            <a:xfrm>
              <a:off x="24384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 name="Oval 220"/>
            <p:cNvSpPr>
              <a:spLocks noChangeArrowheads="1"/>
            </p:cNvSpPr>
            <p:nvPr/>
          </p:nvSpPr>
          <p:spPr bwMode="auto">
            <a:xfrm>
              <a:off x="25908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 name="Oval 221"/>
            <p:cNvSpPr>
              <a:spLocks noChangeArrowheads="1"/>
            </p:cNvSpPr>
            <p:nvPr/>
          </p:nvSpPr>
          <p:spPr bwMode="auto">
            <a:xfrm>
              <a:off x="27432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8" name="Oval 222"/>
            <p:cNvSpPr>
              <a:spLocks noChangeArrowheads="1"/>
            </p:cNvSpPr>
            <p:nvPr/>
          </p:nvSpPr>
          <p:spPr bwMode="auto">
            <a:xfrm>
              <a:off x="2895600" y="4060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9" name="Oval 223"/>
            <p:cNvSpPr>
              <a:spLocks noChangeArrowheads="1"/>
            </p:cNvSpPr>
            <p:nvPr/>
          </p:nvSpPr>
          <p:spPr bwMode="auto">
            <a:xfrm>
              <a:off x="30480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 name="Oval 224"/>
            <p:cNvSpPr>
              <a:spLocks noChangeArrowheads="1"/>
            </p:cNvSpPr>
            <p:nvPr/>
          </p:nvSpPr>
          <p:spPr bwMode="auto">
            <a:xfrm>
              <a:off x="32004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1" name="Oval 225"/>
            <p:cNvSpPr>
              <a:spLocks noChangeArrowheads="1"/>
            </p:cNvSpPr>
            <p:nvPr/>
          </p:nvSpPr>
          <p:spPr bwMode="auto">
            <a:xfrm>
              <a:off x="3352800" y="4060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2" name="Oval 226"/>
            <p:cNvSpPr>
              <a:spLocks noChangeArrowheads="1"/>
            </p:cNvSpPr>
            <p:nvPr/>
          </p:nvSpPr>
          <p:spPr bwMode="auto">
            <a:xfrm>
              <a:off x="35052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3" name="Oval 227"/>
            <p:cNvSpPr>
              <a:spLocks noChangeArrowheads="1"/>
            </p:cNvSpPr>
            <p:nvPr/>
          </p:nvSpPr>
          <p:spPr bwMode="auto">
            <a:xfrm>
              <a:off x="36576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 name="Oval 228"/>
            <p:cNvSpPr>
              <a:spLocks noChangeArrowheads="1"/>
            </p:cNvSpPr>
            <p:nvPr/>
          </p:nvSpPr>
          <p:spPr bwMode="auto">
            <a:xfrm>
              <a:off x="3810000" y="4060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 name="Oval 229"/>
            <p:cNvSpPr>
              <a:spLocks noChangeArrowheads="1"/>
            </p:cNvSpPr>
            <p:nvPr/>
          </p:nvSpPr>
          <p:spPr bwMode="auto">
            <a:xfrm>
              <a:off x="39624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 name="Oval 230"/>
            <p:cNvSpPr>
              <a:spLocks noChangeArrowheads="1"/>
            </p:cNvSpPr>
            <p:nvPr/>
          </p:nvSpPr>
          <p:spPr bwMode="auto">
            <a:xfrm>
              <a:off x="41148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7" name="Oval 231"/>
            <p:cNvSpPr>
              <a:spLocks noChangeArrowheads="1"/>
            </p:cNvSpPr>
            <p:nvPr/>
          </p:nvSpPr>
          <p:spPr bwMode="auto">
            <a:xfrm>
              <a:off x="42672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8" name="Oval 232"/>
            <p:cNvSpPr>
              <a:spLocks noChangeArrowheads="1"/>
            </p:cNvSpPr>
            <p:nvPr/>
          </p:nvSpPr>
          <p:spPr bwMode="auto">
            <a:xfrm>
              <a:off x="4419600" y="4060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9" name="Oval 233"/>
            <p:cNvSpPr>
              <a:spLocks noChangeArrowheads="1"/>
            </p:cNvSpPr>
            <p:nvPr/>
          </p:nvSpPr>
          <p:spPr bwMode="auto">
            <a:xfrm>
              <a:off x="21336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0" name="Oval 234"/>
            <p:cNvSpPr>
              <a:spLocks noChangeArrowheads="1"/>
            </p:cNvSpPr>
            <p:nvPr/>
          </p:nvSpPr>
          <p:spPr bwMode="auto">
            <a:xfrm>
              <a:off x="22860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1" name="Oval 235"/>
            <p:cNvSpPr>
              <a:spLocks noChangeArrowheads="1"/>
            </p:cNvSpPr>
            <p:nvPr/>
          </p:nvSpPr>
          <p:spPr bwMode="auto">
            <a:xfrm>
              <a:off x="24384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2" name="Oval 236"/>
            <p:cNvSpPr>
              <a:spLocks noChangeArrowheads="1"/>
            </p:cNvSpPr>
            <p:nvPr/>
          </p:nvSpPr>
          <p:spPr bwMode="auto">
            <a:xfrm>
              <a:off x="2590800" y="4213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3" name="Oval 237"/>
            <p:cNvSpPr>
              <a:spLocks noChangeArrowheads="1"/>
            </p:cNvSpPr>
            <p:nvPr/>
          </p:nvSpPr>
          <p:spPr bwMode="auto">
            <a:xfrm>
              <a:off x="27432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 name="Oval 238"/>
            <p:cNvSpPr>
              <a:spLocks noChangeArrowheads="1"/>
            </p:cNvSpPr>
            <p:nvPr/>
          </p:nvSpPr>
          <p:spPr bwMode="auto">
            <a:xfrm>
              <a:off x="28956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 name="Oval 239"/>
            <p:cNvSpPr>
              <a:spLocks noChangeArrowheads="1"/>
            </p:cNvSpPr>
            <p:nvPr/>
          </p:nvSpPr>
          <p:spPr bwMode="auto">
            <a:xfrm>
              <a:off x="30480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 name="Oval 240"/>
            <p:cNvSpPr>
              <a:spLocks noChangeArrowheads="1"/>
            </p:cNvSpPr>
            <p:nvPr/>
          </p:nvSpPr>
          <p:spPr bwMode="auto">
            <a:xfrm>
              <a:off x="32004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7" name="Oval 241"/>
            <p:cNvSpPr>
              <a:spLocks noChangeArrowheads="1"/>
            </p:cNvSpPr>
            <p:nvPr/>
          </p:nvSpPr>
          <p:spPr bwMode="auto">
            <a:xfrm>
              <a:off x="33528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8" name="Oval 242"/>
            <p:cNvSpPr>
              <a:spLocks noChangeArrowheads="1"/>
            </p:cNvSpPr>
            <p:nvPr/>
          </p:nvSpPr>
          <p:spPr bwMode="auto">
            <a:xfrm>
              <a:off x="3505200" y="4213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9" name="Oval 243"/>
            <p:cNvSpPr>
              <a:spLocks noChangeArrowheads="1"/>
            </p:cNvSpPr>
            <p:nvPr/>
          </p:nvSpPr>
          <p:spPr bwMode="auto">
            <a:xfrm>
              <a:off x="36576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0" name="Oval 244"/>
            <p:cNvSpPr>
              <a:spLocks noChangeArrowheads="1"/>
            </p:cNvSpPr>
            <p:nvPr/>
          </p:nvSpPr>
          <p:spPr bwMode="auto">
            <a:xfrm>
              <a:off x="38100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1" name="Oval 245"/>
            <p:cNvSpPr>
              <a:spLocks noChangeArrowheads="1"/>
            </p:cNvSpPr>
            <p:nvPr/>
          </p:nvSpPr>
          <p:spPr bwMode="auto">
            <a:xfrm>
              <a:off x="39624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2" name="Oval 246"/>
            <p:cNvSpPr>
              <a:spLocks noChangeArrowheads="1"/>
            </p:cNvSpPr>
            <p:nvPr/>
          </p:nvSpPr>
          <p:spPr bwMode="auto">
            <a:xfrm>
              <a:off x="41148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3" name="Oval 247"/>
            <p:cNvSpPr>
              <a:spLocks noChangeArrowheads="1"/>
            </p:cNvSpPr>
            <p:nvPr/>
          </p:nvSpPr>
          <p:spPr bwMode="auto">
            <a:xfrm>
              <a:off x="4267200" y="4213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4" name="Oval 248"/>
            <p:cNvSpPr>
              <a:spLocks noChangeArrowheads="1"/>
            </p:cNvSpPr>
            <p:nvPr/>
          </p:nvSpPr>
          <p:spPr bwMode="auto">
            <a:xfrm>
              <a:off x="44196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5" name="Oval 249"/>
            <p:cNvSpPr>
              <a:spLocks noChangeArrowheads="1"/>
            </p:cNvSpPr>
            <p:nvPr/>
          </p:nvSpPr>
          <p:spPr bwMode="auto">
            <a:xfrm>
              <a:off x="21336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 name="Oval 250"/>
            <p:cNvSpPr>
              <a:spLocks noChangeArrowheads="1"/>
            </p:cNvSpPr>
            <p:nvPr/>
          </p:nvSpPr>
          <p:spPr bwMode="auto">
            <a:xfrm>
              <a:off x="22860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7" name="Oval 251"/>
            <p:cNvSpPr>
              <a:spLocks noChangeArrowheads="1"/>
            </p:cNvSpPr>
            <p:nvPr/>
          </p:nvSpPr>
          <p:spPr bwMode="auto">
            <a:xfrm>
              <a:off x="24384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8" name="Oval 252"/>
            <p:cNvSpPr>
              <a:spLocks noChangeArrowheads="1"/>
            </p:cNvSpPr>
            <p:nvPr/>
          </p:nvSpPr>
          <p:spPr bwMode="auto">
            <a:xfrm>
              <a:off x="25908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9" name="Oval 253"/>
            <p:cNvSpPr>
              <a:spLocks noChangeArrowheads="1"/>
            </p:cNvSpPr>
            <p:nvPr/>
          </p:nvSpPr>
          <p:spPr bwMode="auto">
            <a:xfrm>
              <a:off x="27432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0" name="Oval 254"/>
            <p:cNvSpPr>
              <a:spLocks noChangeArrowheads="1"/>
            </p:cNvSpPr>
            <p:nvPr/>
          </p:nvSpPr>
          <p:spPr bwMode="auto">
            <a:xfrm>
              <a:off x="28956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1" name="Oval 255"/>
            <p:cNvSpPr>
              <a:spLocks noChangeArrowheads="1"/>
            </p:cNvSpPr>
            <p:nvPr/>
          </p:nvSpPr>
          <p:spPr bwMode="auto">
            <a:xfrm>
              <a:off x="30480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2" name="Oval 256"/>
            <p:cNvSpPr>
              <a:spLocks noChangeArrowheads="1"/>
            </p:cNvSpPr>
            <p:nvPr/>
          </p:nvSpPr>
          <p:spPr bwMode="auto">
            <a:xfrm>
              <a:off x="32004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3" name="Oval 257"/>
            <p:cNvSpPr>
              <a:spLocks noChangeArrowheads="1"/>
            </p:cNvSpPr>
            <p:nvPr/>
          </p:nvSpPr>
          <p:spPr bwMode="auto">
            <a:xfrm>
              <a:off x="33528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4" name="Oval 258"/>
            <p:cNvSpPr>
              <a:spLocks noChangeArrowheads="1"/>
            </p:cNvSpPr>
            <p:nvPr/>
          </p:nvSpPr>
          <p:spPr bwMode="auto">
            <a:xfrm>
              <a:off x="35052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5" name="Oval 259"/>
            <p:cNvSpPr>
              <a:spLocks noChangeArrowheads="1"/>
            </p:cNvSpPr>
            <p:nvPr/>
          </p:nvSpPr>
          <p:spPr bwMode="auto">
            <a:xfrm>
              <a:off x="36576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 name="Oval 260"/>
            <p:cNvSpPr>
              <a:spLocks noChangeArrowheads="1"/>
            </p:cNvSpPr>
            <p:nvPr/>
          </p:nvSpPr>
          <p:spPr bwMode="auto">
            <a:xfrm>
              <a:off x="38100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7" name="Oval 261"/>
            <p:cNvSpPr>
              <a:spLocks noChangeArrowheads="1"/>
            </p:cNvSpPr>
            <p:nvPr/>
          </p:nvSpPr>
          <p:spPr bwMode="auto">
            <a:xfrm>
              <a:off x="39624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8" name="Oval 262"/>
            <p:cNvSpPr>
              <a:spLocks noChangeArrowheads="1"/>
            </p:cNvSpPr>
            <p:nvPr/>
          </p:nvSpPr>
          <p:spPr bwMode="auto">
            <a:xfrm>
              <a:off x="41148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9" name="Oval 263"/>
            <p:cNvSpPr>
              <a:spLocks noChangeArrowheads="1"/>
            </p:cNvSpPr>
            <p:nvPr/>
          </p:nvSpPr>
          <p:spPr bwMode="auto">
            <a:xfrm>
              <a:off x="42672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0" name="Oval 264"/>
            <p:cNvSpPr>
              <a:spLocks noChangeArrowheads="1"/>
            </p:cNvSpPr>
            <p:nvPr/>
          </p:nvSpPr>
          <p:spPr bwMode="auto">
            <a:xfrm>
              <a:off x="44196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1" name="Oval 265"/>
            <p:cNvSpPr>
              <a:spLocks noChangeArrowheads="1"/>
            </p:cNvSpPr>
            <p:nvPr/>
          </p:nvSpPr>
          <p:spPr bwMode="auto">
            <a:xfrm>
              <a:off x="21336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2" name="Oval 266"/>
            <p:cNvSpPr>
              <a:spLocks noChangeArrowheads="1"/>
            </p:cNvSpPr>
            <p:nvPr/>
          </p:nvSpPr>
          <p:spPr bwMode="auto">
            <a:xfrm>
              <a:off x="22860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3" name="Oval 267"/>
            <p:cNvSpPr>
              <a:spLocks noChangeArrowheads="1"/>
            </p:cNvSpPr>
            <p:nvPr/>
          </p:nvSpPr>
          <p:spPr bwMode="auto">
            <a:xfrm>
              <a:off x="24384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4" name="Oval 268"/>
            <p:cNvSpPr>
              <a:spLocks noChangeArrowheads="1"/>
            </p:cNvSpPr>
            <p:nvPr/>
          </p:nvSpPr>
          <p:spPr bwMode="auto">
            <a:xfrm>
              <a:off x="25908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5" name="Oval 269"/>
            <p:cNvSpPr>
              <a:spLocks noChangeArrowheads="1"/>
            </p:cNvSpPr>
            <p:nvPr/>
          </p:nvSpPr>
          <p:spPr bwMode="auto">
            <a:xfrm>
              <a:off x="27432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 name="Oval 270"/>
            <p:cNvSpPr>
              <a:spLocks noChangeArrowheads="1"/>
            </p:cNvSpPr>
            <p:nvPr/>
          </p:nvSpPr>
          <p:spPr bwMode="auto">
            <a:xfrm>
              <a:off x="28956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7" name="Oval 271"/>
            <p:cNvSpPr>
              <a:spLocks noChangeArrowheads="1"/>
            </p:cNvSpPr>
            <p:nvPr/>
          </p:nvSpPr>
          <p:spPr bwMode="auto">
            <a:xfrm>
              <a:off x="30480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8" name="Oval 272"/>
            <p:cNvSpPr>
              <a:spLocks noChangeArrowheads="1"/>
            </p:cNvSpPr>
            <p:nvPr/>
          </p:nvSpPr>
          <p:spPr bwMode="auto">
            <a:xfrm>
              <a:off x="32004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9" name="Oval 273"/>
            <p:cNvSpPr>
              <a:spLocks noChangeArrowheads="1"/>
            </p:cNvSpPr>
            <p:nvPr/>
          </p:nvSpPr>
          <p:spPr bwMode="auto">
            <a:xfrm>
              <a:off x="33528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0" name="Oval 274"/>
            <p:cNvSpPr>
              <a:spLocks noChangeArrowheads="1"/>
            </p:cNvSpPr>
            <p:nvPr/>
          </p:nvSpPr>
          <p:spPr bwMode="auto">
            <a:xfrm>
              <a:off x="35052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1" name="Oval 275"/>
            <p:cNvSpPr>
              <a:spLocks noChangeArrowheads="1"/>
            </p:cNvSpPr>
            <p:nvPr/>
          </p:nvSpPr>
          <p:spPr bwMode="auto">
            <a:xfrm>
              <a:off x="36576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2" name="Oval 276"/>
            <p:cNvSpPr>
              <a:spLocks noChangeArrowheads="1"/>
            </p:cNvSpPr>
            <p:nvPr/>
          </p:nvSpPr>
          <p:spPr bwMode="auto">
            <a:xfrm>
              <a:off x="3810000" y="45180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3" name="Oval 277"/>
            <p:cNvSpPr>
              <a:spLocks noChangeArrowheads="1"/>
            </p:cNvSpPr>
            <p:nvPr/>
          </p:nvSpPr>
          <p:spPr bwMode="auto">
            <a:xfrm>
              <a:off x="39624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4" name="Oval 278"/>
            <p:cNvSpPr>
              <a:spLocks noChangeArrowheads="1"/>
            </p:cNvSpPr>
            <p:nvPr/>
          </p:nvSpPr>
          <p:spPr bwMode="auto">
            <a:xfrm>
              <a:off x="41148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5" name="Oval 279"/>
            <p:cNvSpPr>
              <a:spLocks noChangeArrowheads="1"/>
            </p:cNvSpPr>
            <p:nvPr/>
          </p:nvSpPr>
          <p:spPr bwMode="auto">
            <a:xfrm>
              <a:off x="42672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 name="Oval 280"/>
            <p:cNvSpPr>
              <a:spLocks noChangeArrowheads="1"/>
            </p:cNvSpPr>
            <p:nvPr/>
          </p:nvSpPr>
          <p:spPr bwMode="auto">
            <a:xfrm>
              <a:off x="44196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 name="Oval 281"/>
            <p:cNvSpPr>
              <a:spLocks noChangeArrowheads="1"/>
            </p:cNvSpPr>
            <p:nvPr/>
          </p:nvSpPr>
          <p:spPr bwMode="auto">
            <a:xfrm>
              <a:off x="21336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8" name="Oval 282"/>
            <p:cNvSpPr>
              <a:spLocks noChangeArrowheads="1"/>
            </p:cNvSpPr>
            <p:nvPr/>
          </p:nvSpPr>
          <p:spPr bwMode="auto">
            <a:xfrm>
              <a:off x="22860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9" name="Oval 283"/>
            <p:cNvSpPr>
              <a:spLocks noChangeArrowheads="1"/>
            </p:cNvSpPr>
            <p:nvPr/>
          </p:nvSpPr>
          <p:spPr bwMode="auto">
            <a:xfrm>
              <a:off x="24384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0" name="Oval 284"/>
            <p:cNvSpPr>
              <a:spLocks noChangeArrowheads="1"/>
            </p:cNvSpPr>
            <p:nvPr/>
          </p:nvSpPr>
          <p:spPr bwMode="auto">
            <a:xfrm>
              <a:off x="25908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1" name="Oval 285"/>
            <p:cNvSpPr>
              <a:spLocks noChangeArrowheads="1"/>
            </p:cNvSpPr>
            <p:nvPr/>
          </p:nvSpPr>
          <p:spPr bwMode="auto">
            <a:xfrm>
              <a:off x="27432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2" name="Oval 286"/>
            <p:cNvSpPr>
              <a:spLocks noChangeArrowheads="1"/>
            </p:cNvSpPr>
            <p:nvPr/>
          </p:nvSpPr>
          <p:spPr bwMode="auto">
            <a:xfrm>
              <a:off x="28956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3" name="Oval 287"/>
            <p:cNvSpPr>
              <a:spLocks noChangeArrowheads="1"/>
            </p:cNvSpPr>
            <p:nvPr/>
          </p:nvSpPr>
          <p:spPr bwMode="auto">
            <a:xfrm>
              <a:off x="30480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4" name="Oval 288"/>
            <p:cNvSpPr>
              <a:spLocks noChangeArrowheads="1"/>
            </p:cNvSpPr>
            <p:nvPr/>
          </p:nvSpPr>
          <p:spPr bwMode="auto">
            <a:xfrm>
              <a:off x="32004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5" name="Oval 289"/>
            <p:cNvSpPr>
              <a:spLocks noChangeArrowheads="1"/>
            </p:cNvSpPr>
            <p:nvPr/>
          </p:nvSpPr>
          <p:spPr bwMode="auto">
            <a:xfrm>
              <a:off x="33528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6" name="Oval 290"/>
            <p:cNvSpPr>
              <a:spLocks noChangeArrowheads="1"/>
            </p:cNvSpPr>
            <p:nvPr/>
          </p:nvSpPr>
          <p:spPr bwMode="auto">
            <a:xfrm>
              <a:off x="35052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 name="Oval 291"/>
            <p:cNvSpPr>
              <a:spLocks noChangeArrowheads="1"/>
            </p:cNvSpPr>
            <p:nvPr/>
          </p:nvSpPr>
          <p:spPr bwMode="auto">
            <a:xfrm>
              <a:off x="36576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8" name="Oval 292"/>
            <p:cNvSpPr>
              <a:spLocks noChangeArrowheads="1"/>
            </p:cNvSpPr>
            <p:nvPr/>
          </p:nvSpPr>
          <p:spPr bwMode="auto">
            <a:xfrm>
              <a:off x="38100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9" name="Oval 293"/>
            <p:cNvSpPr>
              <a:spLocks noChangeArrowheads="1"/>
            </p:cNvSpPr>
            <p:nvPr/>
          </p:nvSpPr>
          <p:spPr bwMode="auto">
            <a:xfrm>
              <a:off x="39624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0" name="Oval 294"/>
            <p:cNvSpPr>
              <a:spLocks noChangeArrowheads="1"/>
            </p:cNvSpPr>
            <p:nvPr/>
          </p:nvSpPr>
          <p:spPr bwMode="auto">
            <a:xfrm>
              <a:off x="41148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1" name="Oval 295"/>
            <p:cNvSpPr>
              <a:spLocks noChangeArrowheads="1"/>
            </p:cNvSpPr>
            <p:nvPr/>
          </p:nvSpPr>
          <p:spPr bwMode="auto">
            <a:xfrm>
              <a:off x="42672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2" name="Oval 296"/>
            <p:cNvSpPr>
              <a:spLocks noChangeArrowheads="1"/>
            </p:cNvSpPr>
            <p:nvPr/>
          </p:nvSpPr>
          <p:spPr bwMode="auto">
            <a:xfrm>
              <a:off x="44196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3" name="Oval 297"/>
            <p:cNvSpPr>
              <a:spLocks noChangeArrowheads="1"/>
            </p:cNvSpPr>
            <p:nvPr/>
          </p:nvSpPr>
          <p:spPr bwMode="auto">
            <a:xfrm>
              <a:off x="21336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4" name="Oval 298"/>
            <p:cNvSpPr>
              <a:spLocks noChangeArrowheads="1"/>
            </p:cNvSpPr>
            <p:nvPr/>
          </p:nvSpPr>
          <p:spPr bwMode="auto">
            <a:xfrm>
              <a:off x="22860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5" name="Oval 299"/>
            <p:cNvSpPr>
              <a:spLocks noChangeArrowheads="1"/>
            </p:cNvSpPr>
            <p:nvPr/>
          </p:nvSpPr>
          <p:spPr bwMode="auto">
            <a:xfrm>
              <a:off x="24384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6" name="Oval 300"/>
            <p:cNvSpPr>
              <a:spLocks noChangeArrowheads="1"/>
            </p:cNvSpPr>
            <p:nvPr/>
          </p:nvSpPr>
          <p:spPr bwMode="auto">
            <a:xfrm>
              <a:off x="25908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 name="Oval 301"/>
            <p:cNvSpPr>
              <a:spLocks noChangeArrowheads="1"/>
            </p:cNvSpPr>
            <p:nvPr/>
          </p:nvSpPr>
          <p:spPr bwMode="auto">
            <a:xfrm>
              <a:off x="27432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8" name="Oval 302"/>
            <p:cNvSpPr>
              <a:spLocks noChangeArrowheads="1"/>
            </p:cNvSpPr>
            <p:nvPr/>
          </p:nvSpPr>
          <p:spPr bwMode="auto">
            <a:xfrm>
              <a:off x="28956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9" name="Oval 303"/>
            <p:cNvSpPr>
              <a:spLocks noChangeArrowheads="1"/>
            </p:cNvSpPr>
            <p:nvPr/>
          </p:nvSpPr>
          <p:spPr bwMode="auto">
            <a:xfrm>
              <a:off x="30480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0" name="Oval 304"/>
            <p:cNvSpPr>
              <a:spLocks noChangeArrowheads="1"/>
            </p:cNvSpPr>
            <p:nvPr/>
          </p:nvSpPr>
          <p:spPr bwMode="auto">
            <a:xfrm>
              <a:off x="32004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 name="Oval 305"/>
            <p:cNvSpPr>
              <a:spLocks noChangeArrowheads="1"/>
            </p:cNvSpPr>
            <p:nvPr/>
          </p:nvSpPr>
          <p:spPr bwMode="auto">
            <a:xfrm>
              <a:off x="33528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 name="Oval 306"/>
            <p:cNvSpPr>
              <a:spLocks noChangeArrowheads="1"/>
            </p:cNvSpPr>
            <p:nvPr/>
          </p:nvSpPr>
          <p:spPr bwMode="auto">
            <a:xfrm>
              <a:off x="35052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3" name="Oval 307"/>
            <p:cNvSpPr>
              <a:spLocks noChangeArrowheads="1"/>
            </p:cNvSpPr>
            <p:nvPr/>
          </p:nvSpPr>
          <p:spPr bwMode="auto">
            <a:xfrm>
              <a:off x="36576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 name="Oval 308"/>
            <p:cNvSpPr>
              <a:spLocks noChangeArrowheads="1"/>
            </p:cNvSpPr>
            <p:nvPr/>
          </p:nvSpPr>
          <p:spPr bwMode="auto">
            <a:xfrm>
              <a:off x="38100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5" name="Oval 309"/>
            <p:cNvSpPr>
              <a:spLocks noChangeArrowheads="1"/>
            </p:cNvSpPr>
            <p:nvPr/>
          </p:nvSpPr>
          <p:spPr bwMode="auto">
            <a:xfrm>
              <a:off x="39624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6" name="Oval 310"/>
            <p:cNvSpPr>
              <a:spLocks noChangeArrowheads="1"/>
            </p:cNvSpPr>
            <p:nvPr/>
          </p:nvSpPr>
          <p:spPr bwMode="auto">
            <a:xfrm>
              <a:off x="41148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 name="Oval 311"/>
            <p:cNvSpPr>
              <a:spLocks noChangeArrowheads="1"/>
            </p:cNvSpPr>
            <p:nvPr/>
          </p:nvSpPr>
          <p:spPr bwMode="auto">
            <a:xfrm>
              <a:off x="42672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8" name="Oval 312"/>
            <p:cNvSpPr>
              <a:spLocks noChangeArrowheads="1"/>
            </p:cNvSpPr>
            <p:nvPr/>
          </p:nvSpPr>
          <p:spPr bwMode="auto">
            <a:xfrm>
              <a:off x="44196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9" name="Oval 313"/>
            <p:cNvSpPr>
              <a:spLocks noChangeArrowheads="1"/>
            </p:cNvSpPr>
            <p:nvPr/>
          </p:nvSpPr>
          <p:spPr bwMode="auto">
            <a:xfrm>
              <a:off x="21336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0" name="Oval 314"/>
            <p:cNvSpPr>
              <a:spLocks noChangeArrowheads="1"/>
            </p:cNvSpPr>
            <p:nvPr/>
          </p:nvSpPr>
          <p:spPr bwMode="auto">
            <a:xfrm>
              <a:off x="22860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1" name="Oval 315"/>
            <p:cNvSpPr>
              <a:spLocks noChangeArrowheads="1"/>
            </p:cNvSpPr>
            <p:nvPr/>
          </p:nvSpPr>
          <p:spPr bwMode="auto">
            <a:xfrm>
              <a:off x="24384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2" name="Oval 316"/>
            <p:cNvSpPr>
              <a:spLocks noChangeArrowheads="1"/>
            </p:cNvSpPr>
            <p:nvPr/>
          </p:nvSpPr>
          <p:spPr bwMode="auto">
            <a:xfrm>
              <a:off x="25908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3" name="Oval 317"/>
            <p:cNvSpPr>
              <a:spLocks noChangeArrowheads="1"/>
            </p:cNvSpPr>
            <p:nvPr/>
          </p:nvSpPr>
          <p:spPr bwMode="auto">
            <a:xfrm>
              <a:off x="27432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4" name="Oval 318"/>
            <p:cNvSpPr>
              <a:spLocks noChangeArrowheads="1"/>
            </p:cNvSpPr>
            <p:nvPr/>
          </p:nvSpPr>
          <p:spPr bwMode="auto">
            <a:xfrm>
              <a:off x="28956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5" name="Oval 319"/>
            <p:cNvSpPr>
              <a:spLocks noChangeArrowheads="1"/>
            </p:cNvSpPr>
            <p:nvPr/>
          </p:nvSpPr>
          <p:spPr bwMode="auto">
            <a:xfrm>
              <a:off x="30480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6" name="Oval 320"/>
            <p:cNvSpPr>
              <a:spLocks noChangeArrowheads="1"/>
            </p:cNvSpPr>
            <p:nvPr/>
          </p:nvSpPr>
          <p:spPr bwMode="auto">
            <a:xfrm>
              <a:off x="32004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 name="Oval 321"/>
            <p:cNvSpPr>
              <a:spLocks noChangeArrowheads="1"/>
            </p:cNvSpPr>
            <p:nvPr/>
          </p:nvSpPr>
          <p:spPr bwMode="auto">
            <a:xfrm>
              <a:off x="33528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 name="Oval 322"/>
            <p:cNvSpPr>
              <a:spLocks noChangeArrowheads="1"/>
            </p:cNvSpPr>
            <p:nvPr/>
          </p:nvSpPr>
          <p:spPr bwMode="auto">
            <a:xfrm>
              <a:off x="35052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9" name="Oval 323"/>
            <p:cNvSpPr>
              <a:spLocks noChangeArrowheads="1"/>
            </p:cNvSpPr>
            <p:nvPr/>
          </p:nvSpPr>
          <p:spPr bwMode="auto">
            <a:xfrm>
              <a:off x="36576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0" name="Oval 324"/>
            <p:cNvSpPr>
              <a:spLocks noChangeArrowheads="1"/>
            </p:cNvSpPr>
            <p:nvPr/>
          </p:nvSpPr>
          <p:spPr bwMode="auto">
            <a:xfrm>
              <a:off x="38100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1" name="Oval 325"/>
            <p:cNvSpPr>
              <a:spLocks noChangeArrowheads="1"/>
            </p:cNvSpPr>
            <p:nvPr/>
          </p:nvSpPr>
          <p:spPr bwMode="auto">
            <a:xfrm>
              <a:off x="39624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2" name="Oval 326"/>
            <p:cNvSpPr>
              <a:spLocks noChangeArrowheads="1"/>
            </p:cNvSpPr>
            <p:nvPr/>
          </p:nvSpPr>
          <p:spPr bwMode="auto">
            <a:xfrm>
              <a:off x="41148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3" name="Oval 327"/>
            <p:cNvSpPr>
              <a:spLocks noChangeArrowheads="1"/>
            </p:cNvSpPr>
            <p:nvPr/>
          </p:nvSpPr>
          <p:spPr bwMode="auto">
            <a:xfrm>
              <a:off x="42672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4" name="Oval 328"/>
            <p:cNvSpPr>
              <a:spLocks noChangeArrowheads="1"/>
            </p:cNvSpPr>
            <p:nvPr/>
          </p:nvSpPr>
          <p:spPr bwMode="auto">
            <a:xfrm>
              <a:off x="44196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5" name="Oval 329"/>
            <p:cNvSpPr>
              <a:spLocks noChangeArrowheads="1"/>
            </p:cNvSpPr>
            <p:nvPr/>
          </p:nvSpPr>
          <p:spPr bwMode="auto">
            <a:xfrm>
              <a:off x="21336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6" name="Oval 330"/>
            <p:cNvSpPr>
              <a:spLocks noChangeArrowheads="1"/>
            </p:cNvSpPr>
            <p:nvPr/>
          </p:nvSpPr>
          <p:spPr bwMode="auto">
            <a:xfrm>
              <a:off x="22860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 name="Oval 331"/>
            <p:cNvSpPr>
              <a:spLocks noChangeArrowheads="1"/>
            </p:cNvSpPr>
            <p:nvPr/>
          </p:nvSpPr>
          <p:spPr bwMode="auto">
            <a:xfrm>
              <a:off x="24384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 name="Oval 332"/>
            <p:cNvSpPr>
              <a:spLocks noChangeArrowheads="1"/>
            </p:cNvSpPr>
            <p:nvPr/>
          </p:nvSpPr>
          <p:spPr bwMode="auto">
            <a:xfrm>
              <a:off x="25908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9" name="Oval 333"/>
            <p:cNvSpPr>
              <a:spLocks noChangeArrowheads="1"/>
            </p:cNvSpPr>
            <p:nvPr/>
          </p:nvSpPr>
          <p:spPr bwMode="auto">
            <a:xfrm>
              <a:off x="27432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0" name="Oval 334"/>
            <p:cNvSpPr>
              <a:spLocks noChangeArrowheads="1"/>
            </p:cNvSpPr>
            <p:nvPr/>
          </p:nvSpPr>
          <p:spPr bwMode="auto">
            <a:xfrm>
              <a:off x="28956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1" name="Oval 335"/>
            <p:cNvSpPr>
              <a:spLocks noChangeArrowheads="1"/>
            </p:cNvSpPr>
            <p:nvPr/>
          </p:nvSpPr>
          <p:spPr bwMode="auto">
            <a:xfrm>
              <a:off x="30480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2" name="Oval 336"/>
            <p:cNvSpPr>
              <a:spLocks noChangeArrowheads="1"/>
            </p:cNvSpPr>
            <p:nvPr/>
          </p:nvSpPr>
          <p:spPr bwMode="auto">
            <a:xfrm>
              <a:off x="32004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3" name="Oval 337"/>
            <p:cNvSpPr>
              <a:spLocks noChangeArrowheads="1"/>
            </p:cNvSpPr>
            <p:nvPr/>
          </p:nvSpPr>
          <p:spPr bwMode="auto">
            <a:xfrm>
              <a:off x="33528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4" name="Oval 338"/>
            <p:cNvSpPr>
              <a:spLocks noChangeArrowheads="1"/>
            </p:cNvSpPr>
            <p:nvPr/>
          </p:nvSpPr>
          <p:spPr bwMode="auto">
            <a:xfrm>
              <a:off x="35052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5" name="Oval 339"/>
            <p:cNvSpPr>
              <a:spLocks noChangeArrowheads="1"/>
            </p:cNvSpPr>
            <p:nvPr/>
          </p:nvSpPr>
          <p:spPr bwMode="auto">
            <a:xfrm>
              <a:off x="36576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6" name="Oval 340"/>
            <p:cNvSpPr>
              <a:spLocks noChangeArrowheads="1"/>
            </p:cNvSpPr>
            <p:nvPr/>
          </p:nvSpPr>
          <p:spPr bwMode="auto">
            <a:xfrm>
              <a:off x="38100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7" name="Oval 341"/>
            <p:cNvSpPr>
              <a:spLocks noChangeArrowheads="1"/>
            </p:cNvSpPr>
            <p:nvPr/>
          </p:nvSpPr>
          <p:spPr bwMode="auto">
            <a:xfrm>
              <a:off x="39624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 name="Oval 342"/>
            <p:cNvSpPr>
              <a:spLocks noChangeArrowheads="1"/>
            </p:cNvSpPr>
            <p:nvPr/>
          </p:nvSpPr>
          <p:spPr bwMode="auto">
            <a:xfrm>
              <a:off x="41148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9" name="Oval 343"/>
            <p:cNvSpPr>
              <a:spLocks noChangeArrowheads="1"/>
            </p:cNvSpPr>
            <p:nvPr/>
          </p:nvSpPr>
          <p:spPr bwMode="auto">
            <a:xfrm>
              <a:off x="42672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0" name="Oval 344"/>
            <p:cNvSpPr>
              <a:spLocks noChangeArrowheads="1"/>
            </p:cNvSpPr>
            <p:nvPr/>
          </p:nvSpPr>
          <p:spPr bwMode="auto">
            <a:xfrm>
              <a:off x="44196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1" name="Oval 345"/>
            <p:cNvSpPr>
              <a:spLocks noChangeArrowheads="1"/>
            </p:cNvSpPr>
            <p:nvPr/>
          </p:nvSpPr>
          <p:spPr bwMode="auto">
            <a:xfrm>
              <a:off x="45720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2" name="Oval 346"/>
            <p:cNvSpPr>
              <a:spLocks noChangeArrowheads="1"/>
            </p:cNvSpPr>
            <p:nvPr/>
          </p:nvSpPr>
          <p:spPr bwMode="auto">
            <a:xfrm>
              <a:off x="45720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3" name="Oval 347"/>
            <p:cNvSpPr>
              <a:spLocks noChangeArrowheads="1"/>
            </p:cNvSpPr>
            <p:nvPr/>
          </p:nvSpPr>
          <p:spPr bwMode="auto">
            <a:xfrm>
              <a:off x="45720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4" name="Oval 348"/>
            <p:cNvSpPr>
              <a:spLocks noChangeArrowheads="1"/>
            </p:cNvSpPr>
            <p:nvPr/>
          </p:nvSpPr>
          <p:spPr bwMode="auto">
            <a:xfrm>
              <a:off x="45720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5" name="Oval 349"/>
            <p:cNvSpPr>
              <a:spLocks noChangeArrowheads="1"/>
            </p:cNvSpPr>
            <p:nvPr/>
          </p:nvSpPr>
          <p:spPr bwMode="auto">
            <a:xfrm>
              <a:off x="45720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6" name="Oval 350"/>
            <p:cNvSpPr>
              <a:spLocks noChangeArrowheads="1"/>
            </p:cNvSpPr>
            <p:nvPr/>
          </p:nvSpPr>
          <p:spPr bwMode="auto">
            <a:xfrm>
              <a:off x="45720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7" name="Oval 351"/>
            <p:cNvSpPr>
              <a:spLocks noChangeArrowheads="1"/>
            </p:cNvSpPr>
            <p:nvPr/>
          </p:nvSpPr>
          <p:spPr bwMode="auto">
            <a:xfrm>
              <a:off x="45720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 name="Oval 352"/>
            <p:cNvSpPr>
              <a:spLocks noChangeArrowheads="1"/>
            </p:cNvSpPr>
            <p:nvPr/>
          </p:nvSpPr>
          <p:spPr bwMode="auto">
            <a:xfrm>
              <a:off x="45720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 name="Oval 353"/>
            <p:cNvSpPr>
              <a:spLocks noChangeArrowheads="1"/>
            </p:cNvSpPr>
            <p:nvPr/>
          </p:nvSpPr>
          <p:spPr bwMode="auto">
            <a:xfrm>
              <a:off x="45720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0" name="Oval 354"/>
            <p:cNvSpPr>
              <a:spLocks noChangeArrowheads="1"/>
            </p:cNvSpPr>
            <p:nvPr/>
          </p:nvSpPr>
          <p:spPr bwMode="auto">
            <a:xfrm>
              <a:off x="4572000" y="4060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1" name="Oval 355"/>
            <p:cNvSpPr>
              <a:spLocks noChangeArrowheads="1"/>
            </p:cNvSpPr>
            <p:nvPr/>
          </p:nvSpPr>
          <p:spPr bwMode="auto">
            <a:xfrm>
              <a:off x="45720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2" name="Oval 356"/>
            <p:cNvSpPr>
              <a:spLocks noChangeArrowheads="1"/>
            </p:cNvSpPr>
            <p:nvPr/>
          </p:nvSpPr>
          <p:spPr bwMode="auto">
            <a:xfrm>
              <a:off x="45720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3" name="Oval 357"/>
            <p:cNvSpPr>
              <a:spLocks noChangeArrowheads="1"/>
            </p:cNvSpPr>
            <p:nvPr/>
          </p:nvSpPr>
          <p:spPr bwMode="auto">
            <a:xfrm>
              <a:off x="45720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4" name="Oval 358"/>
            <p:cNvSpPr>
              <a:spLocks noChangeArrowheads="1"/>
            </p:cNvSpPr>
            <p:nvPr/>
          </p:nvSpPr>
          <p:spPr bwMode="auto">
            <a:xfrm>
              <a:off x="45720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5" name="Oval 359"/>
            <p:cNvSpPr>
              <a:spLocks noChangeArrowheads="1"/>
            </p:cNvSpPr>
            <p:nvPr/>
          </p:nvSpPr>
          <p:spPr bwMode="auto">
            <a:xfrm>
              <a:off x="45720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6" name="Oval 360"/>
            <p:cNvSpPr>
              <a:spLocks noChangeArrowheads="1"/>
            </p:cNvSpPr>
            <p:nvPr/>
          </p:nvSpPr>
          <p:spPr bwMode="auto">
            <a:xfrm>
              <a:off x="45720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7" name="Oval 361"/>
            <p:cNvSpPr>
              <a:spLocks noChangeArrowheads="1"/>
            </p:cNvSpPr>
            <p:nvPr/>
          </p:nvSpPr>
          <p:spPr bwMode="auto">
            <a:xfrm>
              <a:off x="45720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 name="Oval 362"/>
            <p:cNvSpPr>
              <a:spLocks noChangeArrowheads="1"/>
            </p:cNvSpPr>
            <p:nvPr/>
          </p:nvSpPr>
          <p:spPr bwMode="auto">
            <a:xfrm>
              <a:off x="4724400" y="3908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 name="Oval 363"/>
            <p:cNvSpPr>
              <a:spLocks noChangeArrowheads="1"/>
            </p:cNvSpPr>
            <p:nvPr/>
          </p:nvSpPr>
          <p:spPr bwMode="auto">
            <a:xfrm>
              <a:off x="47244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0" name="Oval 364"/>
            <p:cNvSpPr>
              <a:spLocks noChangeArrowheads="1"/>
            </p:cNvSpPr>
            <p:nvPr/>
          </p:nvSpPr>
          <p:spPr bwMode="auto">
            <a:xfrm>
              <a:off x="4724400" y="42132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1" name="Oval 365"/>
            <p:cNvSpPr>
              <a:spLocks noChangeArrowheads="1"/>
            </p:cNvSpPr>
            <p:nvPr/>
          </p:nvSpPr>
          <p:spPr bwMode="auto">
            <a:xfrm>
              <a:off x="47244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2" name="Oval 366"/>
            <p:cNvSpPr>
              <a:spLocks noChangeArrowheads="1"/>
            </p:cNvSpPr>
            <p:nvPr/>
          </p:nvSpPr>
          <p:spPr bwMode="auto">
            <a:xfrm>
              <a:off x="47244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3" name="Oval 367"/>
            <p:cNvSpPr>
              <a:spLocks noChangeArrowheads="1"/>
            </p:cNvSpPr>
            <p:nvPr/>
          </p:nvSpPr>
          <p:spPr bwMode="auto">
            <a:xfrm>
              <a:off x="47244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4" name="Oval 368"/>
            <p:cNvSpPr>
              <a:spLocks noChangeArrowheads="1"/>
            </p:cNvSpPr>
            <p:nvPr/>
          </p:nvSpPr>
          <p:spPr bwMode="auto">
            <a:xfrm>
              <a:off x="47244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5" name="Oval 369"/>
            <p:cNvSpPr>
              <a:spLocks noChangeArrowheads="1"/>
            </p:cNvSpPr>
            <p:nvPr/>
          </p:nvSpPr>
          <p:spPr bwMode="auto">
            <a:xfrm>
              <a:off x="47244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6" name="Oval 370"/>
            <p:cNvSpPr>
              <a:spLocks noChangeArrowheads="1"/>
            </p:cNvSpPr>
            <p:nvPr/>
          </p:nvSpPr>
          <p:spPr bwMode="auto">
            <a:xfrm>
              <a:off x="47244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7" name="Oval 371"/>
            <p:cNvSpPr>
              <a:spLocks noChangeArrowheads="1"/>
            </p:cNvSpPr>
            <p:nvPr/>
          </p:nvSpPr>
          <p:spPr bwMode="auto">
            <a:xfrm>
              <a:off x="4876800" y="39084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 name="Oval 372"/>
            <p:cNvSpPr>
              <a:spLocks noChangeArrowheads="1"/>
            </p:cNvSpPr>
            <p:nvPr/>
          </p:nvSpPr>
          <p:spPr bwMode="auto">
            <a:xfrm>
              <a:off x="48768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 name="Oval 373"/>
            <p:cNvSpPr>
              <a:spLocks noChangeArrowheads="1"/>
            </p:cNvSpPr>
            <p:nvPr/>
          </p:nvSpPr>
          <p:spPr bwMode="auto">
            <a:xfrm>
              <a:off x="48768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0" name="Oval 374"/>
            <p:cNvSpPr>
              <a:spLocks noChangeArrowheads="1"/>
            </p:cNvSpPr>
            <p:nvPr/>
          </p:nvSpPr>
          <p:spPr bwMode="auto">
            <a:xfrm>
              <a:off x="48768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1" name="Oval 375"/>
            <p:cNvSpPr>
              <a:spLocks noChangeArrowheads="1"/>
            </p:cNvSpPr>
            <p:nvPr/>
          </p:nvSpPr>
          <p:spPr bwMode="auto">
            <a:xfrm>
              <a:off x="48768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2" name="Oval 376"/>
            <p:cNvSpPr>
              <a:spLocks noChangeArrowheads="1"/>
            </p:cNvSpPr>
            <p:nvPr/>
          </p:nvSpPr>
          <p:spPr bwMode="auto">
            <a:xfrm>
              <a:off x="48768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3" name="Oval 377"/>
            <p:cNvSpPr>
              <a:spLocks noChangeArrowheads="1"/>
            </p:cNvSpPr>
            <p:nvPr/>
          </p:nvSpPr>
          <p:spPr bwMode="auto">
            <a:xfrm>
              <a:off x="48768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4" name="Oval 378"/>
            <p:cNvSpPr>
              <a:spLocks noChangeArrowheads="1"/>
            </p:cNvSpPr>
            <p:nvPr/>
          </p:nvSpPr>
          <p:spPr bwMode="auto">
            <a:xfrm>
              <a:off x="48768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5" name="Oval 379"/>
            <p:cNvSpPr>
              <a:spLocks noChangeArrowheads="1"/>
            </p:cNvSpPr>
            <p:nvPr/>
          </p:nvSpPr>
          <p:spPr bwMode="auto">
            <a:xfrm>
              <a:off x="48768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6" name="Oval 380"/>
            <p:cNvSpPr>
              <a:spLocks noChangeArrowheads="1"/>
            </p:cNvSpPr>
            <p:nvPr/>
          </p:nvSpPr>
          <p:spPr bwMode="auto">
            <a:xfrm>
              <a:off x="50292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7" name="Oval 381"/>
            <p:cNvSpPr>
              <a:spLocks noChangeArrowheads="1"/>
            </p:cNvSpPr>
            <p:nvPr/>
          </p:nvSpPr>
          <p:spPr bwMode="auto">
            <a:xfrm>
              <a:off x="5029200" y="4060825"/>
              <a:ext cx="152400" cy="152400"/>
            </a:xfrm>
            <a:prstGeom prst="ellipse">
              <a:avLst/>
            </a:prstGeom>
            <a:solidFill>
              <a:schemeClr val="bg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8" name="Oval 382"/>
            <p:cNvSpPr>
              <a:spLocks noChangeArrowheads="1"/>
            </p:cNvSpPr>
            <p:nvPr/>
          </p:nvSpPr>
          <p:spPr bwMode="auto">
            <a:xfrm>
              <a:off x="50292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 name="Oval 383"/>
            <p:cNvSpPr>
              <a:spLocks noChangeArrowheads="1"/>
            </p:cNvSpPr>
            <p:nvPr/>
          </p:nvSpPr>
          <p:spPr bwMode="auto">
            <a:xfrm>
              <a:off x="50292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 name="Oval 384"/>
            <p:cNvSpPr>
              <a:spLocks noChangeArrowheads="1"/>
            </p:cNvSpPr>
            <p:nvPr/>
          </p:nvSpPr>
          <p:spPr bwMode="auto">
            <a:xfrm>
              <a:off x="50292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1" name="Oval 385"/>
            <p:cNvSpPr>
              <a:spLocks noChangeArrowheads="1"/>
            </p:cNvSpPr>
            <p:nvPr/>
          </p:nvSpPr>
          <p:spPr bwMode="auto">
            <a:xfrm>
              <a:off x="50292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2" name="Oval 386"/>
            <p:cNvSpPr>
              <a:spLocks noChangeArrowheads="1"/>
            </p:cNvSpPr>
            <p:nvPr/>
          </p:nvSpPr>
          <p:spPr bwMode="auto">
            <a:xfrm>
              <a:off x="50292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3" name="Oval 387"/>
            <p:cNvSpPr>
              <a:spLocks noChangeArrowheads="1"/>
            </p:cNvSpPr>
            <p:nvPr/>
          </p:nvSpPr>
          <p:spPr bwMode="auto">
            <a:xfrm>
              <a:off x="50292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4" name="Oval 388"/>
            <p:cNvSpPr>
              <a:spLocks noChangeArrowheads="1"/>
            </p:cNvSpPr>
            <p:nvPr/>
          </p:nvSpPr>
          <p:spPr bwMode="auto">
            <a:xfrm>
              <a:off x="50292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5" name="Oval 389"/>
            <p:cNvSpPr>
              <a:spLocks noChangeArrowheads="1"/>
            </p:cNvSpPr>
            <p:nvPr/>
          </p:nvSpPr>
          <p:spPr bwMode="auto">
            <a:xfrm>
              <a:off x="5181600" y="3908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6" name="Oval 390"/>
            <p:cNvSpPr>
              <a:spLocks noChangeArrowheads="1"/>
            </p:cNvSpPr>
            <p:nvPr/>
          </p:nvSpPr>
          <p:spPr bwMode="auto">
            <a:xfrm>
              <a:off x="5181600" y="4060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7" name="Oval 391"/>
            <p:cNvSpPr>
              <a:spLocks noChangeArrowheads="1"/>
            </p:cNvSpPr>
            <p:nvPr/>
          </p:nvSpPr>
          <p:spPr bwMode="auto">
            <a:xfrm>
              <a:off x="5181600" y="4213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8" name="Oval 392"/>
            <p:cNvSpPr>
              <a:spLocks noChangeArrowheads="1"/>
            </p:cNvSpPr>
            <p:nvPr/>
          </p:nvSpPr>
          <p:spPr bwMode="auto">
            <a:xfrm>
              <a:off x="5181600" y="4365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 name="Oval 393"/>
            <p:cNvSpPr>
              <a:spLocks noChangeArrowheads="1"/>
            </p:cNvSpPr>
            <p:nvPr/>
          </p:nvSpPr>
          <p:spPr bwMode="auto">
            <a:xfrm>
              <a:off x="5181600" y="45180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0" name="Oval 394"/>
            <p:cNvSpPr>
              <a:spLocks noChangeArrowheads="1"/>
            </p:cNvSpPr>
            <p:nvPr/>
          </p:nvSpPr>
          <p:spPr bwMode="auto">
            <a:xfrm>
              <a:off x="5181600" y="46704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1" name="Oval 395"/>
            <p:cNvSpPr>
              <a:spLocks noChangeArrowheads="1"/>
            </p:cNvSpPr>
            <p:nvPr/>
          </p:nvSpPr>
          <p:spPr bwMode="auto">
            <a:xfrm>
              <a:off x="5181600" y="48228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2" name="Oval 396"/>
            <p:cNvSpPr>
              <a:spLocks noChangeArrowheads="1"/>
            </p:cNvSpPr>
            <p:nvPr/>
          </p:nvSpPr>
          <p:spPr bwMode="auto">
            <a:xfrm>
              <a:off x="5181600" y="49752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3" name="Oval 397"/>
            <p:cNvSpPr>
              <a:spLocks noChangeArrowheads="1"/>
            </p:cNvSpPr>
            <p:nvPr/>
          </p:nvSpPr>
          <p:spPr bwMode="auto">
            <a:xfrm>
              <a:off x="5181600" y="5127625"/>
              <a:ext cx="152400" cy="152400"/>
            </a:xfrm>
            <a:prstGeom prst="ellipse">
              <a:avLst/>
            </a:prstGeom>
            <a:solidFill>
              <a:schemeClr val="tx1"/>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4" name="Line 398"/>
            <p:cNvSpPr>
              <a:spLocks noChangeShapeType="1"/>
            </p:cNvSpPr>
            <p:nvPr/>
          </p:nvSpPr>
          <p:spPr bwMode="auto">
            <a:xfrm>
              <a:off x="5462588" y="3100388"/>
              <a:ext cx="328612"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5" name="Line 399"/>
            <p:cNvSpPr>
              <a:spLocks noChangeShapeType="1"/>
            </p:cNvSpPr>
            <p:nvPr/>
          </p:nvSpPr>
          <p:spPr bwMode="auto">
            <a:xfrm>
              <a:off x="5473700" y="3892550"/>
              <a:ext cx="3175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6" name="Line 400"/>
            <p:cNvSpPr>
              <a:spLocks noChangeShapeType="1"/>
            </p:cNvSpPr>
            <p:nvPr/>
          </p:nvSpPr>
          <p:spPr bwMode="auto">
            <a:xfrm>
              <a:off x="5622925" y="3101975"/>
              <a:ext cx="0" cy="798513"/>
            </a:xfrm>
            <a:prstGeom prst="line">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07" name="Text Box 401"/>
            <p:cNvSpPr txBox="1">
              <a:spLocks noChangeArrowheads="1"/>
            </p:cNvSpPr>
            <p:nvPr/>
          </p:nvSpPr>
          <p:spPr bwMode="auto">
            <a:xfrm>
              <a:off x="5715000" y="3352800"/>
              <a:ext cx="1828800" cy="30480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FF3300"/>
                  </a:solidFill>
                </a:rPr>
                <a:t>Bandgap energy E</a:t>
              </a:r>
              <a:r>
                <a:rPr lang="en-US" altLang="zh-CN" sz="1000" b="1">
                  <a:solidFill>
                    <a:srgbClr val="FF3300"/>
                  </a:solidFill>
                </a:rPr>
                <a:t>g</a:t>
              </a:r>
            </a:p>
          </p:txBody>
        </p:sp>
        <p:sp>
          <p:nvSpPr>
            <p:cNvPr id="408" name="Text Box 402"/>
            <p:cNvSpPr txBox="1">
              <a:spLocks noChangeArrowheads="1"/>
            </p:cNvSpPr>
            <p:nvPr/>
          </p:nvSpPr>
          <p:spPr bwMode="auto">
            <a:xfrm>
              <a:off x="5657850" y="2184400"/>
              <a:ext cx="1679575" cy="3048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FF3300"/>
                  </a:solidFill>
                </a:rPr>
                <a:t>Conduction band</a:t>
              </a:r>
            </a:p>
          </p:txBody>
        </p:sp>
        <p:sp>
          <p:nvSpPr>
            <p:cNvPr id="409" name="Text Box 403"/>
            <p:cNvSpPr txBox="1">
              <a:spLocks noChangeArrowheads="1"/>
            </p:cNvSpPr>
            <p:nvPr/>
          </p:nvSpPr>
          <p:spPr bwMode="auto">
            <a:xfrm>
              <a:off x="5764213" y="4530725"/>
              <a:ext cx="1371600" cy="30480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0000FF"/>
                  </a:solidFill>
                </a:rPr>
                <a:t>Valence band</a:t>
              </a:r>
            </a:p>
          </p:txBody>
        </p:sp>
        <p:sp>
          <p:nvSpPr>
            <p:cNvPr id="410" name="Text Box 404"/>
            <p:cNvSpPr txBox="1">
              <a:spLocks noChangeArrowheads="1"/>
            </p:cNvSpPr>
            <p:nvPr/>
          </p:nvSpPr>
          <p:spPr bwMode="auto">
            <a:xfrm>
              <a:off x="2451100" y="3313113"/>
              <a:ext cx="908050"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0000FF"/>
                  </a:solidFill>
                </a:rPr>
                <a:t>Electron</a:t>
              </a:r>
            </a:p>
          </p:txBody>
        </p:sp>
        <p:sp>
          <p:nvSpPr>
            <p:cNvPr id="411" name="Text Box 405"/>
            <p:cNvSpPr txBox="1">
              <a:spLocks noChangeArrowheads="1"/>
            </p:cNvSpPr>
            <p:nvPr/>
          </p:nvSpPr>
          <p:spPr bwMode="auto">
            <a:xfrm>
              <a:off x="4648200" y="3327400"/>
              <a:ext cx="592138"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0000FF"/>
                  </a:solidFill>
                </a:rPr>
                <a:t>Hole</a:t>
              </a:r>
            </a:p>
          </p:txBody>
        </p:sp>
        <p:sp>
          <p:nvSpPr>
            <p:cNvPr id="412" name="Line 406"/>
            <p:cNvSpPr>
              <a:spLocks noChangeShapeType="1"/>
            </p:cNvSpPr>
            <p:nvPr/>
          </p:nvSpPr>
          <p:spPr bwMode="auto">
            <a:xfrm flipV="1">
              <a:off x="3000375" y="3109913"/>
              <a:ext cx="250825" cy="287337"/>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3" name="Line 407"/>
            <p:cNvSpPr>
              <a:spLocks noChangeShapeType="1"/>
            </p:cNvSpPr>
            <p:nvPr/>
          </p:nvSpPr>
          <p:spPr bwMode="auto">
            <a:xfrm flipH="1">
              <a:off x="4841875" y="3602038"/>
              <a:ext cx="157163" cy="263525"/>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4" name="Line 408"/>
            <p:cNvSpPr>
              <a:spLocks noChangeShapeType="1"/>
            </p:cNvSpPr>
            <p:nvPr/>
          </p:nvSpPr>
          <p:spPr bwMode="auto">
            <a:xfrm flipV="1">
              <a:off x="1981200" y="1698625"/>
              <a:ext cx="0" cy="3657600"/>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5" name="Text Box 409"/>
            <p:cNvSpPr txBox="1">
              <a:spLocks noChangeArrowheads="1"/>
            </p:cNvSpPr>
            <p:nvPr/>
          </p:nvSpPr>
          <p:spPr bwMode="auto">
            <a:xfrm flipV="1">
              <a:off x="1371600" y="2460625"/>
              <a:ext cx="45878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dirty="0">
                  <a:solidFill>
                    <a:srgbClr val="006600"/>
                  </a:solidFill>
                </a:rPr>
                <a:t>Electron energy E</a:t>
              </a:r>
            </a:p>
          </p:txBody>
        </p:sp>
      </p:grpSp>
      <p:sp>
        <p:nvSpPr>
          <p:cNvPr id="416" name="Rectangle 415"/>
          <p:cNvSpPr/>
          <p:nvPr/>
        </p:nvSpPr>
        <p:spPr>
          <a:xfrm>
            <a:off x="2006728" y="5966050"/>
            <a:ext cx="8104909" cy="369332"/>
          </a:xfrm>
          <a:prstGeom prst="rect">
            <a:avLst/>
          </a:prstGeom>
        </p:spPr>
        <p:txBody>
          <a:bodyPr wrap="square">
            <a:spAutoFit/>
          </a:bodyPr>
          <a:lstStyle/>
          <a:p>
            <a:pPr>
              <a:spcBef>
                <a:spcPct val="50000"/>
              </a:spcBef>
            </a:pPr>
            <a:r>
              <a:rPr lang="en-US" altLang="zh-CN" b="1" dirty="0">
                <a:latin typeface="Arial" panose="020B0604020202020204" pitchFamily="34" charset="0"/>
                <a:cs typeface="Arial" panose="020B0604020202020204" pitchFamily="34" charset="0"/>
              </a:rPr>
              <a:t>Electrons in the conduction band and holes in the valence band at </a:t>
            </a:r>
            <a:r>
              <a:rPr lang="en-US" altLang="zh-CN" b="1" i="1" dirty="0">
                <a:latin typeface="Arial" panose="020B0604020202020204" pitchFamily="34" charset="0"/>
                <a:cs typeface="Arial" panose="020B0604020202020204" pitchFamily="34" charset="0"/>
              </a:rPr>
              <a:t>T&gt;0.</a:t>
            </a:r>
          </a:p>
        </p:txBody>
      </p:sp>
    </p:spTree>
    <p:extLst>
      <p:ext uri="{BB962C8B-B14F-4D97-AF65-F5344CB8AC3E}">
        <p14:creationId xmlns:p14="http://schemas.microsoft.com/office/powerpoint/2010/main" val="2762854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7506</Words>
  <Application>Microsoft Office PowerPoint</Application>
  <PresentationFormat>Widescreen</PresentationFormat>
  <Paragraphs>775</Paragraphs>
  <Slides>145</Slides>
  <Notes>6</Notes>
  <HiddenSlides>0</HiddenSlides>
  <MMClips>0</MMClips>
  <ScaleCrop>false</ScaleCrop>
  <HeadingPairs>
    <vt:vector size="4" baseType="variant">
      <vt:variant>
        <vt:lpstr>Theme</vt:lpstr>
      </vt:variant>
      <vt:variant>
        <vt:i4>1</vt:i4>
      </vt:variant>
      <vt:variant>
        <vt:lpstr>Slide Titles</vt:lpstr>
      </vt:variant>
      <vt:variant>
        <vt:i4>145</vt:i4>
      </vt:variant>
    </vt:vector>
  </HeadingPairs>
  <TitlesOfParts>
    <vt:vector size="146" baseType="lpstr">
      <vt:lpstr>Office Theme</vt:lpstr>
      <vt:lpstr>PowerPoint Presentation</vt:lpstr>
      <vt:lpstr>PowerPoint Presentation</vt:lpstr>
      <vt:lpstr>PowerPoint Presentation</vt:lpstr>
      <vt:lpstr>Ex = Eo cos(t  kz + )</vt:lpstr>
      <vt:lpstr>Wavefront</vt:lpstr>
      <vt:lpstr>PowerPoint Presentation</vt:lpstr>
      <vt:lpstr>PowerPoint Presentation</vt:lpstr>
      <vt:lpstr> = t  kz + </vt:lpstr>
      <vt:lpstr>Exponential Notation</vt:lpstr>
      <vt:lpstr>Wave Vector or Propagation Vector</vt:lpstr>
      <vt:lpstr>Wave Vector k</vt:lpstr>
      <vt:lpstr>PowerPoint Presentation</vt:lpstr>
      <vt:lpstr>PowerPoint Presentation</vt:lpstr>
      <vt:lpstr>PowerPoint Presentation</vt:lpstr>
      <vt:lpstr>Refractive Index</vt:lpstr>
      <vt:lpstr>Refractive Index</vt:lpstr>
      <vt:lpstr>PowerPoint Presentation</vt:lpstr>
      <vt:lpstr>PowerPoint Presentation</vt:lpstr>
      <vt:lpstr>PowerPoint Presentation</vt:lpstr>
      <vt:lpstr>Optical frequencies</vt:lpstr>
      <vt:lpstr>Low frequency (LF) relative permittivity r(LF) and  refractive index n.</vt:lpstr>
      <vt:lpstr>Refractive Index and Propagation Constant</vt:lpstr>
      <vt:lpstr>PowerPoint Presentation</vt:lpstr>
      <vt:lpstr>PowerPoint Presentation</vt:lpstr>
      <vt:lpstr>n depends on the wavelength  Dispersion relation: n = n()</vt:lpstr>
      <vt:lpstr>n depends on the wavelength </vt:lpstr>
      <vt:lpstr>n depends on the wavelength </vt:lpstr>
      <vt:lpstr>PowerPoint Presentation</vt:lpstr>
      <vt:lpstr>PowerPoint Presentation</vt:lpstr>
      <vt:lpstr>Polarization of Light Waves</vt:lpstr>
      <vt:lpstr>PowerPoint Presentation</vt:lpstr>
      <vt:lpstr>PowerPoint Presentation</vt:lpstr>
      <vt:lpstr>PowerPoint Presentation</vt:lpstr>
      <vt:lpstr>Polarization</vt:lpstr>
      <vt:lpstr>When the orthogonal components have different phase and amplitude, resulting wave is Elliptically Polarized  (General Case)</vt:lpstr>
      <vt:lpstr>When the orthogonal components have 90o phase shift and equal  amplitude, the resulting wave is Circularly Polarized (Special Case)</vt:lpstr>
      <vt:lpstr>When the orthogonal components have zero phase shift, resulting wave is Linearly Polarized </vt:lpstr>
      <vt:lpstr>Polarization of Light, cont</vt:lpstr>
      <vt:lpstr>Polarization by Selective Absorption</vt:lpstr>
      <vt:lpstr>Selective Absorption, cont</vt:lpstr>
      <vt:lpstr>Selective Absorption, final</vt:lpstr>
      <vt:lpstr>Polarization by Reflection</vt:lpstr>
      <vt:lpstr>Polarization by Reflection,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Energy bands in semiconductors</vt:lpstr>
      <vt:lpstr>Energy bands in semiconductors</vt:lpstr>
      <vt:lpstr>PowerPoint Presentation</vt:lpstr>
      <vt:lpstr>Electrons and holes</vt:lpstr>
      <vt:lpstr>Electrons and holes</vt:lpstr>
      <vt:lpstr>Energy-momentum relations</vt:lpstr>
      <vt:lpstr>PowerPoint Presentation</vt:lpstr>
      <vt:lpstr>Effective mass</vt:lpstr>
      <vt:lpstr>Effective mass</vt:lpstr>
      <vt:lpstr>Direct- and indirect-gap semiconductors</vt:lpstr>
      <vt:lpstr>PowerPoint Presentation</vt:lpstr>
      <vt:lpstr> Semiconducting materials </vt:lpstr>
      <vt:lpstr>Semiconducting materials</vt:lpstr>
      <vt:lpstr>Doped semiconductors</vt:lpstr>
      <vt:lpstr>PowerPoint Presentation</vt:lpstr>
      <vt:lpstr>PowerPoint Presentation</vt:lpstr>
      <vt:lpstr>PowerPoint Presentation</vt:lpstr>
      <vt:lpstr>PowerPoint Presentation</vt:lpstr>
      <vt:lpstr>PowerPoint Presentation</vt:lpstr>
      <vt:lpstr>PowerPoint Presentation</vt:lpstr>
      <vt:lpstr>Band-to-Band Absorption and Emission</vt:lpstr>
      <vt:lpstr>Absorption and Emission</vt:lpstr>
      <vt:lpstr>Conditions for Absorption and Emission</vt:lpstr>
      <vt:lpstr>Conditions for Absorption and Emission</vt:lpstr>
      <vt:lpstr>PowerPoint Presentation</vt:lpstr>
      <vt:lpstr>PowerPoint Presentation</vt:lpstr>
      <vt:lpstr>PowerPoint Presentation</vt:lpstr>
      <vt:lpstr>Rates of Absorption and Emission</vt:lpstr>
      <vt:lpstr>PowerPoint Presentation</vt:lpstr>
      <vt:lpstr>Energy band diagrams</vt:lpstr>
      <vt:lpstr>PowerPoint Presentation</vt:lpstr>
      <vt:lpstr>PowerPoint Presentation</vt:lpstr>
      <vt:lpstr>Radiation related electrical process:   Electron - Hole Pair Recombination</vt:lpstr>
      <vt:lpstr>Electron and hole concentrations under illumination</vt:lpstr>
      <vt:lpstr>Generation rate</vt:lpstr>
      <vt:lpstr>Recombination rate</vt:lpstr>
      <vt:lpstr>Steady-state e-h pair concentration</vt:lpstr>
      <vt:lpstr>Spontaneous and Excessive  Recombination Rate</vt:lpstr>
      <vt:lpstr>Electron and hole LIFETIME</vt:lpstr>
      <vt:lpstr>Example</vt:lpstr>
      <vt:lpstr>Solution</vt:lpstr>
      <vt:lpstr>Solution</vt:lpstr>
      <vt:lpstr>Radiative and nonradiative recombination</vt:lpstr>
      <vt:lpstr>PowerPoint Presentation</vt:lpstr>
      <vt:lpstr>PowerPoint Presentation</vt:lpstr>
      <vt:lpstr>PowerPoint Presentation</vt:lpstr>
      <vt:lpstr>PowerPoint Presentation</vt:lpstr>
      <vt:lpstr>Heterojunctions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Sathiyan Samikannu</dc:creator>
  <cp:lastModifiedBy>louhith.u umashankar</cp:lastModifiedBy>
  <cp:revision>41</cp:revision>
  <dcterms:created xsi:type="dcterms:W3CDTF">2019-12-23T06:22:52Z</dcterms:created>
  <dcterms:modified xsi:type="dcterms:W3CDTF">2022-07-05T12:42:07Z</dcterms:modified>
</cp:coreProperties>
</file>